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 ContentType="image/t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6.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7.xml" ContentType="application/vnd.openxmlformats-officedocument.presentationml.tags+xml"/>
  <Override PartName="/ppt/notesSlides/notesSlide6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 id="2147483652" r:id="rId3"/>
    <p:sldMasterId id="2147483654" r:id="rId4"/>
    <p:sldMasterId id="2147483663" r:id="rId5"/>
    <p:sldMasterId id="2147483665" r:id="rId6"/>
    <p:sldMasterId id="2147483667" r:id="rId7"/>
    <p:sldMasterId id="2147483671" r:id="rId8"/>
    <p:sldMasterId id="2147483679" r:id="rId9"/>
    <p:sldMasterId id="2147483687" r:id="rId10"/>
    <p:sldMasterId id="2147483695" r:id="rId11"/>
    <p:sldMasterId id="2147483703" r:id="rId12"/>
    <p:sldMasterId id="2147483705" r:id="rId13"/>
    <p:sldMasterId id="2147483711" r:id="rId14"/>
  </p:sldMasterIdLst>
  <p:notesMasterIdLst>
    <p:notesMasterId r:id="rId100"/>
  </p:notesMasterIdLst>
  <p:handoutMasterIdLst>
    <p:handoutMasterId r:id="rId101"/>
  </p:handoutMasterIdLst>
  <p:sldIdLst>
    <p:sldId id="256" r:id="rId15"/>
    <p:sldId id="262" r:id="rId16"/>
    <p:sldId id="261" r:id="rId17"/>
    <p:sldId id="271" r:id="rId18"/>
    <p:sldId id="439" r:id="rId19"/>
    <p:sldId id="436" r:id="rId20"/>
    <p:sldId id="272" r:id="rId21"/>
    <p:sldId id="437" r:id="rId22"/>
    <p:sldId id="438" r:id="rId23"/>
    <p:sldId id="440" r:id="rId24"/>
    <p:sldId id="278" r:id="rId25"/>
    <p:sldId id="279" r:id="rId26"/>
    <p:sldId id="280" r:id="rId27"/>
    <p:sldId id="281" r:id="rId28"/>
    <p:sldId id="282" r:id="rId29"/>
    <p:sldId id="441" r:id="rId30"/>
    <p:sldId id="350" r:id="rId31"/>
    <p:sldId id="351" r:id="rId32"/>
    <p:sldId id="352" r:id="rId33"/>
    <p:sldId id="353" r:id="rId34"/>
    <p:sldId id="354" r:id="rId35"/>
    <p:sldId id="516" r:id="rId36"/>
    <p:sldId id="517" r:id="rId37"/>
    <p:sldId id="518" r:id="rId38"/>
    <p:sldId id="519" r:id="rId39"/>
    <p:sldId id="520" r:id="rId40"/>
    <p:sldId id="442" r:id="rId41"/>
    <p:sldId id="443"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460" r:id="rId59"/>
    <p:sldId id="461" r:id="rId60"/>
    <p:sldId id="462" r:id="rId61"/>
    <p:sldId id="463" r:id="rId62"/>
    <p:sldId id="464" r:id="rId63"/>
    <p:sldId id="465" r:id="rId64"/>
    <p:sldId id="466" r:id="rId65"/>
    <p:sldId id="467" r:id="rId66"/>
    <p:sldId id="468" r:id="rId67"/>
    <p:sldId id="469" r:id="rId68"/>
    <p:sldId id="470" r:id="rId69"/>
    <p:sldId id="471" r:id="rId70"/>
    <p:sldId id="472" r:id="rId71"/>
    <p:sldId id="473" r:id="rId72"/>
    <p:sldId id="474" r:id="rId73"/>
    <p:sldId id="475" r:id="rId74"/>
    <p:sldId id="476" r:id="rId75"/>
    <p:sldId id="477" r:id="rId76"/>
    <p:sldId id="478" r:id="rId77"/>
    <p:sldId id="484" r:id="rId78"/>
    <p:sldId id="485" r:id="rId79"/>
    <p:sldId id="486" r:id="rId80"/>
    <p:sldId id="487" r:id="rId81"/>
    <p:sldId id="488" r:id="rId82"/>
    <p:sldId id="489" r:id="rId83"/>
    <p:sldId id="490" r:id="rId84"/>
    <p:sldId id="491" r:id="rId85"/>
    <p:sldId id="492" r:id="rId86"/>
    <p:sldId id="503" r:id="rId87"/>
    <p:sldId id="504" r:id="rId88"/>
    <p:sldId id="505" r:id="rId89"/>
    <p:sldId id="506" r:id="rId90"/>
    <p:sldId id="507" r:id="rId91"/>
    <p:sldId id="508" r:id="rId92"/>
    <p:sldId id="509" r:id="rId93"/>
    <p:sldId id="510" r:id="rId94"/>
    <p:sldId id="511" r:id="rId95"/>
    <p:sldId id="512" r:id="rId96"/>
    <p:sldId id="513" r:id="rId97"/>
    <p:sldId id="514" r:id="rId98"/>
    <p:sldId id="515" r:id="rId99"/>
  </p:sldIdLst>
  <p:sldSz cx="12196763" cy="6858000"/>
  <p:notesSz cx="6858000" cy="9144000"/>
  <p:embeddedFontLst>
    <p:embeddedFont>
      <p:font typeface="Microsoft JhengHei UI" panose="020B0604030504040204" pitchFamily="34" charset="-120"/>
      <p:regular r:id="rId102"/>
      <p:bold r:id="rId103"/>
    </p:embeddedFont>
    <p:embeddedFont>
      <p:font typeface="Calibri" panose="020F0502020204030204" pitchFamily="34" charset="0"/>
      <p:regular r:id="rId104"/>
      <p:bold r:id="rId105"/>
      <p:italic r:id="rId106"/>
      <p:boldItalic r:id="rId107"/>
    </p:embeddedFont>
    <p:embeddedFont>
      <p:font typeface="等线" panose="02010600030101010101" pitchFamily="2" charset="-122"/>
      <p:regular r:id="rId108"/>
      <p:bold r:id="rId109"/>
    </p:embeddedFont>
    <p:embeddedFont>
      <p:font typeface="微软雅黑" panose="020B0503020204020204" pitchFamily="34" charset="-122"/>
      <p:regular r:id="rId110"/>
      <p:bold r:id="rId111"/>
    </p:embeddedFont>
    <p:embeddedFont>
      <p:font typeface="Huawei Sans" panose="020C0503030203020204" pitchFamily="34" charset="0"/>
      <p:regular r:id="rId112"/>
      <p:bold r:id="rId113"/>
    </p:embeddedFont>
    <p:embeddedFont>
      <p:font typeface="微软雅黑" panose="020B0503020204020204" pitchFamily="34" charset="-122"/>
      <p:regular r:id="rId110"/>
      <p:bold r:id="rId111"/>
    </p:embeddedFont>
    <p:embeddedFont>
      <p:font typeface="Arial Unicode MS" panose="020B0604020202020204" pitchFamily="34" charset="-122"/>
      <p:regular r:id="rId114"/>
    </p:embeddedFont>
    <p:embeddedFont>
      <p:font typeface="FZLanTingHeiS-R-GB" panose="02000000000000000000" pitchFamily="2" charset="-122"/>
      <p:regular r:id="rId115"/>
    </p:embeddedFont>
    <p:embeddedFont>
      <p:font typeface="Calibri Light" panose="020F0302020204030204" pitchFamily="34" charset="0"/>
      <p:regular r:id="rId116"/>
      <p:italic r:id="rId117"/>
    </p:embeddedFont>
    <p:embeddedFont>
      <p:font typeface="等线 Light" panose="02010600030101010101" pitchFamily="2" charset="-122"/>
      <p:regular r:id="rId118"/>
    </p:embeddedFont>
    <p:embeddedFont>
      <p:font typeface="黑体" panose="02010609060101010101" pitchFamily="49" charset="-122"/>
      <p:regular r:id="rId1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984" userDrawn="1">
          <p15:clr>
            <a:srgbClr val="A4A3A4"/>
          </p15:clr>
        </p15:guide>
        <p15:guide id="2" orient="horz" pos="554" userDrawn="1">
          <p15:clr>
            <a:srgbClr val="A4A3A4"/>
          </p15:clr>
        </p15:guide>
        <p15:guide id="3" orient="horz" pos="8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lewis" initials="m" lastIdx="1" clrIdx="0"/>
  <p:cmAuthor id="2" name="chenmingzhen" initials="c" lastIdx="2" clrIdx="1">
    <p:extLst>
      <p:ext uri="{19B8F6BF-5375-455C-9EA6-DF929625EA0E}">
        <p15:presenceInfo xmlns:p15="http://schemas.microsoft.com/office/powerpoint/2012/main" userId="S-1-5-21-147214757-305610072-1517763936-7882059" providerId="AD"/>
      </p:ext>
    </p:extLst>
  </p:cmAuthor>
  <p:cmAuthor id="3" name="cWX991103" initials="c" lastIdx="9" clrIdx="2">
    <p:extLst>
      <p:ext uri="{19B8F6BF-5375-455C-9EA6-DF929625EA0E}">
        <p15:presenceInfo xmlns:p15="http://schemas.microsoft.com/office/powerpoint/2012/main" userId="cWX991103" providerId="None"/>
      </p:ext>
    </p:extLst>
  </p:cmAuthor>
  <p:cmAuthor id="4" name="Zhanghuisheng (Anja, TSC)" initials="Z(T" lastIdx="3" clrIdx="3">
    <p:extLst>
      <p:ext uri="{19B8F6BF-5375-455C-9EA6-DF929625EA0E}">
        <p15:presenceInfo xmlns:p15="http://schemas.microsoft.com/office/powerpoint/2012/main" userId="S-1-5-21-147214757-305610072-1517763936-5140215" providerId="AD"/>
      </p:ext>
    </p:extLst>
  </p:cmAuthor>
  <p:cmAuthor id="5" name="lishanxi" initials="l" lastIdx="4" clrIdx="4">
    <p:extLst>
      <p:ext uri="{19B8F6BF-5375-455C-9EA6-DF929625EA0E}">
        <p15:presenceInfo xmlns:p15="http://schemas.microsoft.com/office/powerpoint/2012/main" userId="S-1-5-21-147214757-305610072-1517763936-76565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B14C"/>
    <a:srgbClr val="CCECFF"/>
    <a:srgbClr val="CEE1F2"/>
    <a:srgbClr val="7030A0"/>
    <a:srgbClr val="FCFCFC"/>
    <a:srgbClr val="FDFDFD"/>
    <a:srgbClr val="FEFEFE"/>
    <a:srgbClr val="FFFFFF"/>
    <a:srgbClr val="F4F4F4"/>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95533" autoAdjust="0"/>
  </p:normalViewPr>
  <p:slideViewPr>
    <p:cSldViewPr snapToGrid="0">
      <p:cViewPr varScale="1">
        <p:scale>
          <a:sx n="97" d="100"/>
          <a:sy n="97" d="100"/>
        </p:scale>
        <p:origin x="539" y="79"/>
      </p:cViewPr>
      <p:guideLst>
        <p:guide pos="984"/>
        <p:guide orient="horz" pos="554"/>
        <p:guide orient="horz" pos="845"/>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font" Target="fonts/font16.fntdata"/><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font" Target="fonts/font11.fntdata"/><Relationship Id="rId16" Type="http://schemas.openxmlformats.org/officeDocument/2006/relationships/slide" Target="slides/slide2.xml"/><Relationship Id="rId107" Type="http://schemas.openxmlformats.org/officeDocument/2006/relationships/font" Target="fonts/font6.fntdata"/><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font" Target="fonts/font1.fntdata"/><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tableStyles" Target="tableStyle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font" Target="fonts/font8.fntdata"/><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font" Target="fonts/font3.fntdata"/><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font" Target="fonts/font9.fntdata"/><Relationship Id="rId115" Type="http://schemas.openxmlformats.org/officeDocument/2006/relationships/font" Target="fonts/font14.fntdata"/><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font" Target="fonts/font15.fntdata"/><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font" Target="fonts/font10.fntdata"/><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handoutMaster" Target="handoutMasters/handoutMaster1.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Maximum compute power per server (TOPS)</c:v>
                </c:pt>
              </c:strCache>
            </c:strRef>
          </c:tx>
          <c:spPr>
            <a:solidFill>
              <a:schemeClr val="bg2">
                <a:lumMod val="90000"/>
              </a:schemeClr>
            </a:solidFill>
            <a:ln>
              <a:noFill/>
            </a:ln>
            <a:effectLst/>
          </c:spPr>
          <c:invertIfNegative val="0"/>
          <c:dPt>
            <c:idx val="2"/>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1-92A8-4447-9920-7D33E7BBFE60}"/>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uawei Sans" panose="020C0503030203020204" pitchFamily="34" charset="0"/>
                    <a:ea typeface="微软雅黑" panose="020B0503020204020204" pitchFamily="34" charset="-122"/>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Competitor 1</c:v>
                </c:pt>
                <c:pt idx="1">
                  <c:v>Competitor 2</c:v>
                </c:pt>
                <c:pt idx="2">
                  <c:v>Atlas 300I</c:v>
                </c:pt>
              </c:strCache>
            </c:strRef>
          </c:cat>
          <c:val>
            <c:numRef>
              <c:f>Sheet1!$B$2:$B$4</c:f>
              <c:numCache>
                <c:formatCode>General</c:formatCode>
                <c:ptCount val="3"/>
                <c:pt idx="0">
                  <c:v>22</c:v>
                </c:pt>
                <c:pt idx="1">
                  <c:v>66</c:v>
                </c:pt>
                <c:pt idx="2">
                  <c:v>88</c:v>
                </c:pt>
              </c:numCache>
            </c:numRef>
          </c:val>
          <c:extLst xmlns:c16r2="http://schemas.microsoft.com/office/drawing/2015/06/chart">
            <c:ext xmlns:c16="http://schemas.microsoft.com/office/drawing/2014/chart" uri="{C3380CC4-5D6E-409C-BE32-E72D297353CC}">
              <c16:uniqueId val="{00000002-92A8-4447-9920-7D33E7BBFE60}"/>
            </c:ext>
          </c:extLst>
        </c:ser>
        <c:dLbls>
          <c:showLegendKey val="0"/>
          <c:showVal val="0"/>
          <c:showCatName val="0"/>
          <c:showSerName val="0"/>
          <c:showPercent val="0"/>
          <c:showBubbleSize val="0"/>
        </c:dLbls>
        <c:gapWidth val="219"/>
        <c:overlap val="-27"/>
        <c:axId val="-1847609264"/>
        <c:axId val="-1847611984"/>
      </c:barChart>
      <c:catAx>
        <c:axId val="-184760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197" b="0" i="0" u="none" strike="noStrike" kern="1200" baseline="0">
                <a:solidFill>
                  <a:schemeClr val="tx1">
                    <a:lumMod val="65000"/>
                    <a:lumOff val="35000"/>
                  </a:schemeClr>
                </a:solidFill>
                <a:latin typeface="Huawei Sans" panose="020C0503030203020204" pitchFamily="34" charset="0"/>
                <a:ea typeface="微软雅黑" panose="020B0503020204020204" pitchFamily="34" charset="-122"/>
                <a:cs typeface="+mn-cs"/>
              </a:defRPr>
            </a:pPr>
            <a:endParaRPr lang="zh-CN"/>
          </a:p>
        </c:txPr>
        <c:crossAx val="-1847611984"/>
        <c:crosses val="autoZero"/>
        <c:auto val="1"/>
        <c:lblAlgn val="ctr"/>
        <c:lblOffset val="100"/>
        <c:noMultiLvlLbl val="0"/>
      </c:catAx>
      <c:valAx>
        <c:axId val="-1847611984"/>
        <c:scaling>
          <c:orientation val="minMax"/>
        </c:scaling>
        <c:delete val="1"/>
        <c:axPos val="l"/>
        <c:numFmt formatCode="General" sourceLinked="1"/>
        <c:majorTickMark val="none"/>
        <c:minorTickMark val="none"/>
        <c:tickLblPos val="nextTo"/>
        <c:crossAx val="-18476092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05767120167319"/>
          <c:y val="5.253283646983016E-2"/>
          <c:w val="0.87946339207443758"/>
          <c:h val="0.75634461540724207"/>
        </c:manualLayout>
      </c:layout>
      <c:barChart>
        <c:barDir val="col"/>
        <c:grouping val="clustered"/>
        <c:varyColors val="0"/>
        <c:ser>
          <c:idx val="0"/>
          <c:order val="0"/>
          <c:tx>
            <c:strRef>
              <c:f>Sheet1!$B$1</c:f>
              <c:strCache>
                <c:ptCount val="1"/>
                <c:pt idx="0">
                  <c:v>Maximum compute power per server (TOPS)</c:v>
                </c:pt>
              </c:strCache>
            </c:strRef>
          </c:tx>
          <c:spPr>
            <a:solidFill>
              <a:schemeClr val="bg2">
                <a:lumMod val="90000"/>
              </a:schemeClr>
            </a:solidFill>
            <a:ln>
              <a:noFill/>
            </a:ln>
            <a:effectLst/>
          </c:spPr>
          <c:invertIfNegative val="0"/>
          <c:dPt>
            <c:idx val="1"/>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1-2AA9-4473-A47D-B38125B9DEC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uawei Sans" panose="020C0503030203020204" pitchFamily="34" charset="0"/>
                    <a:ea typeface="微软雅黑" panose="020B0503020204020204" pitchFamily="34" charset="-122"/>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Competitor 2</c:v>
                </c:pt>
                <c:pt idx="1">
                  <c:v>Atlas 300I</c:v>
                </c:pt>
              </c:strCache>
            </c:strRef>
          </c:cat>
          <c:val>
            <c:numRef>
              <c:f>Sheet1!$B$2:$B$3</c:f>
              <c:numCache>
                <c:formatCode>General</c:formatCode>
                <c:ptCount val="2"/>
                <c:pt idx="0">
                  <c:v>40</c:v>
                </c:pt>
                <c:pt idx="1">
                  <c:v>80</c:v>
                </c:pt>
              </c:numCache>
            </c:numRef>
          </c:val>
          <c:extLst xmlns:c16r2="http://schemas.microsoft.com/office/drawing/2015/06/chart">
            <c:ext xmlns:c16="http://schemas.microsoft.com/office/drawing/2014/chart" uri="{C3380CC4-5D6E-409C-BE32-E72D297353CC}">
              <c16:uniqueId val="{00000002-2AA9-4473-A47D-B38125B9DECB}"/>
            </c:ext>
          </c:extLst>
        </c:ser>
        <c:dLbls>
          <c:showLegendKey val="0"/>
          <c:showVal val="0"/>
          <c:showCatName val="0"/>
          <c:showSerName val="0"/>
          <c:showPercent val="0"/>
          <c:showBubbleSize val="0"/>
        </c:dLbls>
        <c:gapWidth val="219"/>
        <c:overlap val="-27"/>
        <c:axId val="-1847610896"/>
        <c:axId val="-1847607632"/>
      </c:barChart>
      <c:catAx>
        <c:axId val="-184761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uawei Sans" panose="020C0503030203020204" pitchFamily="34" charset="0"/>
                <a:ea typeface="微软雅黑" panose="020B0503020204020204" pitchFamily="34" charset="-122"/>
                <a:cs typeface="+mn-cs"/>
              </a:defRPr>
            </a:pPr>
            <a:endParaRPr lang="zh-CN"/>
          </a:p>
        </c:txPr>
        <c:crossAx val="-1847607632"/>
        <c:crosses val="autoZero"/>
        <c:auto val="1"/>
        <c:lblAlgn val="ctr"/>
        <c:lblOffset val="100"/>
        <c:noMultiLvlLbl val="0"/>
      </c:catAx>
      <c:valAx>
        <c:axId val="-1847607632"/>
        <c:scaling>
          <c:orientation val="minMax"/>
        </c:scaling>
        <c:delete val="1"/>
        <c:axPos val="l"/>
        <c:numFmt formatCode="General" sourceLinked="1"/>
        <c:majorTickMark val="none"/>
        <c:minorTickMark val="none"/>
        <c:tickLblPos val="nextTo"/>
        <c:crossAx val="-184761089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3AA1B95-8096-483E-937F-B7117F22143A}" type="doc">
      <dgm:prSet loTypeId="urn:microsoft.com/office/officeart/2005/8/layout/process1" loCatId="process" qsTypeId="urn:microsoft.com/office/officeart/2005/8/quickstyle/simple1#1" qsCatId="simple" csTypeId="urn:microsoft.com/office/officeart/2005/8/colors/accent2_1#1" csCatId="accent1" phldr="0"/>
      <dgm:spPr/>
    </dgm:pt>
    <dgm:pt modelId="{B9356EF3-F2BD-44EF-8989-A8C6F68A9C26}">
      <dgm:prSet phldrT="[文本]" phldr="0" custT="0"/>
      <dgm:spPr/>
      <dgm:t>
        <a:bodyPr vert="horz" wrap="square"/>
        <a:lstStyle/>
        <a:p>
          <a:pPr>
            <a:lnSpc>
              <a:spcPct val="100000"/>
            </a:lnSpc>
            <a:spcBef>
              <a:spcPct val="0"/>
            </a:spcBef>
            <a:spcAft>
              <a:spcPct val="35000"/>
            </a:spcAft>
          </a:pPr>
          <a:r>
            <a:rPr lang="en-US" dirty="0">
              <a:solidFill>
                <a:schemeClr val="bg2"/>
              </a:solidFill>
            </a:rPr>
            <a:t>Install OS</a:t>
          </a:r>
        </a:p>
      </dgm:t>
    </dgm:pt>
    <dgm:pt modelId="{42B40A37-3B74-4139-88E7-27DB8ADAFB3B}" type="parTrans" cxnId="{F333434D-034A-476C-99A5-B7BA15A5F10F}">
      <dgm:prSet/>
      <dgm:spPr/>
      <dgm:t>
        <a:bodyPr/>
        <a:lstStyle/>
        <a:p>
          <a:endParaRPr lang="zh-CN" altLang="en-US"/>
        </a:p>
      </dgm:t>
    </dgm:pt>
    <dgm:pt modelId="{E862CC6F-EE5F-4708-AD0C-4AFC083AC1E9}" type="sibTrans" cxnId="{F333434D-034A-476C-99A5-B7BA15A5F10F}">
      <dgm:prSet/>
      <dgm:spPr/>
      <dgm:t>
        <a:bodyPr/>
        <a:lstStyle/>
        <a:p>
          <a:endParaRPr lang="zh-CN" altLang="en-US"/>
        </a:p>
      </dgm:t>
    </dgm:pt>
    <dgm:pt modelId="{EDABB1AF-A433-4877-8BF8-9FA85F924A2C}">
      <dgm:prSet phldrT="[文本]" phldr="0" custT="0"/>
      <dgm:spPr/>
      <dgm:t>
        <a:bodyPr vert="horz" wrap="square"/>
        <a:lstStyle/>
        <a:p>
          <a:pPr>
            <a:lnSpc>
              <a:spcPct val="100000"/>
            </a:lnSpc>
            <a:spcBef>
              <a:spcPct val="0"/>
            </a:spcBef>
            <a:spcAft>
              <a:spcPct val="35000"/>
            </a:spcAft>
          </a:pPr>
          <a:r>
            <a:rPr lang="en-US" dirty="0">
              <a:solidFill>
                <a:schemeClr val="bg2"/>
              </a:solidFill>
            </a:rPr>
            <a:t>Install Toolkit</a:t>
          </a:r>
        </a:p>
      </dgm:t>
    </dgm:pt>
    <dgm:pt modelId="{22507475-337D-4D08-A27D-19453A1EC4B8}" type="parTrans" cxnId="{B4CF7EB4-A6B0-4B0B-BBFC-DE0A2A9B7954}">
      <dgm:prSet/>
      <dgm:spPr/>
      <dgm:t>
        <a:bodyPr/>
        <a:lstStyle/>
        <a:p>
          <a:endParaRPr lang="zh-CN" altLang="en-US"/>
        </a:p>
      </dgm:t>
    </dgm:pt>
    <dgm:pt modelId="{3E1956DE-23F8-4761-8F76-7ABD5A8AE770}" type="sibTrans" cxnId="{B4CF7EB4-A6B0-4B0B-BBFC-DE0A2A9B7954}">
      <dgm:prSet/>
      <dgm:spPr/>
      <dgm:t>
        <a:bodyPr/>
        <a:lstStyle/>
        <a:p>
          <a:endParaRPr lang="zh-CN" altLang="en-US"/>
        </a:p>
      </dgm:t>
    </dgm:pt>
    <dgm:pt modelId="{16C98B6D-CC9A-459C-A148-3249240D3586}">
      <dgm:prSet phldrT="[文本]" phldr="0" custT="0"/>
      <dgm:spPr/>
      <dgm:t>
        <a:bodyPr vert="horz" wrap="square"/>
        <a:lstStyle/>
        <a:p>
          <a:pPr>
            <a:lnSpc>
              <a:spcPct val="100000"/>
            </a:lnSpc>
            <a:spcBef>
              <a:spcPct val="0"/>
            </a:spcBef>
            <a:spcAft>
              <a:spcPct val="35000"/>
            </a:spcAft>
          </a:pPr>
          <a:r>
            <a:rPr lang="en-US" dirty="0">
              <a:solidFill>
                <a:schemeClr val="bg2"/>
              </a:solidFill>
            </a:rPr>
            <a:t>Install </a:t>
          </a:r>
          <a:r>
            <a:rPr lang="en-US" dirty="0" err="1">
              <a:solidFill>
                <a:schemeClr val="bg2"/>
              </a:solidFill>
            </a:rPr>
            <a:t>MindStudio</a:t>
          </a:r>
          <a:endParaRPr lang="en-US" dirty="0">
            <a:solidFill>
              <a:schemeClr val="bg2"/>
            </a:solidFill>
          </a:endParaRPr>
        </a:p>
      </dgm:t>
    </dgm:pt>
    <dgm:pt modelId="{B2C4969C-7F63-4CB2-9C9A-A6F67CF17685}" type="parTrans" cxnId="{FDA61724-DF0D-4EE0-B7E5-EA1830440C90}">
      <dgm:prSet/>
      <dgm:spPr/>
      <dgm:t>
        <a:bodyPr/>
        <a:lstStyle/>
        <a:p>
          <a:endParaRPr lang="zh-CN" altLang="en-US"/>
        </a:p>
      </dgm:t>
    </dgm:pt>
    <dgm:pt modelId="{D9B5BE56-AD46-4CF8-8D6E-63CE26896AAC}" type="sibTrans" cxnId="{FDA61724-DF0D-4EE0-B7E5-EA1830440C90}">
      <dgm:prSet/>
      <dgm:spPr/>
      <dgm:t>
        <a:bodyPr/>
        <a:lstStyle/>
        <a:p>
          <a:endParaRPr lang="zh-CN" altLang="en-US"/>
        </a:p>
      </dgm:t>
    </dgm:pt>
    <dgm:pt modelId="{23E08954-DEFC-4A8C-B951-725E72315086}" type="pres">
      <dgm:prSet presAssocID="{F3AA1B95-8096-483E-937F-B7117F22143A}" presName="Name0" presStyleCnt="0">
        <dgm:presLayoutVars>
          <dgm:dir/>
          <dgm:resizeHandles val="exact"/>
        </dgm:presLayoutVars>
      </dgm:prSet>
      <dgm:spPr/>
    </dgm:pt>
    <dgm:pt modelId="{A9558FAE-AE26-43A7-A5EC-E1594E2B2F93}" type="pres">
      <dgm:prSet presAssocID="{B9356EF3-F2BD-44EF-8989-A8C6F68A9C26}" presName="node" presStyleLbl="node1" presStyleIdx="0" presStyleCnt="3">
        <dgm:presLayoutVars>
          <dgm:bulletEnabled val="1"/>
        </dgm:presLayoutVars>
      </dgm:prSet>
      <dgm:spPr/>
      <dgm:t>
        <a:bodyPr/>
        <a:lstStyle/>
        <a:p>
          <a:endParaRPr lang="zh-CN" altLang="en-US"/>
        </a:p>
      </dgm:t>
    </dgm:pt>
    <dgm:pt modelId="{56077158-A490-49C0-92A3-E1F3F4A134D1}" type="pres">
      <dgm:prSet presAssocID="{E862CC6F-EE5F-4708-AD0C-4AFC083AC1E9}" presName="sibTrans" presStyleLbl="sibTrans2D1" presStyleIdx="0" presStyleCnt="2"/>
      <dgm:spPr/>
      <dgm:t>
        <a:bodyPr/>
        <a:lstStyle/>
        <a:p>
          <a:endParaRPr lang="zh-CN" altLang="en-US"/>
        </a:p>
      </dgm:t>
    </dgm:pt>
    <dgm:pt modelId="{866543E3-7169-4994-AA48-DBEAD952B2D7}" type="pres">
      <dgm:prSet presAssocID="{E862CC6F-EE5F-4708-AD0C-4AFC083AC1E9}" presName="connectorText" presStyleLbl="sibTrans2D1" presStyleIdx="0" presStyleCnt="2"/>
      <dgm:spPr/>
      <dgm:t>
        <a:bodyPr/>
        <a:lstStyle/>
        <a:p>
          <a:endParaRPr lang="zh-CN" altLang="en-US"/>
        </a:p>
      </dgm:t>
    </dgm:pt>
    <dgm:pt modelId="{0C6A0E2D-4913-46C1-A93F-3832E34B4A9D}" type="pres">
      <dgm:prSet presAssocID="{EDABB1AF-A433-4877-8BF8-9FA85F924A2C}" presName="node" presStyleLbl="node1" presStyleIdx="1" presStyleCnt="3">
        <dgm:presLayoutVars>
          <dgm:bulletEnabled val="1"/>
        </dgm:presLayoutVars>
      </dgm:prSet>
      <dgm:spPr/>
      <dgm:t>
        <a:bodyPr/>
        <a:lstStyle/>
        <a:p>
          <a:endParaRPr lang="zh-CN" altLang="en-US"/>
        </a:p>
      </dgm:t>
    </dgm:pt>
    <dgm:pt modelId="{18462591-2085-43A2-8617-BA9721C35F9F}" type="pres">
      <dgm:prSet presAssocID="{3E1956DE-23F8-4761-8F76-7ABD5A8AE770}" presName="sibTrans" presStyleLbl="sibTrans2D1" presStyleIdx="1" presStyleCnt="2"/>
      <dgm:spPr/>
      <dgm:t>
        <a:bodyPr/>
        <a:lstStyle/>
        <a:p>
          <a:endParaRPr lang="zh-CN" altLang="en-US"/>
        </a:p>
      </dgm:t>
    </dgm:pt>
    <dgm:pt modelId="{F0328CDC-AC5A-41D2-969E-7D80009105F2}" type="pres">
      <dgm:prSet presAssocID="{3E1956DE-23F8-4761-8F76-7ABD5A8AE770}" presName="connectorText" presStyleLbl="sibTrans2D1" presStyleIdx="1" presStyleCnt="2"/>
      <dgm:spPr/>
      <dgm:t>
        <a:bodyPr/>
        <a:lstStyle/>
        <a:p>
          <a:endParaRPr lang="zh-CN" altLang="en-US"/>
        </a:p>
      </dgm:t>
    </dgm:pt>
    <dgm:pt modelId="{507274D1-9FFA-4CA1-8C30-ADC25E352D22}" type="pres">
      <dgm:prSet presAssocID="{16C98B6D-CC9A-459C-A148-3249240D3586}" presName="node" presStyleLbl="node1" presStyleIdx="2" presStyleCnt="3">
        <dgm:presLayoutVars>
          <dgm:bulletEnabled val="1"/>
        </dgm:presLayoutVars>
      </dgm:prSet>
      <dgm:spPr/>
      <dgm:t>
        <a:bodyPr/>
        <a:lstStyle/>
        <a:p>
          <a:endParaRPr lang="zh-CN" altLang="en-US"/>
        </a:p>
      </dgm:t>
    </dgm:pt>
  </dgm:ptLst>
  <dgm:cxnLst>
    <dgm:cxn modelId="{3CA031C5-76FF-46DE-86B8-AFAC0003E2BF}" type="presOf" srcId="{16C98B6D-CC9A-459C-A148-3249240D3586}" destId="{507274D1-9FFA-4CA1-8C30-ADC25E352D22}" srcOrd="0" destOrd="0" presId="urn:microsoft.com/office/officeart/2005/8/layout/process1"/>
    <dgm:cxn modelId="{9CF563D4-05C0-4197-B9CB-99EC1BB2BC17}" type="presOf" srcId="{B9356EF3-F2BD-44EF-8989-A8C6F68A9C26}" destId="{A9558FAE-AE26-43A7-A5EC-E1594E2B2F93}" srcOrd="0" destOrd="0" presId="urn:microsoft.com/office/officeart/2005/8/layout/process1"/>
    <dgm:cxn modelId="{B4CF7EB4-A6B0-4B0B-BBFC-DE0A2A9B7954}" srcId="{F3AA1B95-8096-483E-937F-B7117F22143A}" destId="{EDABB1AF-A433-4877-8BF8-9FA85F924A2C}" srcOrd="1" destOrd="0" parTransId="{22507475-337D-4D08-A27D-19453A1EC4B8}" sibTransId="{3E1956DE-23F8-4761-8F76-7ABD5A8AE770}"/>
    <dgm:cxn modelId="{FDA61724-DF0D-4EE0-B7E5-EA1830440C90}" srcId="{F3AA1B95-8096-483E-937F-B7117F22143A}" destId="{16C98B6D-CC9A-459C-A148-3249240D3586}" srcOrd="2" destOrd="0" parTransId="{B2C4969C-7F63-4CB2-9C9A-A6F67CF17685}" sibTransId="{D9B5BE56-AD46-4CF8-8D6E-63CE26896AAC}"/>
    <dgm:cxn modelId="{D14CCDED-08AC-4259-BF61-815D45876E83}" type="presOf" srcId="{EDABB1AF-A433-4877-8BF8-9FA85F924A2C}" destId="{0C6A0E2D-4913-46C1-A93F-3832E34B4A9D}" srcOrd="0" destOrd="0" presId="urn:microsoft.com/office/officeart/2005/8/layout/process1"/>
    <dgm:cxn modelId="{F333434D-034A-476C-99A5-B7BA15A5F10F}" srcId="{F3AA1B95-8096-483E-937F-B7117F22143A}" destId="{B9356EF3-F2BD-44EF-8989-A8C6F68A9C26}" srcOrd="0" destOrd="0" parTransId="{42B40A37-3B74-4139-88E7-27DB8ADAFB3B}" sibTransId="{E862CC6F-EE5F-4708-AD0C-4AFC083AC1E9}"/>
    <dgm:cxn modelId="{5CC3BB08-4DDA-4A1F-A6EA-259ECC2416B7}" type="presOf" srcId="{3E1956DE-23F8-4761-8F76-7ABD5A8AE770}" destId="{F0328CDC-AC5A-41D2-969E-7D80009105F2}" srcOrd="1" destOrd="0" presId="urn:microsoft.com/office/officeart/2005/8/layout/process1"/>
    <dgm:cxn modelId="{69B125C1-86FA-4CB7-A0BD-DBA339416F99}" type="presOf" srcId="{3E1956DE-23F8-4761-8F76-7ABD5A8AE770}" destId="{18462591-2085-43A2-8617-BA9721C35F9F}" srcOrd="0" destOrd="0" presId="urn:microsoft.com/office/officeart/2005/8/layout/process1"/>
    <dgm:cxn modelId="{EB818B81-9783-40B5-B26E-EC1B8692E42E}" type="presOf" srcId="{F3AA1B95-8096-483E-937F-B7117F22143A}" destId="{23E08954-DEFC-4A8C-B951-725E72315086}" srcOrd="0" destOrd="0" presId="urn:microsoft.com/office/officeart/2005/8/layout/process1"/>
    <dgm:cxn modelId="{9791E75F-5B18-48DA-B533-21945FCE2A4F}" type="presOf" srcId="{E862CC6F-EE5F-4708-AD0C-4AFC083AC1E9}" destId="{56077158-A490-49C0-92A3-E1F3F4A134D1}" srcOrd="0" destOrd="0" presId="urn:microsoft.com/office/officeart/2005/8/layout/process1"/>
    <dgm:cxn modelId="{BED34C0A-BB71-4D58-BDE1-29E4873D517A}" type="presOf" srcId="{E862CC6F-EE5F-4708-AD0C-4AFC083AC1E9}" destId="{866543E3-7169-4994-AA48-DBEAD952B2D7}" srcOrd="1" destOrd="0" presId="urn:microsoft.com/office/officeart/2005/8/layout/process1"/>
    <dgm:cxn modelId="{7F67792A-E5D4-453F-92F1-932BEE67DBCC}" type="presParOf" srcId="{23E08954-DEFC-4A8C-B951-725E72315086}" destId="{A9558FAE-AE26-43A7-A5EC-E1594E2B2F93}" srcOrd="0" destOrd="0" presId="urn:microsoft.com/office/officeart/2005/8/layout/process1"/>
    <dgm:cxn modelId="{01E53B75-4454-46AE-91DF-3C193C0CAEE4}" type="presParOf" srcId="{23E08954-DEFC-4A8C-B951-725E72315086}" destId="{56077158-A490-49C0-92A3-E1F3F4A134D1}" srcOrd="1" destOrd="0" presId="urn:microsoft.com/office/officeart/2005/8/layout/process1"/>
    <dgm:cxn modelId="{7793C2F2-1A0A-4052-B3DF-9B9D60C80700}" type="presParOf" srcId="{56077158-A490-49C0-92A3-E1F3F4A134D1}" destId="{866543E3-7169-4994-AA48-DBEAD952B2D7}" srcOrd="0" destOrd="0" presId="urn:microsoft.com/office/officeart/2005/8/layout/process1"/>
    <dgm:cxn modelId="{36921333-FFE2-4BFC-BDDB-40DDFC66E6DA}" type="presParOf" srcId="{23E08954-DEFC-4A8C-B951-725E72315086}" destId="{0C6A0E2D-4913-46C1-A93F-3832E34B4A9D}" srcOrd="2" destOrd="0" presId="urn:microsoft.com/office/officeart/2005/8/layout/process1"/>
    <dgm:cxn modelId="{B747B951-E5FD-48F4-BA86-B2BF3215E263}" type="presParOf" srcId="{23E08954-DEFC-4A8C-B951-725E72315086}" destId="{18462591-2085-43A2-8617-BA9721C35F9F}" srcOrd="3" destOrd="0" presId="urn:microsoft.com/office/officeart/2005/8/layout/process1"/>
    <dgm:cxn modelId="{209E1BF4-6631-4350-AF99-3E6464DB59A3}" type="presParOf" srcId="{18462591-2085-43A2-8617-BA9721C35F9F}" destId="{F0328CDC-AC5A-41D2-969E-7D80009105F2}" srcOrd="0" destOrd="0" presId="urn:microsoft.com/office/officeart/2005/8/layout/process1"/>
    <dgm:cxn modelId="{32D94203-64CE-44CF-8125-DCD0571BEE82}" type="presParOf" srcId="{23E08954-DEFC-4A8C-B951-725E72315086}" destId="{507274D1-9FFA-4CA1-8C30-ADC25E352D2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AA1B95-8096-483E-937F-B7117F22143A}" type="doc">
      <dgm:prSet loTypeId="urn:microsoft.com/office/officeart/2005/8/layout/process1" loCatId="process" qsTypeId="urn:microsoft.com/office/officeart/2005/8/quickstyle/simple1#1" qsCatId="simple" csTypeId="urn:microsoft.com/office/officeart/2005/8/colors/accent2_1#1" csCatId="accent1" phldr="0"/>
      <dgm:spPr/>
    </dgm:pt>
    <dgm:pt modelId="{B9356EF3-F2BD-44EF-8989-A8C6F68A9C26}">
      <dgm:prSet phldrT="[文本]" phldr="0" custT="0"/>
      <dgm:spPr/>
      <dgm:t>
        <a:bodyPr vert="horz" wrap="square"/>
        <a:lstStyle/>
        <a:p>
          <a:pPr>
            <a:lnSpc>
              <a:spcPct val="100000"/>
            </a:lnSpc>
            <a:spcBef>
              <a:spcPct val="0"/>
            </a:spcBef>
            <a:spcAft>
              <a:spcPct val="35000"/>
            </a:spcAft>
          </a:pPr>
          <a:r>
            <a:rPr lang="en-US" dirty="0">
              <a:solidFill>
                <a:schemeClr val="bg2"/>
              </a:solidFill>
            </a:rPr>
            <a:t>Install OS</a:t>
          </a:r>
        </a:p>
      </dgm:t>
    </dgm:pt>
    <dgm:pt modelId="{42B40A37-3B74-4139-88E7-27DB8ADAFB3B}" type="parTrans" cxnId="{F333434D-034A-476C-99A5-B7BA15A5F10F}">
      <dgm:prSet/>
      <dgm:spPr/>
      <dgm:t>
        <a:bodyPr/>
        <a:lstStyle/>
        <a:p>
          <a:endParaRPr lang="zh-CN" altLang="en-US"/>
        </a:p>
      </dgm:t>
    </dgm:pt>
    <dgm:pt modelId="{E862CC6F-EE5F-4708-AD0C-4AFC083AC1E9}" type="sibTrans" cxnId="{F333434D-034A-476C-99A5-B7BA15A5F10F}">
      <dgm:prSet/>
      <dgm:spPr/>
      <dgm:t>
        <a:bodyPr/>
        <a:lstStyle/>
        <a:p>
          <a:endParaRPr lang="zh-CN" altLang="en-US"/>
        </a:p>
      </dgm:t>
    </dgm:pt>
    <dgm:pt modelId="{EDABB1AF-A433-4877-8BF8-9FA85F924A2C}">
      <dgm:prSet phldrT="[文本]" phldr="0" custT="0"/>
      <dgm:spPr/>
      <dgm:t>
        <a:bodyPr vert="horz" wrap="square"/>
        <a:lstStyle/>
        <a:p>
          <a:pPr>
            <a:lnSpc>
              <a:spcPct val="100000"/>
            </a:lnSpc>
            <a:spcBef>
              <a:spcPct val="0"/>
            </a:spcBef>
            <a:spcAft>
              <a:spcPct val="35000"/>
            </a:spcAft>
          </a:pPr>
          <a:r>
            <a:rPr lang="en-US" dirty="0">
              <a:solidFill>
                <a:schemeClr val="bg2"/>
              </a:solidFill>
            </a:rPr>
            <a:t>Install Toolkit</a:t>
          </a:r>
        </a:p>
      </dgm:t>
    </dgm:pt>
    <dgm:pt modelId="{22507475-337D-4D08-A27D-19453A1EC4B8}" type="parTrans" cxnId="{B4CF7EB4-A6B0-4B0B-BBFC-DE0A2A9B7954}">
      <dgm:prSet/>
      <dgm:spPr/>
      <dgm:t>
        <a:bodyPr/>
        <a:lstStyle/>
        <a:p>
          <a:endParaRPr lang="zh-CN" altLang="en-US"/>
        </a:p>
      </dgm:t>
    </dgm:pt>
    <dgm:pt modelId="{3E1956DE-23F8-4761-8F76-7ABD5A8AE770}" type="sibTrans" cxnId="{B4CF7EB4-A6B0-4B0B-BBFC-DE0A2A9B7954}">
      <dgm:prSet/>
      <dgm:spPr/>
      <dgm:t>
        <a:bodyPr/>
        <a:lstStyle/>
        <a:p>
          <a:endParaRPr lang="zh-CN" altLang="en-US"/>
        </a:p>
      </dgm:t>
    </dgm:pt>
    <dgm:pt modelId="{16C98B6D-CC9A-459C-A148-3249240D3586}">
      <dgm:prSet phldrT="[文本]" phldr="0" custT="0"/>
      <dgm:spPr/>
      <dgm:t>
        <a:bodyPr vert="horz" wrap="square"/>
        <a:lstStyle/>
        <a:p>
          <a:pPr>
            <a:lnSpc>
              <a:spcPct val="100000"/>
            </a:lnSpc>
            <a:spcBef>
              <a:spcPct val="0"/>
            </a:spcBef>
            <a:spcAft>
              <a:spcPct val="35000"/>
            </a:spcAft>
          </a:pPr>
          <a:r>
            <a:rPr lang="en-US" dirty="0">
              <a:solidFill>
                <a:schemeClr val="bg2"/>
              </a:solidFill>
            </a:rPr>
            <a:t>Install </a:t>
          </a:r>
          <a:r>
            <a:rPr lang="en-US" dirty="0" err="1">
              <a:solidFill>
                <a:schemeClr val="bg2"/>
              </a:solidFill>
            </a:rPr>
            <a:t>MindStudio</a:t>
          </a:r>
          <a:endParaRPr lang="en-US" dirty="0">
            <a:solidFill>
              <a:schemeClr val="bg2"/>
            </a:solidFill>
          </a:endParaRPr>
        </a:p>
      </dgm:t>
    </dgm:pt>
    <dgm:pt modelId="{B2C4969C-7F63-4CB2-9C9A-A6F67CF17685}" type="parTrans" cxnId="{FDA61724-DF0D-4EE0-B7E5-EA1830440C90}">
      <dgm:prSet/>
      <dgm:spPr/>
      <dgm:t>
        <a:bodyPr/>
        <a:lstStyle/>
        <a:p>
          <a:endParaRPr lang="zh-CN" altLang="en-US"/>
        </a:p>
      </dgm:t>
    </dgm:pt>
    <dgm:pt modelId="{D9B5BE56-AD46-4CF8-8D6E-63CE26896AAC}" type="sibTrans" cxnId="{FDA61724-DF0D-4EE0-B7E5-EA1830440C90}">
      <dgm:prSet/>
      <dgm:spPr/>
      <dgm:t>
        <a:bodyPr/>
        <a:lstStyle/>
        <a:p>
          <a:endParaRPr lang="zh-CN" altLang="en-US"/>
        </a:p>
      </dgm:t>
    </dgm:pt>
    <dgm:pt modelId="{23E08954-DEFC-4A8C-B951-725E72315086}" type="pres">
      <dgm:prSet presAssocID="{F3AA1B95-8096-483E-937F-B7117F22143A}" presName="Name0" presStyleCnt="0">
        <dgm:presLayoutVars>
          <dgm:dir/>
          <dgm:resizeHandles val="exact"/>
        </dgm:presLayoutVars>
      </dgm:prSet>
      <dgm:spPr/>
    </dgm:pt>
    <dgm:pt modelId="{A9558FAE-AE26-43A7-A5EC-E1594E2B2F93}" type="pres">
      <dgm:prSet presAssocID="{B9356EF3-F2BD-44EF-8989-A8C6F68A9C26}" presName="node" presStyleLbl="node1" presStyleIdx="0" presStyleCnt="3">
        <dgm:presLayoutVars>
          <dgm:bulletEnabled val="1"/>
        </dgm:presLayoutVars>
      </dgm:prSet>
      <dgm:spPr/>
      <dgm:t>
        <a:bodyPr/>
        <a:lstStyle/>
        <a:p>
          <a:endParaRPr lang="zh-CN" altLang="en-US"/>
        </a:p>
      </dgm:t>
    </dgm:pt>
    <dgm:pt modelId="{56077158-A490-49C0-92A3-E1F3F4A134D1}" type="pres">
      <dgm:prSet presAssocID="{E862CC6F-EE5F-4708-AD0C-4AFC083AC1E9}" presName="sibTrans" presStyleLbl="sibTrans2D1" presStyleIdx="0" presStyleCnt="2"/>
      <dgm:spPr/>
      <dgm:t>
        <a:bodyPr/>
        <a:lstStyle/>
        <a:p>
          <a:endParaRPr lang="zh-CN" altLang="en-US"/>
        </a:p>
      </dgm:t>
    </dgm:pt>
    <dgm:pt modelId="{866543E3-7169-4994-AA48-DBEAD952B2D7}" type="pres">
      <dgm:prSet presAssocID="{E862CC6F-EE5F-4708-AD0C-4AFC083AC1E9}" presName="connectorText" presStyleLbl="sibTrans2D1" presStyleIdx="0" presStyleCnt="2"/>
      <dgm:spPr/>
      <dgm:t>
        <a:bodyPr/>
        <a:lstStyle/>
        <a:p>
          <a:endParaRPr lang="zh-CN" altLang="en-US"/>
        </a:p>
      </dgm:t>
    </dgm:pt>
    <dgm:pt modelId="{0C6A0E2D-4913-46C1-A93F-3832E34B4A9D}" type="pres">
      <dgm:prSet presAssocID="{EDABB1AF-A433-4877-8BF8-9FA85F924A2C}" presName="node" presStyleLbl="node1" presStyleIdx="1" presStyleCnt="3">
        <dgm:presLayoutVars>
          <dgm:bulletEnabled val="1"/>
        </dgm:presLayoutVars>
      </dgm:prSet>
      <dgm:spPr/>
      <dgm:t>
        <a:bodyPr/>
        <a:lstStyle/>
        <a:p>
          <a:endParaRPr lang="zh-CN" altLang="en-US"/>
        </a:p>
      </dgm:t>
    </dgm:pt>
    <dgm:pt modelId="{18462591-2085-43A2-8617-BA9721C35F9F}" type="pres">
      <dgm:prSet presAssocID="{3E1956DE-23F8-4761-8F76-7ABD5A8AE770}" presName="sibTrans" presStyleLbl="sibTrans2D1" presStyleIdx="1" presStyleCnt="2"/>
      <dgm:spPr/>
      <dgm:t>
        <a:bodyPr/>
        <a:lstStyle/>
        <a:p>
          <a:endParaRPr lang="zh-CN" altLang="en-US"/>
        </a:p>
      </dgm:t>
    </dgm:pt>
    <dgm:pt modelId="{F0328CDC-AC5A-41D2-969E-7D80009105F2}" type="pres">
      <dgm:prSet presAssocID="{3E1956DE-23F8-4761-8F76-7ABD5A8AE770}" presName="connectorText" presStyleLbl="sibTrans2D1" presStyleIdx="1" presStyleCnt="2"/>
      <dgm:spPr/>
      <dgm:t>
        <a:bodyPr/>
        <a:lstStyle/>
        <a:p>
          <a:endParaRPr lang="zh-CN" altLang="en-US"/>
        </a:p>
      </dgm:t>
    </dgm:pt>
    <dgm:pt modelId="{507274D1-9FFA-4CA1-8C30-ADC25E352D22}" type="pres">
      <dgm:prSet presAssocID="{16C98B6D-CC9A-459C-A148-3249240D3586}" presName="node" presStyleLbl="node1" presStyleIdx="2" presStyleCnt="3">
        <dgm:presLayoutVars>
          <dgm:bulletEnabled val="1"/>
        </dgm:presLayoutVars>
      </dgm:prSet>
      <dgm:spPr/>
      <dgm:t>
        <a:bodyPr/>
        <a:lstStyle/>
        <a:p>
          <a:endParaRPr lang="zh-CN" altLang="en-US"/>
        </a:p>
      </dgm:t>
    </dgm:pt>
  </dgm:ptLst>
  <dgm:cxnLst>
    <dgm:cxn modelId="{B4CF7EB4-A6B0-4B0B-BBFC-DE0A2A9B7954}" srcId="{F3AA1B95-8096-483E-937F-B7117F22143A}" destId="{EDABB1AF-A433-4877-8BF8-9FA85F924A2C}" srcOrd="1" destOrd="0" parTransId="{22507475-337D-4D08-A27D-19453A1EC4B8}" sibTransId="{3E1956DE-23F8-4761-8F76-7ABD5A8AE770}"/>
    <dgm:cxn modelId="{C4D25017-9DBC-4B98-BE30-B56289D393F1}" type="presOf" srcId="{E862CC6F-EE5F-4708-AD0C-4AFC083AC1E9}" destId="{56077158-A490-49C0-92A3-E1F3F4A134D1}" srcOrd="0" destOrd="0" presId="urn:microsoft.com/office/officeart/2005/8/layout/process1"/>
    <dgm:cxn modelId="{658AA607-D201-44FF-8059-DFC4A61E757D}" type="presOf" srcId="{3E1956DE-23F8-4761-8F76-7ABD5A8AE770}" destId="{F0328CDC-AC5A-41D2-969E-7D80009105F2}" srcOrd="1" destOrd="0" presId="urn:microsoft.com/office/officeart/2005/8/layout/process1"/>
    <dgm:cxn modelId="{8D4E7FC2-7E44-4836-9184-21DC7C3ADE04}" type="presOf" srcId="{B9356EF3-F2BD-44EF-8989-A8C6F68A9C26}" destId="{A9558FAE-AE26-43A7-A5EC-E1594E2B2F93}" srcOrd="0" destOrd="0" presId="urn:microsoft.com/office/officeart/2005/8/layout/process1"/>
    <dgm:cxn modelId="{68110696-2385-49A2-88DA-F94AAFED32A8}" type="presOf" srcId="{E862CC6F-EE5F-4708-AD0C-4AFC083AC1E9}" destId="{866543E3-7169-4994-AA48-DBEAD952B2D7}" srcOrd="1" destOrd="0" presId="urn:microsoft.com/office/officeart/2005/8/layout/process1"/>
    <dgm:cxn modelId="{F333434D-034A-476C-99A5-B7BA15A5F10F}" srcId="{F3AA1B95-8096-483E-937F-B7117F22143A}" destId="{B9356EF3-F2BD-44EF-8989-A8C6F68A9C26}" srcOrd="0" destOrd="0" parTransId="{42B40A37-3B74-4139-88E7-27DB8ADAFB3B}" sibTransId="{E862CC6F-EE5F-4708-AD0C-4AFC083AC1E9}"/>
    <dgm:cxn modelId="{83279890-D81E-4EA7-ACD7-33F0A02BD5CA}" type="presOf" srcId="{EDABB1AF-A433-4877-8BF8-9FA85F924A2C}" destId="{0C6A0E2D-4913-46C1-A93F-3832E34B4A9D}" srcOrd="0" destOrd="0" presId="urn:microsoft.com/office/officeart/2005/8/layout/process1"/>
    <dgm:cxn modelId="{F14E704C-85A9-4496-93C7-56FE03204826}" type="presOf" srcId="{16C98B6D-CC9A-459C-A148-3249240D3586}" destId="{507274D1-9FFA-4CA1-8C30-ADC25E352D22}" srcOrd="0" destOrd="0" presId="urn:microsoft.com/office/officeart/2005/8/layout/process1"/>
    <dgm:cxn modelId="{FDA61724-DF0D-4EE0-B7E5-EA1830440C90}" srcId="{F3AA1B95-8096-483E-937F-B7117F22143A}" destId="{16C98B6D-CC9A-459C-A148-3249240D3586}" srcOrd="2" destOrd="0" parTransId="{B2C4969C-7F63-4CB2-9C9A-A6F67CF17685}" sibTransId="{D9B5BE56-AD46-4CF8-8D6E-63CE26896AAC}"/>
    <dgm:cxn modelId="{62D3EAC5-2E19-46A6-9838-A0D44FF19F35}" type="presOf" srcId="{F3AA1B95-8096-483E-937F-B7117F22143A}" destId="{23E08954-DEFC-4A8C-B951-725E72315086}" srcOrd="0" destOrd="0" presId="urn:microsoft.com/office/officeart/2005/8/layout/process1"/>
    <dgm:cxn modelId="{AB1D9B8A-9A44-42FB-AC21-89C01F527CE7}" type="presOf" srcId="{3E1956DE-23F8-4761-8F76-7ABD5A8AE770}" destId="{18462591-2085-43A2-8617-BA9721C35F9F}" srcOrd="0" destOrd="0" presId="urn:microsoft.com/office/officeart/2005/8/layout/process1"/>
    <dgm:cxn modelId="{F8B3C23D-961D-4BE6-AF40-2F05EBA13A96}" type="presParOf" srcId="{23E08954-DEFC-4A8C-B951-725E72315086}" destId="{A9558FAE-AE26-43A7-A5EC-E1594E2B2F93}" srcOrd="0" destOrd="0" presId="urn:microsoft.com/office/officeart/2005/8/layout/process1"/>
    <dgm:cxn modelId="{BA266038-98A6-406D-B090-B51A40D5017A}" type="presParOf" srcId="{23E08954-DEFC-4A8C-B951-725E72315086}" destId="{56077158-A490-49C0-92A3-E1F3F4A134D1}" srcOrd="1" destOrd="0" presId="urn:microsoft.com/office/officeart/2005/8/layout/process1"/>
    <dgm:cxn modelId="{C0E5E7B0-2487-4149-91CE-CBD0944B3753}" type="presParOf" srcId="{56077158-A490-49C0-92A3-E1F3F4A134D1}" destId="{866543E3-7169-4994-AA48-DBEAD952B2D7}" srcOrd="0" destOrd="0" presId="urn:microsoft.com/office/officeart/2005/8/layout/process1"/>
    <dgm:cxn modelId="{03D0EC6F-EFB7-4D4D-9914-DB076B37359D}" type="presParOf" srcId="{23E08954-DEFC-4A8C-B951-725E72315086}" destId="{0C6A0E2D-4913-46C1-A93F-3832E34B4A9D}" srcOrd="2" destOrd="0" presId="urn:microsoft.com/office/officeart/2005/8/layout/process1"/>
    <dgm:cxn modelId="{E28BA448-B41A-4EE7-84B7-20E04CD1A94B}" type="presParOf" srcId="{23E08954-DEFC-4A8C-B951-725E72315086}" destId="{18462591-2085-43A2-8617-BA9721C35F9F}" srcOrd="3" destOrd="0" presId="urn:microsoft.com/office/officeart/2005/8/layout/process1"/>
    <dgm:cxn modelId="{FE37BE00-3AE8-4E54-8B7B-105FA2FEFE7F}" type="presParOf" srcId="{18462591-2085-43A2-8617-BA9721C35F9F}" destId="{F0328CDC-AC5A-41D2-969E-7D80009105F2}" srcOrd="0" destOrd="0" presId="urn:microsoft.com/office/officeart/2005/8/layout/process1"/>
    <dgm:cxn modelId="{486DD44B-8B50-49E3-91EE-B5700AF0AAC7}" type="presParOf" srcId="{23E08954-DEFC-4A8C-B951-725E72315086}" destId="{507274D1-9FFA-4CA1-8C30-ADC25E352D2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AA1B95-8096-483E-937F-B7117F22143A}" type="doc">
      <dgm:prSet loTypeId="urn:microsoft.com/office/officeart/2005/8/layout/process1" loCatId="process" qsTypeId="urn:microsoft.com/office/officeart/2005/8/quickstyle/simple1#1" qsCatId="simple" csTypeId="urn:microsoft.com/office/officeart/2005/8/colors/accent2_1#1" csCatId="accent1" phldr="1"/>
      <dgm:spPr/>
    </dgm:pt>
    <dgm:pt modelId="{B9356EF3-F2BD-44EF-8989-A8C6F68A9C26}">
      <dgm:prSet phldrT="[文本]" phldr="0" custT="0"/>
      <dgm:spPr/>
      <dgm:t>
        <a:bodyPr vert="horz" wrap="square"/>
        <a:lstStyle/>
        <a:p>
          <a:pPr>
            <a:lnSpc>
              <a:spcPct val="100000"/>
            </a:lnSpc>
            <a:spcBef>
              <a:spcPct val="0"/>
            </a:spcBef>
            <a:spcAft>
              <a:spcPct val="35000"/>
            </a:spcAft>
          </a:pPr>
          <a:r>
            <a:rPr lang="en-US" dirty="0">
              <a:solidFill>
                <a:schemeClr val="bg2"/>
              </a:solidFill>
            </a:rPr>
            <a:t>Prepare </a:t>
          </a:r>
          <a:r>
            <a:rPr lang="en-US" dirty="0" smtClean="0">
              <a:solidFill>
                <a:schemeClr val="bg2"/>
              </a:solidFill>
            </a:rPr>
            <a:t>Atlas300 </a:t>
          </a:r>
          <a:r>
            <a:rPr lang="en-US" dirty="0">
              <a:solidFill>
                <a:schemeClr val="bg2"/>
              </a:solidFill>
            </a:rPr>
            <a:t>environment</a:t>
          </a:r>
        </a:p>
      </dgm:t>
    </dgm:pt>
    <dgm:pt modelId="{42B40A37-3B74-4139-88E7-27DB8ADAFB3B}" type="parTrans" cxnId="{F333434D-034A-476C-99A5-B7BA15A5F10F}">
      <dgm:prSet/>
      <dgm:spPr/>
      <dgm:t>
        <a:bodyPr/>
        <a:lstStyle/>
        <a:p>
          <a:endParaRPr lang="zh-CN" altLang="en-US"/>
        </a:p>
      </dgm:t>
    </dgm:pt>
    <dgm:pt modelId="{E862CC6F-EE5F-4708-AD0C-4AFC083AC1E9}" type="sibTrans" cxnId="{F333434D-034A-476C-99A5-B7BA15A5F10F}">
      <dgm:prSet/>
      <dgm:spPr/>
      <dgm:t>
        <a:bodyPr/>
        <a:lstStyle/>
        <a:p>
          <a:endParaRPr lang="zh-CN" altLang="en-US"/>
        </a:p>
      </dgm:t>
    </dgm:pt>
    <dgm:pt modelId="{EDABB1AF-A433-4877-8BF8-9FA85F924A2C}">
      <dgm:prSet phldrT="[文本]" phldr="0" custT="0"/>
      <dgm:spPr/>
      <dgm:t>
        <a:bodyPr vert="horz" wrap="square"/>
        <a:lstStyle/>
        <a:p>
          <a:pPr>
            <a:lnSpc>
              <a:spcPct val="100000"/>
            </a:lnSpc>
            <a:spcBef>
              <a:spcPct val="0"/>
            </a:spcBef>
            <a:spcAft>
              <a:spcPct val="35000"/>
            </a:spcAft>
          </a:pPr>
          <a:r>
            <a:rPr lang="en-US" dirty="0">
              <a:solidFill>
                <a:schemeClr val="bg2"/>
              </a:solidFill>
            </a:rPr>
            <a:t>Install OS</a:t>
          </a:r>
        </a:p>
      </dgm:t>
    </dgm:pt>
    <dgm:pt modelId="{22507475-337D-4D08-A27D-19453A1EC4B8}" type="parTrans" cxnId="{B4CF7EB4-A6B0-4B0B-BBFC-DE0A2A9B7954}">
      <dgm:prSet/>
      <dgm:spPr/>
      <dgm:t>
        <a:bodyPr/>
        <a:lstStyle/>
        <a:p>
          <a:endParaRPr lang="zh-CN" altLang="en-US"/>
        </a:p>
      </dgm:t>
    </dgm:pt>
    <dgm:pt modelId="{3E1956DE-23F8-4761-8F76-7ABD5A8AE770}" type="sibTrans" cxnId="{B4CF7EB4-A6B0-4B0B-BBFC-DE0A2A9B7954}">
      <dgm:prSet/>
      <dgm:spPr/>
      <dgm:t>
        <a:bodyPr/>
        <a:lstStyle/>
        <a:p>
          <a:endParaRPr lang="zh-CN" altLang="en-US"/>
        </a:p>
      </dgm:t>
    </dgm:pt>
    <dgm:pt modelId="{16C98B6D-CC9A-459C-A148-3249240D3586}">
      <dgm:prSet phldrT="[文本]" phldr="0" custT="0"/>
      <dgm:spPr/>
      <dgm:t>
        <a:bodyPr vert="horz" wrap="square"/>
        <a:lstStyle/>
        <a:p>
          <a:pPr>
            <a:lnSpc>
              <a:spcPct val="100000"/>
            </a:lnSpc>
            <a:spcBef>
              <a:spcPct val="0"/>
            </a:spcBef>
            <a:spcAft>
              <a:spcPct val="35000"/>
            </a:spcAft>
          </a:pPr>
          <a:r>
            <a:rPr lang="en-US" dirty="0">
              <a:solidFill>
                <a:schemeClr val="bg2"/>
              </a:solidFill>
            </a:rPr>
            <a:t>Execute runfiles</a:t>
          </a:r>
        </a:p>
      </dgm:t>
    </dgm:pt>
    <dgm:pt modelId="{B2C4969C-7F63-4CB2-9C9A-A6F67CF17685}" type="parTrans" cxnId="{FDA61724-DF0D-4EE0-B7E5-EA1830440C90}">
      <dgm:prSet/>
      <dgm:spPr/>
      <dgm:t>
        <a:bodyPr/>
        <a:lstStyle/>
        <a:p>
          <a:endParaRPr lang="zh-CN" altLang="en-US"/>
        </a:p>
      </dgm:t>
    </dgm:pt>
    <dgm:pt modelId="{D9B5BE56-AD46-4CF8-8D6E-63CE26896AAC}" type="sibTrans" cxnId="{FDA61724-DF0D-4EE0-B7E5-EA1830440C90}">
      <dgm:prSet/>
      <dgm:spPr/>
      <dgm:t>
        <a:bodyPr/>
        <a:lstStyle/>
        <a:p>
          <a:endParaRPr lang="zh-CN" altLang="en-US"/>
        </a:p>
      </dgm:t>
    </dgm:pt>
    <dgm:pt modelId="{23E08954-DEFC-4A8C-B951-725E72315086}" type="pres">
      <dgm:prSet presAssocID="{F3AA1B95-8096-483E-937F-B7117F22143A}" presName="Name0" presStyleCnt="0">
        <dgm:presLayoutVars>
          <dgm:dir/>
          <dgm:resizeHandles val="exact"/>
        </dgm:presLayoutVars>
      </dgm:prSet>
      <dgm:spPr/>
    </dgm:pt>
    <dgm:pt modelId="{A9558FAE-AE26-43A7-A5EC-E1594E2B2F93}" type="pres">
      <dgm:prSet presAssocID="{B9356EF3-F2BD-44EF-8989-A8C6F68A9C26}" presName="node" presStyleLbl="node1" presStyleIdx="0" presStyleCnt="3">
        <dgm:presLayoutVars>
          <dgm:bulletEnabled val="1"/>
        </dgm:presLayoutVars>
      </dgm:prSet>
      <dgm:spPr/>
      <dgm:t>
        <a:bodyPr/>
        <a:lstStyle/>
        <a:p>
          <a:endParaRPr lang="zh-CN" altLang="en-US"/>
        </a:p>
      </dgm:t>
    </dgm:pt>
    <dgm:pt modelId="{56077158-A490-49C0-92A3-E1F3F4A134D1}" type="pres">
      <dgm:prSet presAssocID="{E862CC6F-EE5F-4708-AD0C-4AFC083AC1E9}" presName="sibTrans" presStyleLbl="sibTrans2D1" presStyleIdx="0" presStyleCnt="2"/>
      <dgm:spPr/>
      <dgm:t>
        <a:bodyPr/>
        <a:lstStyle/>
        <a:p>
          <a:endParaRPr lang="zh-CN" altLang="en-US"/>
        </a:p>
      </dgm:t>
    </dgm:pt>
    <dgm:pt modelId="{866543E3-7169-4994-AA48-DBEAD952B2D7}" type="pres">
      <dgm:prSet presAssocID="{E862CC6F-EE5F-4708-AD0C-4AFC083AC1E9}" presName="connectorText" presStyleLbl="sibTrans2D1" presStyleIdx="0" presStyleCnt="2"/>
      <dgm:spPr/>
      <dgm:t>
        <a:bodyPr/>
        <a:lstStyle/>
        <a:p>
          <a:endParaRPr lang="zh-CN" altLang="en-US"/>
        </a:p>
      </dgm:t>
    </dgm:pt>
    <dgm:pt modelId="{0C6A0E2D-4913-46C1-A93F-3832E34B4A9D}" type="pres">
      <dgm:prSet presAssocID="{EDABB1AF-A433-4877-8BF8-9FA85F924A2C}" presName="node" presStyleLbl="node1" presStyleIdx="1" presStyleCnt="3">
        <dgm:presLayoutVars>
          <dgm:bulletEnabled val="1"/>
        </dgm:presLayoutVars>
      </dgm:prSet>
      <dgm:spPr/>
      <dgm:t>
        <a:bodyPr/>
        <a:lstStyle/>
        <a:p>
          <a:endParaRPr lang="zh-CN" altLang="en-US"/>
        </a:p>
      </dgm:t>
    </dgm:pt>
    <dgm:pt modelId="{18462591-2085-43A2-8617-BA9721C35F9F}" type="pres">
      <dgm:prSet presAssocID="{3E1956DE-23F8-4761-8F76-7ABD5A8AE770}" presName="sibTrans" presStyleLbl="sibTrans2D1" presStyleIdx="1" presStyleCnt="2"/>
      <dgm:spPr/>
      <dgm:t>
        <a:bodyPr/>
        <a:lstStyle/>
        <a:p>
          <a:endParaRPr lang="zh-CN" altLang="en-US"/>
        </a:p>
      </dgm:t>
    </dgm:pt>
    <dgm:pt modelId="{F0328CDC-AC5A-41D2-969E-7D80009105F2}" type="pres">
      <dgm:prSet presAssocID="{3E1956DE-23F8-4761-8F76-7ABD5A8AE770}" presName="connectorText" presStyleLbl="sibTrans2D1" presStyleIdx="1" presStyleCnt="2"/>
      <dgm:spPr/>
      <dgm:t>
        <a:bodyPr/>
        <a:lstStyle/>
        <a:p>
          <a:endParaRPr lang="zh-CN" altLang="en-US"/>
        </a:p>
      </dgm:t>
    </dgm:pt>
    <dgm:pt modelId="{507274D1-9FFA-4CA1-8C30-ADC25E352D22}" type="pres">
      <dgm:prSet presAssocID="{16C98B6D-CC9A-459C-A148-3249240D3586}" presName="node" presStyleLbl="node1" presStyleIdx="2" presStyleCnt="3">
        <dgm:presLayoutVars>
          <dgm:bulletEnabled val="1"/>
        </dgm:presLayoutVars>
      </dgm:prSet>
      <dgm:spPr/>
      <dgm:t>
        <a:bodyPr/>
        <a:lstStyle/>
        <a:p>
          <a:endParaRPr lang="zh-CN" altLang="en-US"/>
        </a:p>
      </dgm:t>
    </dgm:pt>
  </dgm:ptLst>
  <dgm:cxnLst>
    <dgm:cxn modelId="{97B41999-4E85-41F3-97B4-1CDE85887F9E}" type="presOf" srcId="{E862CC6F-EE5F-4708-AD0C-4AFC083AC1E9}" destId="{56077158-A490-49C0-92A3-E1F3F4A134D1}" srcOrd="0" destOrd="0" presId="urn:microsoft.com/office/officeart/2005/8/layout/process1"/>
    <dgm:cxn modelId="{82786E08-68D2-457F-B398-B9F3BC83DB10}" type="presOf" srcId="{B9356EF3-F2BD-44EF-8989-A8C6F68A9C26}" destId="{A9558FAE-AE26-43A7-A5EC-E1594E2B2F93}" srcOrd="0" destOrd="0" presId="urn:microsoft.com/office/officeart/2005/8/layout/process1"/>
    <dgm:cxn modelId="{B4CF7EB4-A6B0-4B0B-BBFC-DE0A2A9B7954}" srcId="{F3AA1B95-8096-483E-937F-B7117F22143A}" destId="{EDABB1AF-A433-4877-8BF8-9FA85F924A2C}" srcOrd="1" destOrd="0" parTransId="{22507475-337D-4D08-A27D-19453A1EC4B8}" sibTransId="{3E1956DE-23F8-4761-8F76-7ABD5A8AE770}"/>
    <dgm:cxn modelId="{FDA61724-DF0D-4EE0-B7E5-EA1830440C90}" srcId="{F3AA1B95-8096-483E-937F-B7117F22143A}" destId="{16C98B6D-CC9A-459C-A148-3249240D3586}" srcOrd="2" destOrd="0" parTransId="{B2C4969C-7F63-4CB2-9C9A-A6F67CF17685}" sibTransId="{D9B5BE56-AD46-4CF8-8D6E-63CE26896AAC}"/>
    <dgm:cxn modelId="{F333434D-034A-476C-99A5-B7BA15A5F10F}" srcId="{F3AA1B95-8096-483E-937F-B7117F22143A}" destId="{B9356EF3-F2BD-44EF-8989-A8C6F68A9C26}" srcOrd="0" destOrd="0" parTransId="{42B40A37-3B74-4139-88E7-27DB8ADAFB3B}" sibTransId="{E862CC6F-EE5F-4708-AD0C-4AFC083AC1E9}"/>
    <dgm:cxn modelId="{4F3DDD6C-4758-4003-9C95-A1FBE4E34FFB}" type="presOf" srcId="{3E1956DE-23F8-4761-8F76-7ABD5A8AE770}" destId="{F0328CDC-AC5A-41D2-969E-7D80009105F2}" srcOrd="1" destOrd="0" presId="urn:microsoft.com/office/officeart/2005/8/layout/process1"/>
    <dgm:cxn modelId="{FA0488FA-D81B-40B3-B526-47C73AF3C76A}" type="presOf" srcId="{3E1956DE-23F8-4761-8F76-7ABD5A8AE770}" destId="{18462591-2085-43A2-8617-BA9721C35F9F}" srcOrd="0" destOrd="0" presId="urn:microsoft.com/office/officeart/2005/8/layout/process1"/>
    <dgm:cxn modelId="{E84BBCE8-DB86-4A2E-B442-A3D2505A102A}" type="presOf" srcId="{16C98B6D-CC9A-459C-A148-3249240D3586}" destId="{507274D1-9FFA-4CA1-8C30-ADC25E352D22}" srcOrd="0" destOrd="0" presId="urn:microsoft.com/office/officeart/2005/8/layout/process1"/>
    <dgm:cxn modelId="{002F5607-4970-4D34-8D75-55B5736A02A9}" type="presOf" srcId="{E862CC6F-EE5F-4708-AD0C-4AFC083AC1E9}" destId="{866543E3-7169-4994-AA48-DBEAD952B2D7}" srcOrd="1" destOrd="0" presId="urn:microsoft.com/office/officeart/2005/8/layout/process1"/>
    <dgm:cxn modelId="{1765441A-D636-4BA7-8625-6FE47523F52F}" type="presOf" srcId="{F3AA1B95-8096-483E-937F-B7117F22143A}" destId="{23E08954-DEFC-4A8C-B951-725E72315086}" srcOrd="0" destOrd="0" presId="urn:microsoft.com/office/officeart/2005/8/layout/process1"/>
    <dgm:cxn modelId="{E776AB9B-E40B-4A96-9C71-FD3D34AE3FCD}" type="presOf" srcId="{EDABB1AF-A433-4877-8BF8-9FA85F924A2C}" destId="{0C6A0E2D-4913-46C1-A93F-3832E34B4A9D}" srcOrd="0" destOrd="0" presId="urn:microsoft.com/office/officeart/2005/8/layout/process1"/>
    <dgm:cxn modelId="{3CA62F3F-94A6-426B-A551-CC8E3B3C5254}" type="presParOf" srcId="{23E08954-DEFC-4A8C-B951-725E72315086}" destId="{A9558FAE-AE26-43A7-A5EC-E1594E2B2F93}" srcOrd="0" destOrd="0" presId="urn:microsoft.com/office/officeart/2005/8/layout/process1"/>
    <dgm:cxn modelId="{4765FF2F-DFE2-4732-A8EE-BE0841B62DDB}" type="presParOf" srcId="{23E08954-DEFC-4A8C-B951-725E72315086}" destId="{56077158-A490-49C0-92A3-E1F3F4A134D1}" srcOrd="1" destOrd="0" presId="urn:microsoft.com/office/officeart/2005/8/layout/process1"/>
    <dgm:cxn modelId="{261EAC0E-59D4-4F45-A146-F7EA6B912D23}" type="presParOf" srcId="{56077158-A490-49C0-92A3-E1F3F4A134D1}" destId="{866543E3-7169-4994-AA48-DBEAD952B2D7}" srcOrd="0" destOrd="0" presId="urn:microsoft.com/office/officeart/2005/8/layout/process1"/>
    <dgm:cxn modelId="{93C645F2-8886-4E86-B5FB-B19DB640FE56}" type="presParOf" srcId="{23E08954-DEFC-4A8C-B951-725E72315086}" destId="{0C6A0E2D-4913-46C1-A93F-3832E34B4A9D}" srcOrd="2" destOrd="0" presId="urn:microsoft.com/office/officeart/2005/8/layout/process1"/>
    <dgm:cxn modelId="{DE1C0E3D-82F9-4E62-95E3-FD53C55B9C52}" type="presParOf" srcId="{23E08954-DEFC-4A8C-B951-725E72315086}" destId="{18462591-2085-43A2-8617-BA9721C35F9F}" srcOrd="3" destOrd="0" presId="urn:microsoft.com/office/officeart/2005/8/layout/process1"/>
    <dgm:cxn modelId="{F7623784-3C1C-4CA6-AF07-4918B50782DD}" type="presParOf" srcId="{18462591-2085-43A2-8617-BA9721C35F9F}" destId="{F0328CDC-AC5A-41D2-969E-7D80009105F2}" srcOrd="0" destOrd="0" presId="urn:microsoft.com/office/officeart/2005/8/layout/process1"/>
    <dgm:cxn modelId="{0B2FD6C8-CF49-4A76-8AE7-4D3156988020}" type="presParOf" srcId="{23E08954-DEFC-4A8C-B951-725E72315086}" destId="{507274D1-9FFA-4CA1-8C30-ADC25E352D2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uawei Sans" panose="020C0503030203020204"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7A63B5-4206-4B1D-AA7A-DC3288F3CF09}" type="datetimeFigureOut">
              <a:rPr lang="zh-CN" altLang="en-US" smtClean="0">
                <a:latin typeface="Huawei Sans" panose="020C0503030203020204" pitchFamily="34" charset="0"/>
              </a:rPr>
              <a:t>2020/11/4</a:t>
            </a:fld>
            <a:endParaRPr lang="zh-CN" altLang="en-US">
              <a:latin typeface="Huawei Sans" panose="020C0503030203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uawei Sans" panose="020C0503030203020204"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D6BC57-2850-494C-A432-4F2517CB2A69}" type="slidenum">
              <a:rPr lang="zh-CN" altLang="en-US" smtClean="0">
                <a:latin typeface="Huawei Sans" panose="020C0503030203020204" pitchFamily="34" charset="0"/>
              </a:rPr>
              <a:t>‹#›</a:t>
            </a:fld>
            <a:endParaRPr lang="zh-CN" altLang="en-US">
              <a:latin typeface="Huawei Sans" panose="020C0503030203020204" pitchFamily="34" charset="0"/>
            </a:endParaRPr>
          </a:p>
        </p:txBody>
      </p:sp>
    </p:spTree>
    <p:extLst>
      <p:ext uri="{BB962C8B-B14F-4D97-AF65-F5344CB8AC3E}">
        <p14:creationId xmlns:p14="http://schemas.microsoft.com/office/powerpoint/2010/main" val="600963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uawei Sans" panose="020C0503030203020204" pitchFamily="34" charset="0"/>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44A8E-3DBA-470C-99FD-B9529773DD6C}" type="datetimeFigureOut">
              <a:rPr lang="zh-CN" altLang="en-US" smtClean="0">
                <a:latin typeface="Huawei Sans" panose="020C0503030203020204" pitchFamily="34" charset="0"/>
              </a:rPr>
              <a:t>2020/11/4</a:t>
            </a:fld>
            <a:endParaRPr lang="zh-CN" altLang="en-US">
              <a:latin typeface="Huawei Sans" panose="020C0503030203020204" pitchFamily="34" charset="0"/>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latin typeface="Huawei Sans" panose="020C0503030203020204" pitchFamily="34" charset="0"/>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uawei Sans" panose="020C0503030203020204" pitchFamily="34" charset="0"/>
            </a:endParaRPr>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F277A-14D1-4AFB-BEFA-4B10DD2A000A}" type="slidenum">
              <a:rPr lang="zh-CN" altLang="en-US" smtClean="0">
                <a:latin typeface="Huawei Sans" panose="020C0503030203020204" pitchFamily="34" charset="0"/>
              </a:rPr>
              <a:t>‹#›</a:t>
            </a:fld>
            <a:endParaRPr lang="zh-CN" altLang="en-US">
              <a:latin typeface="Huawei Sans" panose="020C0503030203020204" pitchFamily="34" charset="0"/>
            </a:endParaRPr>
          </a:p>
        </p:txBody>
      </p:sp>
    </p:spTree>
    <p:extLst>
      <p:ext uri="{BB962C8B-B14F-4D97-AF65-F5344CB8AC3E}">
        <p14:creationId xmlns:p14="http://schemas.microsoft.com/office/powerpoint/2010/main" val="78483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742610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17</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579046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18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9810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19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7052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87204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67863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68330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395289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217059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630355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26</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44735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Huawei Sans" panose="020C0503030203020204" pitchFamily="34" charset="0"/>
                <a:ea typeface="+mn-ea"/>
                <a:cs typeface="+mn-cs"/>
              </a:rPr>
              <a:t>这张图就是华为的全栈全场景</a:t>
            </a:r>
            <a:r>
              <a:rPr lang="en-US" altLang="zh-CN" sz="1200" kern="1200" dirty="0">
                <a:solidFill>
                  <a:schemeClr val="tx1"/>
                </a:solidFill>
                <a:effectLst/>
                <a:latin typeface="Huawei Sans" panose="020C0503030203020204" pitchFamily="34" charset="0"/>
                <a:ea typeface="+mn-ea"/>
                <a:cs typeface="+mn-cs"/>
              </a:rPr>
              <a:t>AI</a:t>
            </a:r>
            <a:r>
              <a:rPr lang="zh-CN" altLang="en-US" sz="1200" kern="1200" dirty="0">
                <a:solidFill>
                  <a:schemeClr val="tx1"/>
                </a:solidFill>
                <a:effectLst/>
                <a:latin typeface="Huawei Sans" panose="020C0503030203020204" pitchFamily="34" charset="0"/>
                <a:ea typeface="+mn-ea"/>
                <a:cs typeface="+mn-cs"/>
              </a:rPr>
              <a:t>解决方案。</a:t>
            </a:r>
          </a:p>
          <a:p>
            <a:r>
              <a:rPr lang="zh-CN" altLang="en-US" sz="1200" kern="1200" dirty="0">
                <a:solidFill>
                  <a:schemeClr val="tx1"/>
                </a:solidFill>
                <a:effectLst/>
                <a:latin typeface="Huawei Sans" panose="020C0503030203020204" pitchFamily="34" charset="0"/>
                <a:ea typeface="+mn-ea"/>
                <a:cs typeface="+mn-cs"/>
              </a:rPr>
              <a:t>我们提出的全场景，是指包括公有云、私有云、各种边缘计算、物联网行业终端以及消费类终端等部署环境。</a:t>
            </a:r>
          </a:p>
          <a:p>
            <a:r>
              <a:rPr lang="zh-CN" altLang="en-US" sz="1200" kern="1200" dirty="0">
                <a:solidFill>
                  <a:schemeClr val="tx1"/>
                </a:solidFill>
                <a:effectLst/>
                <a:latin typeface="Huawei Sans" panose="020C0503030203020204" pitchFamily="34" charset="0"/>
                <a:ea typeface="+mn-ea"/>
                <a:cs typeface="+mn-cs"/>
              </a:rPr>
              <a:t>我们说的全栈是技术功能视角，是指包括芯片、芯片使能、训练和推理框架和应用使能在内的全堆栈方案。</a:t>
            </a:r>
          </a:p>
          <a:p>
            <a:r>
              <a:rPr lang="zh-CN" altLang="en-US" sz="1200" kern="1200" dirty="0">
                <a:solidFill>
                  <a:schemeClr val="tx1"/>
                </a:solidFill>
                <a:effectLst/>
                <a:latin typeface="Huawei Sans" panose="020C0503030203020204" pitchFamily="34" charset="0"/>
                <a:ea typeface="+mn-ea"/>
                <a:cs typeface="+mn-cs"/>
              </a:rPr>
              <a:t>华为的全栈方案具体包括：</a:t>
            </a:r>
          </a:p>
          <a:p>
            <a:r>
              <a:rPr lang="en-US" altLang="zh-CN" sz="1200" b="1" kern="1200" dirty="0">
                <a:solidFill>
                  <a:schemeClr val="tx1"/>
                </a:solidFill>
                <a:effectLst/>
                <a:latin typeface="Huawei Sans" panose="020C0503030203020204" pitchFamily="34" charset="0"/>
                <a:ea typeface="+mn-ea"/>
                <a:cs typeface="+mn-cs"/>
              </a:rPr>
              <a:t>Ascend</a:t>
            </a:r>
            <a:r>
              <a:rPr lang="zh-CN" altLang="en-US" sz="1200" kern="1200" dirty="0">
                <a:solidFill>
                  <a:schemeClr val="tx1"/>
                </a:solidFill>
                <a:effectLst/>
                <a:latin typeface="Huawei Sans" panose="020C0503030203020204" pitchFamily="34" charset="0"/>
                <a:ea typeface="+mn-ea"/>
                <a:cs typeface="+mn-cs"/>
              </a:rPr>
              <a:t>： 基于统一、可扩展架构的系列化</a:t>
            </a:r>
            <a:r>
              <a:rPr lang="en-US" altLang="zh-CN" sz="1200" kern="1200" dirty="0">
                <a:solidFill>
                  <a:schemeClr val="tx1"/>
                </a:solidFill>
                <a:effectLst/>
                <a:latin typeface="Huawei Sans" panose="020C0503030203020204" pitchFamily="34" charset="0"/>
                <a:ea typeface="+mn-ea"/>
                <a:cs typeface="+mn-cs"/>
              </a:rPr>
              <a:t>AIIP </a:t>
            </a:r>
            <a:r>
              <a:rPr lang="zh-CN" altLang="en-US" sz="1200" kern="1200" dirty="0">
                <a:solidFill>
                  <a:schemeClr val="tx1"/>
                </a:solidFill>
                <a:effectLst/>
                <a:latin typeface="Huawei Sans" panose="020C0503030203020204" pitchFamily="34" charset="0"/>
                <a:ea typeface="+mn-ea"/>
                <a:cs typeface="+mn-cs"/>
              </a:rPr>
              <a:t>和 芯片，包括</a:t>
            </a:r>
            <a:r>
              <a:rPr lang="en-US" altLang="zh-CN" sz="1200" kern="1200" dirty="0">
                <a:solidFill>
                  <a:schemeClr val="tx1"/>
                </a:solidFill>
                <a:effectLst/>
                <a:latin typeface="Huawei Sans" panose="020C0503030203020204" pitchFamily="34" charset="0"/>
                <a:ea typeface="+mn-ea"/>
                <a:cs typeface="+mn-cs"/>
              </a:rPr>
              <a:t>Max</a:t>
            </a:r>
            <a:r>
              <a:rPr lang="zh-CN" altLang="en-US" sz="1200" kern="1200" dirty="0">
                <a:solidFill>
                  <a:schemeClr val="tx1"/>
                </a:solidFill>
                <a:effectLst/>
                <a:latin typeface="Huawei Sans" panose="020C0503030203020204" pitchFamily="34" charset="0"/>
                <a:ea typeface="+mn-ea"/>
                <a:cs typeface="+mn-cs"/>
              </a:rPr>
              <a:t>，</a:t>
            </a:r>
            <a:r>
              <a:rPr lang="en-US" altLang="zh-CN" sz="1200" kern="1200" dirty="0">
                <a:solidFill>
                  <a:schemeClr val="tx1"/>
                </a:solidFill>
                <a:effectLst/>
                <a:latin typeface="Huawei Sans" panose="020C0503030203020204" pitchFamily="34" charset="0"/>
                <a:ea typeface="+mn-ea"/>
                <a:cs typeface="+mn-cs"/>
              </a:rPr>
              <a:t>Mini</a:t>
            </a:r>
            <a:r>
              <a:rPr lang="zh-CN" altLang="en-US" sz="1200" kern="1200" dirty="0">
                <a:solidFill>
                  <a:schemeClr val="tx1"/>
                </a:solidFill>
                <a:effectLst/>
                <a:latin typeface="Huawei Sans" panose="020C0503030203020204" pitchFamily="34" charset="0"/>
                <a:ea typeface="+mn-ea"/>
                <a:cs typeface="+mn-cs"/>
              </a:rPr>
              <a:t>，</a:t>
            </a:r>
            <a:r>
              <a:rPr lang="en-US" altLang="zh-CN" sz="1200" kern="1200" dirty="0">
                <a:solidFill>
                  <a:schemeClr val="tx1"/>
                </a:solidFill>
                <a:effectLst/>
                <a:latin typeface="Huawei Sans" panose="020C0503030203020204" pitchFamily="34" charset="0"/>
                <a:ea typeface="+mn-ea"/>
                <a:cs typeface="+mn-cs"/>
              </a:rPr>
              <a:t>Lite</a:t>
            </a:r>
            <a:r>
              <a:rPr lang="zh-CN" altLang="en-US" sz="1200" kern="1200" dirty="0">
                <a:solidFill>
                  <a:schemeClr val="tx1"/>
                </a:solidFill>
                <a:effectLst/>
                <a:latin typeface="Huawei Sans" panose="020C0503030203020204" pitchFamily="34" charset="0"/>
                <a:ea typeface="+mn-ea"/>
                <a:cs typeface="+mn-cs"/>
              </a:rPr>
              <a:t>，</a:t>
            </a:r>
            <a:r>
              <a:rPr lang="en-US" altLang="zh-CN" sz="1200" kern="1200" dirty="0">
                <a:solidFill>
                  <a:schemeClr val="tx1"/>
                </a:solidFill>
                <a:effectLst/>
                <a:latin typeface="Huawei Sans" panose="020C0503030203020204" pitchFamily="34" charset="0"/>
                <a:ea typeface="+mn-ea"/>
                <a:cs typeface="+mn-cs"/>
              </a:rPr>
              <a:t>Tiny</a:t>
            </a:r>
            <a:r>
              <a:rPr lang="zh-CN" altLang="en-US" sz="1200" kern="1200" dirty="0">
                <a:solidFill>
                  <a:schemeClr val="tx1"/>
                </a:solidFill>
                <a:effectLst/>
                <a:latin typeface="Huawei Sans" panose="020C0503030203020204" pitchFamily="34" charset="0"/>
                <a:ea typeface="+mn-ea"/>
                <a:cs typeface="+mn-cs"/>
              </a:rPr>
              <a:t>和</a:t>
            </a:r>
            <a:r>
              <a:rPr lang="en-US" altLang="zh-CN" sz="1200" kern="1200" dirty="0">
                <a:solidFill>
                  <a:schemeClr val="tx1"/>
                </a:solidFill>
                <a:effectLst/>
                <a:latin typeface="Huawei Sans" panose="020C0503030203020204" pitchFamily="34" charset="0"/>
                <a:ea typeface="+mn-ea"/>
                <a:cs typeface="+mn-cs"/>
              </a:rPr>
              <a:t>Nano</a:t>
            </a:r>
            <a:r>
              <a:rPr lang="zh-CN" altLang="en-US" sz="1200" kern="1200" dirty="0">
                <a:solidFill>
                  <a:schemeClr val="tx1"/>
                </a:solidFill>
                <a:effectLst/>
                <a:latin typeface="Huawei Sans" panose="020C0503030203020204" pitchFamily="34" charset="0"/>
                <a:ea typeface="+mn-ea"/>
                <a:cs typeface="+mn-cs"/>
              </a:rPr>
              <a:t>等五个系列。包括华为昇腾</a:t>
            </a:r>
            <a:r>
              <a:rPr lang="en-US" altLang="zh-CN" sz="1200" kern="1200" dirty="0">
                <a:solidFill>
                  <a:schemeClr val="tx1"/>
                </a:solidFill>
                <a:effectLst/>
                <a:latin typeface="Huawei Sans" panose="020C0503030203020204" pitchFamily="34" charset="0"/>
                <a:ea typeface="+mn-ea"/>
                <a:cs typeface="+mn-cs"/>
              </a:rPr>
              <a:t>910</a:t>
            </a:r>
            <a:r>
              <a:rPr lang="zh-CN" altLang="en-US" sz="1200" kern="1200" dirty="0">
                <a:solidFill>
                  <a:schemeClr val="tx1"/>
                </a:solidFill>
                <a:effectLst/>
                <a:latin typeface="Huawei Sans" panose="020C0503030203020204" pitchFamily="34" charset="0"/>
                <a:ea typeface="+mn-ea"/>
                <a:cs typeface="+mn-cs"/>
              </a:rPr>
              <a:t>（</a:t>
            </a:r>
            <a:r>
              <a:rPr lang="en-US" altLang="zh-CN" sz="1200" kern="1200" dirty="0">
                <a:solidFill>
                  <a:schemeClr val="tx1"/>
                </a:solidFill>
                <a:effectLst/>
                <a:latin typeface="Huawei Sans" panose="020C0503030203020204" pitchFamily="34" charset="0"/>
                <a:ea typeface="+mn-ea"/>
                <a:cs typeface="+mn-cs"/>
              </a:rPr>
              <a:t>Ascend 910</a:t>
            </a:r>
            <a:r>
              <a:rPr lang="zh-CN" altLang="en-US" sz="1200" kern="1200" dirty="0">
                <a:solidFill>
                  <a:schemeClr val="tx1"/>
                </a:solidFill>
                <a:effectLst/>
                <a:latin typeface="Huawei Sans" panose="020C0503030203020204" pitchFamily="34" charset="0"/>
                <a:ea typeface="+mn-ea"/>
                <a:cs typeface="+mn-cs"/>
              </a:rPr>
              <a:t>），是目前全球已发布的单芯片计算密度最大的</a:t>
            </a:r>
            <a:r>
              <a:rPr lang="en-US" altLang="zh-CN" sz="1200" kern="1200" dirty="0">
                <a:solidFill>
                  <a:schemeClr val="tx1"/>
                </a:solidFill>
                <a:effectLst/>
                <a:latin typeface="Huawei Sans" panose="020C0503030203020204" pitchFamily="34" charset="0"/>
                <a:ea typeface="+mn-ea"/>
                <a:cs typeface="+mn-cs"/>
              </a:rPr>
              <a:t>AI</a:t>
            </a:r>
            <a:r>
              <a:rPr lang="zh-CN" altLang="en-US" sz="1200" kern="1200" dirty="0">
                <a:solidFill>
                  <a:schemeClr val="tx1"/>
                </a:solidFill>
                <a:effectLst/>
                <a:latin typeface="Huawei Sans" panose="020C0503030203020204" pitchFamily="34" charset="0"/>
                <a:ea typeface="+mn-ea"/>
                <a:cs typeface="+mn-cs"/>
              </a:rPr>
              <a:t>芯片，还有</a:t>
            </a:r>
            <a:r>
              <a:rPr lang="en-US" altLang="zh-CN" sz="1200" kern="1200" dirty="0">
                <a:solidFill>
                  <a:schemeClr val="tx1"/>
                </a:solidFill>
                <a:effectLst/>
                <a:latin typeface="Huawei Sans" panose="020C0503030203020204" pitchFamily="34" charset="0"/>
                <a:ea typeface="+mn-ea"/>
                <a:cs typeface="+mn-cs"/>
              </a:rPr>
              <a:t>Ascend 310</a:t>
            </a:r>
            <a:r>
              <a:rPr lang="zh-CN" altLang="en-US" sz="1200" kern="1200" dirty="0">
                <a:solidFill>
                  <a:schemeClr val="tx1"/>
                </a:solidFill>
                <a:effectLst/>
                <a:latin typeface="Huawei Sans" panose="020C0503030203020204" pitchFamily="34" charset="0"/>
                <a:ea typeface="+mn-ea"/>
                <a:cs typeface="+mn-cs"/>
              </a:rPr>
              <a:t>，是目前面向边缘计算场景最强算力的</a:t>
            </a:r>
            <a:r>
              <a:rPr lang="en-US" altLang="zh-CN" sz="1200" kern="1200" dirty="0">
                <a:solidFill>
                  <a:schemeClr val="tx1"/>
                </a:solidFill>
                <a:effectLst/>
                <a:latin typeface="Huawei Sans" panose="020C0503030203020204" pitchFamily="34" charset="0"/>
                <a:ea typeface="+mn-ea"/>
                <a:cs typeface="+mn-cs"/>
              </a:rPr>
              <a:t>AI </a:t>
            </a:r>
            <a:r>
              <a:rPr lang="en-US" altLang="zh-CN" sz="1200" kern="1200" dirty="0" err="1">
                <a:solidFill>
                  <a:schemeClr val="tx1"/>
                </a:solidFill>
                <a:effectLst/>
                <a:latin typeface="Huawei Sans" panose="020C0503030203020204" pitchFamily="34" charset="0"/>
                <a:ea typeface="+mn-ea"/>
                <a:cs typeface="+mn-cs"/>
              </a:rPr>
              <a:t>SoC</a:t>
            </a:r>
            <a:endParaRPr lang="en-US" altLang="zh-CN" sz="1200" kern="1200" dirty="0">
              <a:solidFill>
                <a:schemeClr val="tx1"/>
              </a:solidFill>
              <a:effectLst/>
              <a:latin typeface="Huawei Sans" panose="020C0503030203020204" pitchFamily="34" charset="0"/>
              <a:ea typeface="+mn-ea"/>
              <a:cs typeface="+mn-cs"/>
            </a:endParaRPr>
          </a:p>
          <a:p>
            <a:r>
              <a:rPr lang="en-US" altLang="zh-CN" sz="1200" b="1" kern="1200" dirty="0">
                <a:solidFill>
                  <a:schemeClr val="tx1"/>
                </a:solidFill>
                <a:effectLst/>
                <a:latin typeface="Huawei Sans" panose="020C0503030203020204" pitchFamily="34" charset="0"/>
                <a:ea typeface="+mn-ea"/>
                <a:cs typeface="+mn-cs"/>
              </a:rPr>
              <a:t>CANN</a:t>
            </a:r>
            <a:r>
              <a:rPr lang="zh-CN" altLang="en-US" sz="1200" kern="1200" dirty="0">
                <a:solidFill>
                  <a:schemeClr val="tx1"/>
                </a:solidFill>
                <a:effectLst/>
                <a:latin typeface="Huawei Sans" panose="020C0503030203020204" pitchFamily="34" charset="0"/>
                <a:ea typeface="+mn-ea"/>
                <a:cs typeface="+mn-cs"/>
              </a:rPr>
              <a:t>： 芯片算子库和高度自动化算子开发工具</a:t>
            </a:r>
          </a:p>
          <a:p>
            <a:r>
              <a:rPr lang="en-US" altLang="zh-CN" sz="1200" b="1" kern="1200" dirty="0" err="1">
                <a:solidFill>
                  <a:schemeClr val="tx1"/>
                </a:solidFill>
                <a:effectLst/>
                <a:latin typeface="Huawei Sans" panose="020C0503030203020204" pitchFamily="34" charset="0"/>
                <a:ea typeface="+mn-ea"/>
                <a:cs typeface="+mn-cs"/>
              </a:rPr>
              <a:t>MindSpore</a:t>
            </a:r>
            <a:r>
              <a:rPr lang="zh-CN" altLang="en-US" sz="1200" kern="1200" dirty="0">
                <a:solidFill>
                  <a:schemeClr val="tx1"/>
                </a:solidFill>
                <a:effectLst/>
                <a:latin typeface="Huawei Sans" panose="020C0503030203020204" pitchFamily="34" charset="0"/>
                <a:ea typeface="+mn-ea"/>
                <a:cs typeface="+mn-cs"/>
              </a:rPr>
              <a:t>：支持端、边、云独立的和协同的统一训练和推理框架</a:t>
            </a:r>
          </a:p>
          <a:p>
            <a:r>
              <a:rPr lang="zh-CN" altLang="en-US" sz="1200" b="1" kern="1200" dirty="0">
                <a:solidFill>
                  <a:schemeClr val="tx1"/>
                </a:solidFill>
                <a:effectLst/>
                <a:latin typeface="Huawei Sans" panose="020C0503030203020204" pitchFamily="34" charset="0"/>
                <a:ea typeface="+mn-ea"/>
                <a:cs typeface="+mn-cs"/>
              </a:rPr>
              <a:t>应用使能</a:t>
            </a:r>
            <a:r>
              <a:rPr lang="zh-CN" altLang="en-US" sz="1200" kern="1200" dirty="0">
                <a:solidFill>
                  <a:schemeClr val="tx1"/>
                </a:solidFill>
                <a:effectLst/>
                <a:latin typeface="Huawei Sans" panose="020C0503030203020204" pitchFamily="34" charset="0"/>
                <a:ea typeface="+mn-ea"/>
                <a:cs typeface="+mn-cs"/>
              </a:rPr>
              <a:t>：提供全流程服务（</a:t>
            </a:r>
            <a:r>
              <a:rPr lang="en-US" altLang="zh-CN" sz="1200" kern="1200" dirty="0" err="1">
                <a:solidFill>
                  <a:schemeClr val="tx1"/>
                </a:solidFill>
                <a:effectLst/>
                <a:latin typeface="Huawei Sans" panose="020C0503030203020204" pitchFamily="34" charset="0"/>
                <a:ea typeface="+mn-ea"/>
                <a:cs typeface="+mn-cs"/>
              </a:rPr>
              <a:t>ModelArts</a:t>
            </a:r>
            <a:r>
              <a:rPr lang="zh-CN" altLang="en-US" sz="1200" kern="1200" dirty="0">
                <a:solidFill>
                  <a:schemeClr val="tx1"/>
                </a:solidFill>
                <a:effectLst/>
                <a:latin typeface="Huawei Sans" panose="020C0503030203020204" pitchFamily="34" charset="0"/>
                <a:ea typeface="+mn-ea"/>
                <a:cs typeface="+mn-cs"/>
              </a:rPr>
              <a:t>）</a:t>
            </a:r>
            <a:r>
              <a:rPr lang="en-US" altLang="zh-CN" sz="1200" kern="1200" dirty="0">
                <a:solidFill>
                  <a:schemeClr val="tx1"/>
                </a:solidFill>
                <a:effectLst/>
                <a:latin typeface="Huawei Sans" panose="020C0503030203020204" pitchFamily="34" charset="0"/>
                <a:ea typeface="+mn-ea"/>
                <a:cs typeface="+mn-cs"/>
              </a:rPr>
              <a:t>,</a:t>
            </a:r>
            <a:r>
              <a:rPr lang="zh-CN" altLang="en-US" sz="1200" kern="1200" dirty="0">
                <a:solidFill>
                  <a:schemeClr val="tx1"/>
                </a:solidFill>
                <a:effectLst/>
                <a:latin typeface="Huawei Sans" panose="020C0503030203020204" pitchFamily="34" charset="0"/>
                <a:ea typeface="+mn-ea"/>
                <a:cs typeface="+mn-cs"/>
              </a:rPr>
              <a:t>分层</a:t>
            </a:r>
            <a:r>
              <a:rPr lang="en-US" altLang="zh-CN" sz="1200" kern="1200" dirty="0">
                <a:solidFill>
                  <a:schemeClr val="tx1"/>
                </a:solidFill>
                <a:effectLst/>
                <a:latin typeface="Huawei Sans" panose="020C0503030203020204" pitchFamily="34" charset="0"/>
                <a:ea typeface="+mn-ea"/>
                <a:cs typeface="+mn-cs"/>
              </a:rPr>
              <a:t>API</a:t>
            </a:r>
            <a:r>
              <a:rPr lang="zh-CN" altLang="en-US" sz="1200" kern="1200" dirty="0">
                <a:solidFill>
                  <a:schemeClr val="tx1"/>
                </a:solidFill>
                <a:effectLst/>
                <a:latin typeface="Huawei Sans" panose="020C0503030203020204" pitchFamily="34" charset="0"/>
                <a:ea typeface="+mn-ea"/>
                <a:cs typeface="+mn-cs"/>
              </a:rPr>
              <a:t>和预集成方案</a:t>
            </a:r>
          </a:p>
        </p:txBody>
      </p:sp>
      <p:sp>
        <p:nvSpPr>
          <p:cNvPr id="4" name="灯片编号占位符 3"/>
          <p:cNvSpPr>
            <a:spLocks noGrp="1"/>
          </p:cNvSpPr>
          <p:nvPr>
            <p:ph type="sldNum" sz="quarter" idx="10"/>
          </p:nvPr>
        </p:nvSpPr>
        <p:spPr/>
        <p:txBody>
          <a:bodyPr/>
          <a:lstStyle/>
          <a:p>
            <a:fld id="{C5A82313-2C7B-4A40-965E-0FD29697010B}" type="slidenum">
              <a:rPr lang="zh-CN" altLang="en-US" smtClean="0">
                <a:solidFill>
                  <a:prstClr val="black"/>
                </a:solidFill>
                <a:latin typeface="Huawei Sans" panose="020C0503030203020204" pitchFamily="34" charset="0"/>
                <a:ea typeface="等线" panose="02010600030101010101" pitchFamily="2" charset="-122"/>
              </a:rPr>
              <a:pPr/>
              <a:t>4</a:t>
            </a:fld>
            <a:endParaRPr lang="zh-CN" altLang="en-US">
              <a:solidFill>
                <a:prstClr val="black"/>
              </a:solidFill>
              <a:latin typeface="Huawei Sans" panose="020C0503030203020204" pitchFamily="34" charset="0"/>
              <a:ea typeface="等线" panose="02010600030101010101" pitchFamily="2" charset="-122"/>
            </a:endParaRPr>
          </a:p>
        </p:txBody>
      </p:sp>
    </p:spTree>
    <p:extLst>
      <p:ext uri="{BB962C8B-B14F-4D97-AF65-F5344CB8AC3E}">
        <p14:creationId xmlns:p14="http://schemas.microsoft.com/office/powerpoint/2010/main" val="3489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608496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29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03246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跟其他编程语言一样，昇腾</a:t>
            </a:r>
            <a:r>
              <a:rPr lang="en-US" altLang="zh-CN" dirty="0">
                <a:latin typeface="Huawei Sans" panose="020C0503030203020204" pitchFamily="34" charset="0"/>
              </a:rPr>
              <a:t>/Atlas</a:t>
            </a:r>
            <a:r>
              <a:rPr lang="zh-CN" altLang="en-US" dirty="0">
                <a:latin typeface="Huawei Sans" panose="020C0503030203020204" pitchFamily="34" charset="0"/>
              </a:rPr>
              <a:t>系列设备的开发和运行环境也是可以分开的。在开发环境上开发代码，编译成二进制；在运行环境上运行。除了开发和编译之外，开发环境上的工具还能实现其他的一些功能，诸如模型转换、设备管理 （即运行环境管理）、精度比对、</a:t>
            </a:r>
            <a:r>
              <a:rPr lang="en-US" altLang="zh-CN" dirty="0">
                <a:latin typeface="Huawei Sans" panose="020C0503030203020204" pitchFamily="34" charset="0"/>
              </a:rPr>
              <a:t>profiling</a:t>
            </a:r>
            <a:r>
              <a:rPr lang="zh-CN" altLang="en-US" dirty="0">
                <a:latin typeface="Huawei Sans" panose="020C0503030203020204" pitchFamily="34" charset="0"/>
              </a:rPr>
              <a:t>等等。而运行环境则除了基本的应用运行之外，还能运行某些调试、信息收集工具等，以辅助代码的调试调优、问题定位。</a:t>
            </a:r>
          </a:p>
          <a:p>
            <a:r>
              <a:rPr lang="zh-CN" altLang="en-US" dirty="0">
                <a:latin typeface="Huawei Sans" panose="020C0503030203020204" pitchFamily="34" charset="0"/>
              </a:rPr>
              <a:t>开发环境可自行选用任何计算机，笔记本、台式机、服务器均可，但要注意，操作系统必须是</a:t>
            </a:r>
            <a:r>
              <a:rPr lang="en-US" altLang="zh-CN" dirty="0">
                <a:latin typeface="Huawei Sans" panose="020C0503030203020204" pitchFamily="34" charset="0"/>
              </a:rPr>
              <a:t>Ubuntu18.04.4-desktop-amd64</a:t>
            </a:r>
            <a:r>
              <a:rPr lang="zh-CN" altLang="en-US" dirty="0">
                <a:latin typeface="Huawei Sans" panose="020C0503030203020204" pitchFamily="34" charset="0"/>
              </a:rPr>
              <a:t>，只有在这个操作系统上才能正常运行开发环境的核心组件</a:t>
            </a:r>
            <a:r>
              <a:rPr lang="en-US" altLang="zh-CN" dirty="0">
                <a:latin typeface="Huawei Sans" panose="020C0503030203020204" pitchFamily="34" charset="0"/>
              </a:rPr>
              <a:t>——MindStudio</a:t>
            </a:r>
            <a:r>
              <a:rPr lang="zh-CN" altLang="en-US" dirty="0">
                <a:latin typeface="Huawei Sans" panose="020C0503030203020204" pitchFamily="34" charset="0"/>
              </a:rPr>
              <a:t>。</a:t>
            </a:r>
          </a:p>
          <a:p>
            <a:r>
              <a:rPr lang="en-US" altLang="zh-CN" dirty="0">
                <a:latin typeface="Huawei Sans" panose="020C0503030203020204" pitchFamily="34" charset="0"/>
              </a:rPr>
              <a:t>Atlas300</a:t>
            </a:r>
            <a:r>
              <a:rPr lang="zh-CN" altLang="en-US" dirty="0">
                <a:latin typeface="Huawei Sans" panose="020C0503030203020204" pitchFamily="34" charset="0"/>
              </a:rPr>
              <a:t>和华为云</a:t>
            </a:r>
            <a:r>
              <a:rPr lang="en-US" altLang="zh-CN" dirty="0">
                <a:latin typeface="Huawei Sans" panose="020C0503030203020204" pitchFamily="34" charset="0"/>
              </a:rPr>
              <a:t>Ai1</a:t>
            </a:r>
            <a:r>
              <a:rPr lang="zh-CN" altLang="en-US" dirty="0">
                <a:latin typeface="Huawei Sans" panose="020C0503030203020204" pitchFamily="34" charset="0"/>
              </a:rPr>
              <a:t>产品本质上是一样的，安装过程也基本完全一致，这里为了简化操作，选用华为云</a:t>
            </a:r>
            <a:r>
              <a:rPr lang="en-US" altLang="zh-CN" dirty="0">
                <a:latin typeface="Huawei Sans" panose="020C0503030203020204" pitchFamily="34" charset="0"/>
              </a:rPr>
              <a:t>Ai1</a:t>
            </a:r>
            <a:r>
              <a:rPr lang="zh-CN" altLang="en-US" dirty="0">
                <a:latin typeface="Huawei Sans" panose="020C0503030203020204" pitchFamily="34" charset="0"/>
              </a:rPr>
              <a:t>产品来进行讲解。</a:t>
            </a:r>
          </a:p>
          <a:p>
            <a:r>
              <a:rPr lang="en-US" altLang="zh-CN" dirty="0">
                <a:latin typeface="Huawei Sans" panose="020C0503030203020204" pitchFamily="34" charset="0"/>
              </a:rPr>
              <a:t>Ai1</a:t>
            </a:r>
            <a:r>
              <a:rPr lang="zh-CN" altLang="en-US" dirty="0">
                <a:latin typeface="Huawei Sans" panose="020C0503030203020204" pitchFamily="34" charset="0"/>
              </a:rPr>
              <a:t>产品的通用</a:t>
            </a:r>
            <a:r>
              <a:rPr lang="en-US" altLang="zh-CN" dirty="0">
                <a:latin typeface="Huawei Sans" panose="020C0503030203020204" pitchFamily="34" charset="0"/>
              </a:rPr>
              <a:t>CPU</a:t>
            </a:r>
            <a:r>
              <a:rPr lang="zh-CN" altLang="en-US" dirty="0">
                <a:latin typeface="Huawei Sans" panose="020C0503030203020204" pitchFamily="34" charset="0"/>
              </a:rPr>
              <a:t>是</a:t>
            </a:r>
            <a:r>
              <a:rPr lang="en-US" altLang="zh-CN" dirty="0">
                <a:latin typeface="Huawei Sans" panose="020C0503030203020204" pitchFamily="34" charset="0"/>
              </a:rPr>
              <a:t>x86</a:t>
            </a:r>
            <a:r>
              <a:rPr lang="zh-CN" altLang="en-US" dirty="0">
                <a:latin typeface="Huawei Sans" panose="020C0503030203020204" pitchFamily="34" charset="0"/>
              </a:rPr>
              <a:t>架构的，故其操作系统需要是</a:t>
            </a:r>
            <a:r>
              <a:rPr lang="en-US" altLang="zh-CN" dirty="0">
                <a:latin typeface="Huawei Sans" panose="020C0503030203020204" pitchFamily="34" charset="0"/>
              </a:rPr>
              <a:t>Ubuntu-18.04.4-server-amd64</a:t>
            </a:r>
            <a:r>
              <a:rPr lang="zh-CN" altLang="en-US" dirty="0">
                <a:latin typeface="Huawei Sans" panose="020C0503030203020204" pitchFamily="34" charset="0"/>
              </a:rPr>
              <a:t>而非</a:t>
            </a:r>
            <a:r>
              <a:rPr lang="en-US" altLang="zh-CN" dirty="0">
                <a:latin typeface="Huawei Sans" panose="020C0503030203020204" pitchFamily="34" charset="0"/>
              </a:rPr>
              <a:t>arm64.</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54260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sz="1600" b="0" i="0" kern="1200" dirty="0">
                <a:solidFill>
                  <a:schemeClr val="tx1"/>
                </a:solidFill>
                <a:effectLst/>
                <a:latin typeface="Huawei Sans" panose="020C0503030203020204" pitchFamily="34" charset="0"/>
                <a:ea typeface="+mn-ea"/>
                <a:cs typeface="+mn-cs"/>
              </a:rPr>
              <a:t>搭建开发环境总体分三个步骤，即安装操作系统，安装开发套件以及安装</a:t>
            </a:r>
            <a:r>
              <a:rPr lang="en-US" altLang="zh-CN" sz="1600" b="0" i="0" kern="1200" dirty="0">
                <a:solidFill>
                  <a:schemeClr val="tx1"/>
                </a:solidFill>
                <a:effectLst/>
                <a:latin typeface="Huawei Sans" panose="020C0503030203020204" pitchFamily="34" charset="0"/>
                <a:ea typeface="+mn-ea"/>
                <a:cs typeface="+mn-cs"/>
              </a:rPr>
              <a:t>MindStudio</a:t>
            </a:r>
            <a:r>
              <a:rPr lang="zh-CN" altLang="en-US" sz="1600" b="0" i="0" kern="1200" dirty="0">
                <a:solidFill>
                  <a:schemeClr val="tx1"/>
                </a:solidFill>
                <a:effectLst/>
                <a:latin typeface="Huawei Sans" panose="020C0503030203020204" pitchFamily="34" charset="0"/>
                <a:ea typeface="+mn-ea"/>
                <a:cs typeface="+mn-cs"/>
              </a:rPr>
              <a:t>。</a:t>
            </a:r>
          </a:p>
          <a:p>
            <a:r>
              <a:rPr lang="zh-CN" altLang="en-US" sz="1600" b="0" i="0" kern="1200" dirty="0">
                <a:solidFill>
                  <a:schemeClr val="tx1"/>
                </a:solidFill>
                <a:effectLst/>
                <a:latin typeface="Huawei Sans" panose="020C0503030203020204" pitchFamily="34" charset="0"/>
                <a:ea typeface="+mn-ea"/>
                <a:cs typeface="+mn-cs"/>
              </a:rPr>
              <a:t>其中，安装操作系统部分，请自行安装</a:t>
            </a:r>
            <a:r>
              <a:rPr lang="en-US" altLang="zh-CN" sz="1600" b="0" i="0" kern="1200" dirty="0">
                <a:solidFill>
                  <a:schemeClr val="tx1"/>
                </a:solidFill>
                <a:effectLst/>
                <a:latin typeface="Huawei Sans" panose="020C0503030203020204" pitchFamily="34" charset="0"/>
                <a:ea typeface="+mn-ea"/>
                <a:cs typeface="+mn-cs"/>
              </a:rPr>
              <a:t>Ubuntu18.04.4-desktop-amd64</a:t>
            </a:r>
            <a:r>
              <a:rPr lang="zh-CN" altLang="en-US" sz="1600" b="0" i="0" kern="1200" dirty="0">
                <a:solidFill>
                  <a:schemeClr val="tx1"/>
                </a:solidFill>
                <a:effectLst/>
                <a:latin typeface="Huawei Sans" panose="020C0503030203020204" pitchFamily="34" charset="0"/>
                <a:ea typeface="+mn-ea"/>
                <a:cs typeface="+mn-cs"/>
              </a:rPr>
              <a:t>系统到您的计算机上，本课程暂不展开讲解。</a:t>
            </a:r>
          </a:p>
          <a:p>
            <a:r>
              <a:rPr lang="zh-CN" altLang="en-US" sz="1600" b="0" i="0" kern="1200" dirty="0">
                <a:solidFill>
                  <a:schemeClr val="tx1"/>
                </a:solidFill>
                <a:effectLst/>
                <a:latin typeface="Huawei Sans" panose="020C0503030203020204" pitchFamily="34" charset="0"/>
                <a:ea typeface="+mn-ea"/>
                <a:cs typeface="+mn-cs"/>
              </a:rPr>
              <a:t>安装开发套件和</a:t>
            </a:r>
            <a:r>
              <a:rPr lang="en-US" altLang="zh-CN" sz="1600" b="0" i="0" kern="1200" dirty="0">
                <a:solidFill>
                  <a:schemeClr val="tx1"/>
                </a:solidFill>
                <a:effectLst/>
                <a:latin typeface="Huawei Sans" panose="020C0503030203020204" pitchFamily="34" charset="0"/>
                <a:ea typeface="+mn-ea"/>
                <a:cs typeface="+mn-cs"/>
              </a:rPr>
              <a:t>MindStudio</a:t>
            </a:r>
            <a:r>
              <a:rPr lang="zh-CN" altLang="en-US" sz="1600" b="0" i="0" kern="1200" dirty="0">
                <a:solidFill>
                  <a:schemeClr val="tx1"/>
                </a:solidFill>
                <a:effectLst/>
                <a:latin typeface="Huawei Sans" panose="020C0503030203020204" pitchFamily="34" charset="0"/>
                <a:ea typeface="+mn-ea"/>
                <a:cs typeface="+mn-cs"/>
              </a:rPr>
              <a:t>会在下文中详细进行展示。</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49986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下载搭建开发环境需要的软件包。</a:t>
            </a:r>
            <a:endParaRPr lang="en-US" altLang="zh-CN" dirty="0">
              <a:latin typeface="Huawei Sans" panose="020C0503030203020204" pitchFamily="34" charset="0"/>
            </a:endParaRPr>
          </a:p>
          <a:p>
            <a:r>
              <a:rPr lang="zh-CN" dirty="0">
                <a:latin typeface="Huawei Sans" panose="020C0503030203020204" pitchFamily="34" charset="0"/>
              </a:rPr>
              <a:t>访问屏幕下方的网址，进入昇腾开发者社区的资源中心</a:t>
            </a:r>
            <a:r>
              <a:rPr lang="en-US" altLang="zh-CN" dirty="0">
                <a:latin typeface="Huawei Sans" panose="020C0503030203020204" pitchFamily="34" charset="0"/>
              </a:rPr>
              <a:t>-&gt;</a:t>
            </a:r>
            <a:r>
              <a:rPr lang="zh-CN" altLang="en-US" dirty="0">
                <a:latin typeface="Huawei Sans" panose="020C0503030203020204" pitchFamily="34" charset="0"/>
              </a:rPr>
              <a:t>基础软件下载，（①②）</a:t>
            </a:r>
            <a:endParaRPr lang="en-US" altLang="zh-CN" dirty="0">
              <a:latin typeface="Huawei Sans" panose="020C0503030203020204" pitchFamily="34" charset="0"/>
            </a:endParaRPr>
          </a:p>
          <a:p>
            <a:r>
              <a:rPr lang="zh-CN" altLang="en-US" dirty="0">
                <a:latin typeface="Huawei Sans" panose="020C0503030203020204" pitchFamily="34" charset="0"/>
              </a:rPr>
              <a:t>③：</a:t>
            </a:r>
            <a:r>
              <a:rPr lang="en-US" altLang="zh-CN" dirty="0">
                <a:latin typeface="Huawei Sans" panose="020C0503030203020204" pitchFamily="34" charset="0"/>
              </a:rPr>
              <a:t>“</a:t>
            </a:r>
            <a:r>
              <a:rPr lang="zh-CN" altLang="en-US" dirty="0">
                <a:latin typeface="Huawei Sans" panose="020C0503030203020204" pitchFamily="34" charset="0"/>
              </a:rPr>
              <a:t>产品系列</a:t>
            </a:r>
            <a:r>
              <a:rPr lang="en-US" altLang="zh-CN" dirty="0">
                <a:latin typeface="Huawei Sans" panose="020C0503030203020204" pitchFamily="34" charset="0"/>
              </a:rPr>
              <a:t>”</a:t>
            </a:r>
            <a:r>
              <a:rPr lang="zh-CN" altLang="en-US" dirty="0">
                <a:latin typeface="Huawei Sans" panose="020C0503030203020204" pitchFamily="34" charset="0"/>
              </a:rPr>
              <a:t>选择</a:t>
            </a:r>
            <a:r>
              <a:rPr lang="en-US" altLang="zh-CN" dirty="0">
                <a:latin typeface="Huawei Sans" panose="020C0503030203020204" pitchFamily="34" charset="0"/>
              </a:rPr>
              <a:t>“Atlas200DK”</a:t>
            </a:r>
            <a:r>
              <a:rPr lang="zh-CN" altLang="en-US" dirty="0">
                <a:latin typeface="Huawei Sans" panose="020C0503030203020204" pitchFamily="34" charset="0"/>
              </a:rPr>
              <a:t>，</a:t>
            </a:r>
            <a:endParaRPr lang="en-US" altLang="zh-CN" dirty="0">
              <a:latin typeface="Huawei Sans" panose="020C0503030203020204" pitchFamily="34" charset="0"/>
            </a:endParaRPr>
          </a:p>
          <a:p>
            <a:r>
              <a:rPr lang="zh-CN" altLang="en-US" dirty="0">
                <a:latin typeface="Huawei Sans" panose="020C0503030203020204" pitchFamily="34" charset="0"/>
              </a:rPr>
              <a:t>④</a:t>
            </a:r>
            <a:r>
              <a:rPr lang="en-US" altLang="zh-CN" dirty="0">
                <a:latin typeface="Huawei Sans" panose="020C0503030203020204" pitchFamily="34" charset="0"/>
              </a:rPr>
              <a:t>“</a:t>
            </a:r>
            <a:r>
              <a:rPr lang="zh-CN" altLang="en-US" dirty="0">
                <a:latin typeface="Huawei Sans" panose="020C0503030203020204" pitchFamily="34" charset="0"/>
              </a:rPr>
              <a:t>产品型号</a:t>
            </a:r>
            <a:r>
              <a:rPr lang="en-US" altLang="zh-CN" dirty="0">
                <a:latin typeface="Huawei Sans" panose="020C0503030203020204" pitchFamily="34" charset="0"/>
              </a:rPr>
              <a:t>”</a:t>
            </a:r>
            <a:r>
              <a:rPr lang="zh-CN" altLang="en-US" dirty="0">
                <a:latin typeface="Huawei Sans" panose="020C0503030203020204" pitchFamily="34" charset="0"/>
              </a:rPr>
              <a:t>选择</a:t>
            </a:r>
            <a:r>
              <a:rPr lang="en-US" altLang="zh-CN" dirty="0">
                <a:latin typeface="Huawei Sans" panose="020C0503030203020204" pitchFamily="34" charset="0"/>
              </a:rPr>
              <a:t>“Atlas200DK”</a:t>
            </a:r>
            <a:r>
              <a:rPr lang="zh-CN" altLang="en-US" dirty="0">
                <a:latin typeface="Huawei Sans" panose="020C0503030203020204" pitchFamily="34" charset="0"/>
              </a:rPr>
              <a:t>，</a:t>
            </a:r>
            <a:endParaRPr lang="en-US" altLang="zh-CN" dirty="0">
              <a:latin typeface="Huawei Sans" panose="020C0503030203020204" pitchFamily="34" charset="0"/>
            </a:endParaRPr>
          </a:p>
          <a:p>
            <a:r>
              <a:rPr lang="zh-CN" altLang="en-US" dirty="0">
                <a:latin typeface="Huawei Sans" panose="020C0503030203020204" pitchFamily="34" charset="0"/>
              </a:rPr>
              <a:t>然后下载两个以</a:t>
            </a:r>
            <a:r>
              <a:rPr lang="en-US" altLang="zh-CN" dirty="0">
                <a:latin typeface="Huawei Sans" panose="020C0503030203020204" pitchFamily="34" charset="0"/>
              </a:rPr>
              <a:t>“Ascend-Toolkit”</a:t>
            </a:r>
            <a:r>
              <a:rPr lang="zh-CN" altLang="en-US" dirty="0">
                <a:latin typeface="Huawei Sans" panose="020C0503030203020204" pitchFamily="34" charset="0"/>
              </a:rPr>
              <a:t>开头的包（即⑤⑥）。</a:t>
            </a:r>
          </a:p>
          <a:p>
            <a:r>
              <a:rPr lang="zh-CN" altLang="en-US" dirty="0">
                <a:latin typeface="Huawei Sans" panose="020C0503030203020204" pitchFamily="34" charset="0"/>
              </a:rPr>
              <a:t>其中</a:t>
            </a:r>
            <a:r>
              <a:rPr lang="en-US" altLang="zh-CN" dirty="0">
                <a:latin typeface="Huawei Sans" panose="020C0503030203020204" pitchFamily="34" charset="0"/>
              </a:rPr>
              <a:t>x86-64</a:t>
            </a:r>
            <a:r>
              <a:rPr lang="zh-CN" altLang="en-US" dirty="0">
                <a:latin typeface="Huawei Sans" panose="020C0503030203020204" pitchFamily="34" charset="0"/>
              </a:rPr>
              <a:t>版本的是承载开发环境某些工具的，而</a:t>
            </a:r>
            <a:r>
              <a:rPr lang="en-US" altLang="zh-CN" dirty="0">
                <a:latin typeface="Huawei Sans" panose="020C0503030203020204" pitchFamily="34" charset="0"/>
              </a:rPr>
              <a:t>arm64</a:t>
            </a:r>
            <a:r>
              <a:rPr lang="zh-CN" altLang="en-US" dirty="0">
                <a:latin typeface="Huawei Sans" panose="020C0503030203020204" pitchFamily="34" charset="0"/>
              </a:rPr>
              <a:t>版本则用于编译能够运行在</a:t>
            </a:r>
            <a:r>
              <a:rPr lang="en-US" altLang="zh-CN" dirty="0">
                <a:latin typeface="Huawei Sans" panose="020C0503030203020204" pitchFamily="34" charset="0"/>
              </a:rPr>
              <a:t>Atlas200DK</a:t>
            </a:r>
            <a:r>
              <a:rPr lang="zh-CN" altLang="en-US" dirty="0">
                <a:latin typeface="Huawei Sans" panose="020C0503030203020204" pitchFamily="34" charset="0"/>
              </a:rPr>
              <a:t>上的可执行文件。</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487965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做这一步是为了能够在</a:t>
            </a:r>
            <a:r>
              <a:rPr lang="en-US" altLang="zh-CN" dirty="0" err="1">
                <a:latin typeface="Huawei Sans" panose="020C0503030203020204" pitchFamily="34" charset="0"/>
              </a:rPr>
              <a:t>HwHiAiUser</a:t>
            </a:r>
            <a:r>
              <a:rPr lang="zh-CN" altLang="en-US" dirty="0">
                <a:latin typeface="Huawei Sans" panose="020C0503030203020204" pitchFamily="34" charset="0"/>
              </a:rPr>
              <a:t>用户下使用</a:t>
            </a:r>
            <a:r>
              <a:rPr lang="en-US" altLang="zh-CN" dirty="0" err="1">
                <a:latin typeface="Huawei Sans" panose="020C0503030203020204" pitchFamily="34" charset="0"/>
              </a:rPr>
              <a:t>sudo</a:t>
            </a:r>
            <a:r>
              <a:rPr lang="zh-CN" altLang="en-US" dirty="0">
                <a:latin typeface="Huawei Sans" panose="020C0503030203020204" pitchFamily="34" charset="0"/>
              </a:rPr>
              <a:t>命令，以</a:t>
            </a:r>
            <a:r>
              <a:rPr lang="en-US" altLang="zh-CN" dirty="0">
                <a:latin typeface="Huawei Sans" panose="020C0503030203020204" pitchFamily="34" charset="0"/>
              </a:rPr>
              <a:t>root</a:t>
            </a:r>
            <a:r>
              <a:rPr lang="zh-CN" altLang="en-US" dirty="0">
                <a:latin typeface="Huawei Sans" panose="020C0503030203020204" pitchFamily="34" charset="0"/>
              </a:rPr>
              <a:t>权限执行某些命令</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880016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做这一步是为了让大家在国内下载</a:t>
            </a:r>
            <a:r>
              <a:rPr lang="en-US" altLang="zh-CN" dirty="0" err="1">
                <a:latin typeface="Huawei Sans" panose="020C0503030203020204" pitchFamily="34" charset="0"/>
              </a:rPr>
              <a:t>ubuntu</a:t>
            </a:r>
            <a:r>
              <a:rPr lang="zh-CN" altLang="en-US" dirty="0">
                <a:latin typeface="Huawei Sans" panose="020C0503030203020204" pitchFamily="34" charset="0"/>
              </a:rPr>
              <a:t>上的软件，也就是在国内用</a:t>
            </a:r>
            <a:r>
              <a:rPr lang="en-US" altLang="zh-CN" dirty="0">
                <a:latin typeface="Huawei Sans" panose="020C0503030203020204" pitchFamily="34" charset="0"/>
              </a:rPr>
              <a:t>apt-get</a:t>
            </a:r>
            <a:r>
              <a:rPr lang="zh-CN" altLang="en-US" dirty="0">
                <a:latin typeface="Huawei Sans" panose="020C0503030203020204" pitchFamily="34" charset="0"/>
              </a:rPr>
              <a:t>命令获取软件的速度能够快一些。</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153583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当前版本的开发套件依赖</a:t>
            </a:r>
            <a:r>
              <a:rPr lang="en-US" altLang="zh-CN" dirty="0">
                <a:latin typeface="Huawei Sans" panose="020C0503030203020204" pitchFamily="34" charset="0"/>
              </a:rPr>
              <a:t>Python3.7.5</a:t>
            </a:r>
            <a:r>
              <a:rPr lang="zh-CN" altLang="en-US" dirty="0">
                <a:latin typeface="Huawei Sans" panose="020C0503030203020204" pitchFamily="34" charset="0"/>
              </a:rPr>
              <a:t>这一特定</a:t>
            </a:r>
            <a:r>
              <a:rPr lang="en-US" altLang="zh-CN" dirty="0">
                <a:latin typeface="Huawei Sans" panose="020C0503030203020204" pitchFamily="34" charset="0"/>
              </a:rPr>
              <a:t>python</a:t>
            </a:r>
            <a:r>
              <a:rPr lang="zh-CN" altLang="en-US" dirty="0">
                <a:latin typeface="Huawei Sans" panose="020C0503030203020204" pitchFamily="34" charset="0"/>
              </a:rPr>
              <a:t>版本，此版本暂时无法通过</a:t>
            </a:r>
            <a:r>
              <a:rPr lang="en-US" altLang="zh-CN" dirty="0">
                <a:latin typeface="Huawei Sans" panose="020C0503030203020204" pitchFamily="34" charset="0"/>
              </a:rPr>
              <a:t>apt-get</a:t>
            </a:r>
            <a:r>
              <a:rPr lang="zh-CN" altLang="en-US" dirty="0">
                <a:latin typeface="Huawei Sans" panose="020C0503030203020204" pitchFamily="34" charset="0"/>
              </a:rPr>
              <a:t>直接获取，故通过编译安装的方式来安装。</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05663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上边三个命令是为了让我们在国内使用</a:t>
            </a:r>
            <a:r>
              <a:rPr lang="en-US" altLang="zh-CN" dirty="0">
                <a:latin typeface="Huawei Sans" panose="020C0503030203020204" pitchFamily="34" charset="0"/>
              </a:rPr>
              <a:t>pip</a:t>
            </a:r>
            <a:r>
              <a:rPr lang="zh-CN" altLang="en-US" dirty="0">
                <a:latin typeface="Huawei Sans" panose="020C0503030203020204" pitchFamily="34" charset="0"/>
              </a:rPr>
              <a:t>命令安装</a:t>
            </a:r>
            <a:r>
              <a:rPr lang="en-US" altLang="zh-CN" dirty="0">
                <a:latin typeface="Huawei Sans" panose="020C0503030203020204" pitchFamily="34" charset="0"/>
              </a:rPr>
              <a:t>python</a:t>
            </a:r>
            <a:r>
              <a:rPr lang="zh-CN" altLang="en-US" dirty="0">
                <a:latin typeface="Huawei Sans" panose="020C0503030203020204" pitchFamily="34" charset="0"/>
              </a:rPr>
              <a:t>包的速度快一些，命令</a:t>
            </a:r>
            <a:r>
              <a:rPr lang="en-US" altLang="zh-CN" dirty="0">
                <a:latin typeface="Huawei Sans" panose="020C0503030203020204" pitchFamily="34" charset="0"/>
              </a:rPr>
              <a:t>4</a:t>
            </a:r>
            <a:r>
              <a:rPr lang="zh-CN" altLang="en-US" dirty="0">
                <a:latin typeface="Huawei Sans" panose="020C0503030203020204" pitchFamily="34" charset="0"/>
              </a:rPr>
              <a:t>则是安装一些必要的</a:t>
            </a:r>
            <a:r>
              <a:rPr lang="en-US" altLang="zh-CN" dirty="0">
                <a:latin typeface="Huawei Sans" panose="020C0503030203020204" pitchFamily="34" charset="0"/>
              </a:rPr>
              <a:t>python</a:t>
            </a:r>
            <a:r>
              <a:rPr lang="zh-CN" altLang="en-US" dirty="0">
                <a:latin typeface="Huawei Sans" panose="020C0503030203020204" pitchFamily="34" charset="0"/>
              </a:rPr>
              <a:t>依赖。</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36</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221348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前边的准备工作都是为了安装这两个软件包，而这两个包安装完毕也就就意味着开发套件安装完毕了，接下来是安装</a:t>
            </a:r>
            <a:r>
              <a:rPr lang="en-US" altLang="zh-CN" dirty="0" err="1">
                <a:latin typeface="Huawei Sans" panose="020C0503030203020204" pitchFamily="34" charset="0"/>
              </a:rPr>
              <a:t>MindStudio</a:t>
            </a:r>
            <a:r>
              <a:rPr lang="zh-CN" altLang="en-US" dirty="0">
                <a:latin typeface="Huawei Sans" panose="020C0503030203020204" pitchFamily="34" charset="0"/>
              </a:rPr>
              <a:t>的过程。</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37</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00586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在</a:t>
            </a:r>
            <a:r>
              <a:rPr lang="en-US" altLang="zh-CN" dirty="0">
                <a:latin typeface="Huawei Sans" panose="020C0503030203020204" pitchFamily="34" charset="0"/>
              </a:rPr>
              <a:t>AI</a:t>
            </a:r>
            <a:r>
              <a:rPr lang="zh-CN" altLang="en-US" dirty="0">
                <a:latin typeface="Huawei Sans" panose="020C0503030203020204" pitchFamily="34" charset="0"/>
              </a:rPr>
              <a:t>算力的硬件基座层面，华为提供了</a:t>
            </a:r>
            <a:r>
              <a:rPr lang="en-US" altLang="zh-CN" dirty="0">
                <a:latin typeface="Huawei Sans" panose="020C0503030203020204" pitchFamily="34" charset="0"/>
              </a:rPr>
              <a:t>Atlas</a:t>
            </a:r>
            <a:r>
              <a:rPr lang="zh-CN" altLang="en-US" dirty="0">
                <a:latin typeface="Huawei Sans" panose="020C0503030203020204" pitchFamily="34" charset="0"/>
              </a:rPr>
              <a:t>系列产品，专门用于为</a:t>
            </a:r>
            <a:r>
              <a:rPr lang="en-US" altLang="zh-CN" dirty="0">
                <a:latin typeface="Huawei Sans" panose="020C0503030203020204" pitchFamily="34" charset="0"/>
              </a:rPr>
              <a:t>AI</a:t>
            </a:r>
            <a:r>
              <a:rPr lang="zh-CN" altLang="en-US" dirty="0">
                <a:latin typeface="Huawei Sans" panose="020C0503030203020204" pitchFamily="34" charset="0"/>
              </a:rPr>
              <a:t>加速计算。这一系列产品覆盖了端、边、云各类场景，小到消费终端，大到云上数据中心，都能找到对应的产品进行部署。</a:t>
            </a:r>
            <a:endParaRPr lang="en-US" altLang="zh-CN" dirty="0">
              <a:latin typeface="Huawei Sans" panose="020C0503030203020204" pitchFamily="34" charset="0"/>
            </a:endParaRPr>
          </a:p>
          <a:p>
            <a:r>
              <a:rPr lang="zh-CN" altLang="en-US" dirty="0">
                <a:latin typeface="Huawei Sans" panose="020C0503030203020204" pitchFamily="34" charset="0"/>
              </a:rPr>
              <a:t>其中在边侧，可以选择将</a:t>
            </a:r>
            <a:r>
              <a:rPr lang="en-US" altLang="zh-CN" dirty="0">
                <a:latin typeface="Huawei Sans" panose="020C0503030203020204" pitchFamily="34" charset="0"/>
              </a:rPr>
              <a:t>Atlas200</a:t>
            </a:r>
            <a:r>
              <a:rPr lang="zh-CN" altLang="en-US" dirty="0">
                <a:latin typeface="Huawei Sans" panose="020C0503030203020204" pitchFamily="34" charset="0"/>
              </a:rPr>
              <a:t>模组集成到您的产品中对</a:t>
            </a:r>
            <a:r>
              <a:rPr lang="en-US" altLang="zh-CN" dirty="0">
                <a:latin typeface="Huawei Sans" panose="020C0503030203020204" pitchFamily="34" charset="0"/>
              </a:rPr>
              <a:t>AI</a:t>
            </a:r>
            <a:r>
              <a:rPr lang="zh-CN" altLang="en-US" dirty="0">
                <a:latin typeface="Huawei Sans" panose="020C0503030203020204" pitchFamily="34" charset="0"/>
              </a:rPr>
              <a:t>方面的计算进行加速</a:t>
            </a:r>
            <a:endParaRPr lang="en-US" altLang="zh-CN" dirty="0">
              <a:latin typeface="Huawei Sans" panose="020C0503030203020204" pitchFamily="34" charset="0"/>
            </a:endParaRPr>
          </a:p>
          <a:p>
            <a:r>
              <a:rPr lang="zh-CN" altLang="en-US" dirty="0">
                <a:latin typeface="Huawei Sans" panose="020C0503030203020204" pitchFamily="34" charset="0"/>
              </a:rPr>
              <a:t>也可以将</a:t>
            </a:r>
            <a:r>
              <a:rPr lang="en-US" altLang="zh-CN" dirty="0">
                <a:latin typeface="Huawei Sans" panose="020C0503030203020204" pitchFamily="34" charset="0"/>
              </a:rPr>
              <a:t>Atlas300</a:t>
            </a:r>
            <a:r>
              <a:rPr lang="zh-CN" altLang="en-US" dirty="0">
                <a:latin typeface="Huawei Sans" panose="020C0503030203020204" pitchFamily="34" charset="0"/>
              </a:rPr>
              <a:t>产品集成到服务器上进行更高性能的加速计算。</a:t>
            </a:r>
            <a:endParaRPr lang="en-US" altLang="zh-CN" dirty="0">
              <a:latin typeface="Huawei Sans" panose="020C0503030203020204" pitchFamily="34" charset="0"/>
            </a:endParaRPr>
          </a:p>
          <a:p>
            <a:r>
              <a:rPr lang="zh-CN" altLang="en-US" dirty="0">
                <a:latin typeface="Huawei Sans" panose="020C0503030203020204" pitchFamily="34" charset="0"/>
              </a:rPr>
              <a:t>在室外场景，可以选用</a:t>
            </a:r>
            <a:r>
              <a:rPr lang="en-US" altLang="zh-CN" dirty="0">
                <a:latin typeface="Huawei Sans" panose="020C0503030203020204" pitchFamily="34" charset="0"/>
              </a:rPr>
              <a:t>Atlas500</a:t>
            </a:r>
            <a:r>
              <a:rPr lang="zh-CN" altLang="en-US" dirty="0">
                <a:latin typeface="Huawei Sans" panose="020C0503030203020204" pitchFamily="34" charset="0"/>
              </a:rPr>
              <a:t>进行推理加速。</a:t>
            </a:r>
            <a:endParaRPr lang="en-US" altLang="zh-CN" dirty="0">
              <a:latin typeface="Huawei Sans" panose="020C0503030203020204" pitchFamily="34" charset="0"/>
            </a:endParaRPr>
          </a:p>
          <a:p>
            <a:r>
              <a:rPr lang="zh-CN" altLang="en-US" dirty="0">
                <a:latin typeface="Huawei Sans" panose="020C0503030203020204" pitchFamily="34" charset="0"/>
              </a:rPr>
              <a:t>在数据中心机房场景下，可以选用</a:t>
            </a:r>
            <a:r>
              <a:rPr lang="en-US" altLang="zh-CN" dirty="0">
                <a:latin typeface="Huawei Sans" panose="020C0503030203020204" pitchFamily="34" charset="0"/>
              </a:rPr>
              <a:t>Atlas800</a:t>
            </a:r>
            <a:r>
              <a:rPr lang="zh-CN" altLang="en-US" dirty="0">
                <a:latin typeface="Huawei Sans" panose="020C0503030203020204" pitchFamily="34" charset="0"/>
              </a:rPr>
              <a:t>训练</a:t>
            </a:r>
            <a:r>
              <a:rPr lang="en-US" altLang="zh-CN" dirty="0">
                <a:latin typeface="Huawei Sans" panose="020C0503030203020204" pitchFamily="34" charset="0"/>
              </a:rPr>
              <a:t>/</a:t>
            </a:r>
            <a:r>
              <a:rPr lang="zh-CN" altLang="en-US" dirty="0">
                <a:latin typeface="Huawei Sans" panose="020C0503030203020204" pitchFamily="34" charset="0"/>
              </a:rPr>
              <a:t>推理服务器进行部署。</a:t>
            </a:r>
            <a:endParaRPr lang="en-US" altLang="zh-CN" dirty="0">
              <a:latin typeface="Huawei Sans" panose="020C0503030203020204" pitchFamily="34" charset="0"/>
            </a:endParaRPr>
          </a:p>
          <a:p>
            <a:r>
              <a:rPr lang="zh-CN" altLang="en-US" dirty="0">
                <a:latin typeface="Huawei Sans" panose="020C0503030203020204" pitchFamily="34" charset="0"/>
              </a:rPr>
              <a:t>对于超算中心客户，可以选用</a:t>
            </a:r>
            <a:r>
              <a:rPr lang="en-US" altLang="zh-CN" dirty="0">
                <a:latin typeface="Huawei Sans" panose="020C0503030203020204" pitchFamily="34" charset="0"/>
              </a:rPr>
              <a:t>Atlas900</a:t>
            </a:r>
            <a:r>
              <a:rPr lang="zh-CN" altLang="en-US" dirty="0">
                <a:latin typeface="Huawei Sans" panose="020C0503030203020204" pitchFamily="34" charset="0"/>
              </a:rPr>
              <a:t>训练集群来加速计算。</a:t>
            </a:r>
          </a:p>
        </p:txBody>
      </p:sp>
      <p:sp>
        <p:nvSpPr>
          <p:cNvPr id="4" name="灯片编号占位符 3"/>
          <p:cNvSpPr>
            <a:spLocks noGrp="1"/>
          </p:cNvSpPr>
          <p:nvPr>
            <p:ph type="sldNum" sz="quarter" idx="10"/>
          </p:nvPr>
        </p:nvSpPr>
        <p:spPr/>
        <p:txBody>
          <a:bodyPr/>
          <a:lstStyle/>
          <a:p>
            <a:fld id="{424F277A-14D1-4AFB-BEFA-4B10DD2A000A}" type="slidenum">
              <a:rPr lang="zh-CN" altLang="en-US" smtClean="0">
                <a:latin typeface="Huawei Sans" panose="020C0503030203020204" pitchFamily="34" charset="0"/>
              </a:rPr>
              <a:t>6</a:t>
            </a:fld>
            <a:endParaRPr lang="zh-CN" altLang="en-US">
              <a:latin typeface="Huawei Sans" panose="020C0503030203020204" pitchFamily="34" charset="0"/>
            </a:endParaRPr>
          </a:p>
        </p:txBody>
      </p:sp>
    </p:spTree>
    <p:extLst>
      <p:ext uri="{BB962C8B-B14F-4D97-AF65-F5344CB8AC3E}">
        <p14:creationId xmlns:p14="http://schemas.microsoft.com/office/powerpoint/2010/main" val="1468032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082386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以上这些软件依赖是安装</a:t>
            </a:r>
            <a:r>
              <a:rPr lang="en-US" altLang="zh-CN" dirty="0" err="1">
                <a:latin typeface="Huawei Sans" panose="020C0503030203020204" pitchFamily="34" charset="0"/>
              </a:rPr>
              <a:t>MindStudio</a:t>
            </a:r>
            <a:r>
              <a:rPr lang="zh-CN" altLang="en-US" dirty="0">
                <a:latin typeface="Huawei Sans" panose="020C0503030203020204" pitchFamily="34" charset="0"/>
              </a:rPr>
              <a:t>的必要条件。</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39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229441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上一页的软件依赖是针对写这篇文档时的软件版本的，如果软件版本发生更新，上边那些命令未必能覆盖</a:t>
            </a:r>
            <a:r>
              <a:rPr lang="en-US" altLang="zh-CN" dirty="0" err="1">
                <a:latin typeface="Huawei Sans" panose="020C0503030203020204" pitchFamily="34" charset="0"/>
              </a:rPr>
              <a:t>MindStudio</a:t>
            </a:r>
            <a:r>
              <a:rPr lang="zh-CN" altLang="en-US" dirty="0">
                <a:latin typeface="Huawei Sans" panose="020C0503030203020204" pitchFamily="34" charset="0"/>
              </a:rPr>
              <a:t>所需要的全部依赖，不过好在</a:t>
            </a:r>
            <a:r>
              <a:rPr lang="en-US" altLang="zh-CN" dirty="0" err="1">
                <a:latin typeface="Huawei Sans" panose="020C0503030203020204" pitchFamily="34" charset="0"/>
              </a:rPr>
              <a:t>MindStudio</a:t>
            </a:r>
            <a:r>
              <a:rPr lang="zh-CN" altLang="en-US" dirty="0">
                <a:latin typeface="Huawei Sans" panose="020C0503030203020204" pitchFamily="34" charset="0"/>
              </a:rPr>
              <a:t>会在启动前检查自己所需要的依赖软件有没有正确安装，如果没有，</a:t>
            </a:r>
            <a:r>
              <a:rPr lang="en-US" altLang="zh-CN" dirty="0" err="1">
                <a:latin typeface="Huawei Sans" panose="020C0503030203020204" pitchFamily="34" charset="0"/>
              </a:rPr>
              <a:t>MindStudio</a:t>
            </a:r>
            <a:r>
              <a:rPr lang="zh-CN" altLang="en-US" dirty="0">
                <a:latin typeface="Huawei Sans" panose="020C0503030203020204" pitchFamily="34" charset="0"/>
              </a:rPr>
              <a:t>会在命令行给出安装依赖的命令，只需要复制红字命令来执行即可。</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047537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开发套件和</a:t>
            </a:r>
            <a:r>
              <a:rPr lang="en-US" altLang="zh-CN" dirty="0" err="1">
                <a:latin typeface="Huawei Sans" panose="020C0503030203020204" pitchFamily="34" charset="0"/>
              </a:rPr>
              <a:t>MindStudio</a:t>
            </a:r>
            <a:r>
              <a:rPr lang="zh-CN" altLang="en-US" dirty="0">
                <a:latin typeface="Huawei Sans" panose="020C0503030203020204" pitchFamily="34" charset="0"/>
              </a:rPr>
              <a:t>是各自独立安装的，但是使用的时候要结合到一起使用，即让</a:t>
            </a:r>
            <a:r>
              <a:rPr lang="en-US" altLang="zh-CN" dirty="0" err="1">
                <a:latin typeface="Huawei Sans" panose="020C0503030203020204" pitchFamily="34" charset="0"/>
              </a:rPr>
              <a:t>MindStudio</a:t>
            </a:r>
            <a:r>
              <a:rPr lang="zh-CN" altLang="en-US" dirty="0">
                <a:latin typeface="Huawei Sans" panose="020C0503030203020204" pitchFamily="34" charset="0"/>
              </a:rPr>
              <a:t>认识开发套件的安装位置，就像让</a:t>
            </a:r>
            <a:r>
              <a:rPr lang="en-US" altLang="zh-CN" dirty="0">
                <a:latin typeface="Huawei Sans" panose="020C0503030203020204" pitchFamily="34" charset="0"/>
              </a:rPr>
              <a:t>Eclipse</a:t>
            </a:r>
            <a:r>
              <a:rPr lang="zh-CN" altLang="en-US" dirty="0">
                <a:latin typeface="Huawei Sans" panose="020C0503030203020204" pitchFamily="34" charset="0"/>
              </a:rPr>
              <a:t>认识</a:t>
            </a:r>
            <a:r>
              <a:rPr lang="en-US" altLang="zh-CN" dirty="0">
                <a:latin typeface="Huawei Sans" panose="020C0503030203020204" pitchFamily="34" charset="0"/>
              </a:rPr>
              <a:t>JDK</a:t>
            </a:r>
            <a:r>
              <a:rPr lang="zh-CN" altLang="en-US" dirty="0">
                <a:latin typeface="Huawei Sans" panose="020C0503030203020204" pitchFamily="34" charset="0"/>
              </a:rPr>
              <a:t>，让</a:t>
            </a:r>
            <a:r>
              <a:rPr lang="en-US" altLang="zh-CN" dirty="0" err="1">
                <a:latin typeface="Huawei Sans" panose="020C0503030203020204" pitchFamily="34" charset="0"/>
              </a:rPr>
              <a:t>Clion</a:t>
            </a:r>
            <a:r>
              <a:rPr lang="zh-CN" altLang="en-US" dirty="0">
                <a:latin typeface="Huawei Sans" panose="020C0503030203020204" pitchFamily="34" charset="0"/>
              </a:rPr>
              <a:t>认识</a:t>
            </a:r>
            <a:r>
              <a:rPr lang="en-US" altLang="zh-CN" dirty="0" err="1">
                <a:latin typeface="Huawei Sans" panose="020C0503030203020204" pitchFamily="34" charset="0"/>
              </a:rPr>
              <a:t>MinGW</a:t>
            </a:r>
            <a:r>
              <a:rPr lang="zh-CN" altLang="en-US" dirty="0">
                <a:latin typeface="Huawei Sans" panose="020C0503030203020204" pitchFamily="34" charset="0"/>
              </a:rPr>
              <a:t>一样。</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145636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临门一脚了。</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144467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搭建运行环境即在</a:t>
            </a:r>
            <a:r>
              <a:rPr lang="en-US" altLang="zh-CN" dirty="0">
                <a:latin typeface="Huawei Sans" panose="020C0503030203020204" pitchFamily="34" charset="0"/>
              </a:rPr>
              <a:t>Atlas200DK</a:t>
            </a:r>
            <a:r>
              <a:rPr lang="zh-CN" altLang="en-US" dirty="0">
                <a:latin typeface="Huawei Sans" panose="020C0503030203020204" pitchFamily="34" charset="0"/>
              </a:rPr>
              <a:t>上安装操作系统及软件包，这一步骤已分装成脚本，按照后续的操作指导执行即可。</a:t>
            </a:r>
            <a:endParaRPr lang="en-US" altLang="zh-CN" dirty="0">
              <a:latin typeface="Huawei Sans" panose="020C0503030203020204" pitchFamily="34" charset="0"/>
            </a:endParaRPr>
          </a:p>
          <a:p>
            <a:r>
              <a:rPr lang="en-US" altLang="zh-CN" dirty="0">
                <a:latin typeface="Huawei Sans" panose="020C0503030203020204" pitchFamily="34" charset="0"/>
              </a:rPr>
              <a:t>Atlas200DK</a:t>
            </a:r>
            <a:r>
              <a:rPr lang="zh-CN" altLang="en-US" dirty="0">
                <a:latin typeface="Huawei Sans" panose="020C0503030203020204" pitchFamily="34" charset="0"/>
              </a:rPr>
              <a:t>的存储是由一张</a:t>
            </a:r>
            <a:r>
              <a:rPr lang="en-US" altLang="zh-CN" dirty="0">
                <a:latin typeface="Huawei Sans" panose="020C0503030203020204" pitchFamily="34" charset="0"/>
              </a:rPr>
              <a:t>MicroSD</a:t>
            </a:r>
            <a:r>
              <a:rPr lang="zh-CN" altLang="en-US" dirty="0">
                <a:latin typeface="Huawei Sans" panose="020C0503030203020204" pitchFamily="34" charset="0"/>
              </a:rPr>
              <a:t>卡来承载的，这张卡就相当于</a:t>
            </a:r>
            <a:r>
              <a:rPr lang="en-US" altLang="zh-CN" dirty="0">
                <a:latin typeface="Huawei Sans" panose="020C0503030203020204" pitchFamily="34" charset="0"/>
              </a:rPr>
              <a:t>200DK</a:t>
            </a:r>
            <a:r>
              <a:rPr lang="zh-CN" altLang="en-US" dirty="0">
                <a:latin typeface="Huawei Sans" panose="020C0503030203020204" pitchFamily="34" charset="0"/>
              </a:rPr>
              <a:t>的硬盘，我们将在这张卡上安装操作系统和软件包，然后插进</a:t>
            </a:r>
            <a:r>
              <a:rPr lang="en-US" altLang="zh-CN" dirty="0">
                <a:latin typeface="Huawei Sans" panose="020C0503030203020204" pitchFamily="34" charset="0"/>
              </a:rPr>
              <a:t>Atlas200DK</a:t>
            </a:r>
            <a:r>
              <a:rPr lang="zh-CN" altLang="en-US" dirty="0">
                <a:latin typeface="Huawei Sans" panose="020C0503030203020204" pitchFamily="34" charset="0"/>
              </a:rPr>
              <a:t>的卡槽中，上电即可。</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214378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请下载⑤⑥⑦所指向的包，放到同一个目录下</a:t>
            </a:r>
            <a:endParaRPr lang="en-US" altLang="zh-CN" dirty="0">
              <a:latin typeface="Huawei Sans" panose="020C0503030203020204" pitchFamily="34" charset="0"/>
            </a:endParaRPr>
          </a:p>
          <a:p>
            <a:r>
              <a:rPr lang="zh-CN" altLang="en-US" dirty="0">
                <a:latin typeface="Huawei Sans" panose="020C0503030203020204" pitchFamily="34" charset="0"/>
              </a:rPr>
              <a:t>其中⑤是</a:t>
            </a:r>
            <a:r>
              <a:rPr lang="en-US" altLang="zh-CN" dirty="0">
                <a:latin typeface="Huawei Sans" panose="020C0503030203020204" pitchFamily="34" charset="0"/>
              </a:rPr>
              <a:t>Atlas200DK</a:t>
            </a:r>
            <a:r>
              <a:rPr lang="zh-CN" altLang="en-US" dirty="0">
                <a:latin typeface="Huawei Sans" panose="020C0503030203020204" pitchFamily="34" charset="0"/>
              </a:rPr>
              <a:t>的硬件驱动包</a:t>
            </a:r>
            <a:endParaRPr lang="en-US" altLang="zh-CN" dirty="0">
              <a:latin typeface="Huawei Sans" panose="020C0503030203020204" pitchFamily="34" charset="0"/>
            </a:endParaRPr>
          </a:p>
          <a:p>
            <a:r>
              <a:rPr lang="zh-CN" altLang="en-US" dirty="0">
                <a:latin typeface="Huawei Sans" panose="020C0503030203020204" pitchFamily="34" charset="0"/>
              </a:rPr>
              <a:t>⑥是</a:t>
            </a:r>
            <a:r>
              <a:rPr lang="en-US" altLang="zh-CN" dirty="0">
                <a:latin typeface="Huawei Sans" panose="020C0503030203020204" pitchFamily="34" charset="0"/>
              </a:rPr>
              <a:t>AICPU</a:t>
            </a:r>
            <a:r>
              <a:rPr lang="zh-CN" altLang="en-US" dirty="0">
                <a:latin typeface="Huawei Sans" panose="020C0503030203020204" pitchFamily="34" charset="0"/>
              </a:rPr>
              <a:t>算子库包</a:t>
            </a:r>
            <a:endParaRPr lang="en-US" altLang="zh-CN" dirty="0">
              <a:latin typeface="Huawei Sans" panose="020C0503030203020204" pitchFamily="34" charset="0"/>
            </a:endParaRPr>
          </a:p>
          <a:p>
            <a:r>
              <a:rPr lang="zh-CN" altLang="en-US" dirty="0">
                <a:latin typeface="Huawei Sans" panose="020C0503030203020204" pitchFamily="34" charset="0"/>
              </a:rPr>
              <a:t>⑦是</a:t>
            </a:r>
            <a:r>
              <a:rPr lang="en-US" altLang="zh-CN" dirty="0" err="1">
                <a:latin typeface="Huawei Sans" panose="020C0503030203020204" pitchFamily="34" charset="0"/>
              </a:rPr>
              <a:t>AscendCL</a:t>
            </a:r>
            <a:r>
              <a:rPr lang="zh-CN" altLang="en-US">
                <a:latin typeface="Huawei Sans" panose="020C0503030203020204" pitchFamily="34" charset="0"/>
              </a:rPr>
              <a:t>运行库包</a:t>
            </a:r>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523379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下载红色方框圈起来的两个脚本，放到跟软件包同一个目录下</a:t>
            </a:r>
            <a:endParaRPr lang="en-US" altLang="zh-CN" dirty="0">
              <a:latin typeface="Huawei Sans" panose="020C0503030203020204" pitchFamily="34" charset="0"/>
            </a:endParaRPr>
          </a:p>
          <a:p>
            <a:r>
              <a:rPr lang="zh-CN" altLang="en-US" dirty="0">
                <a:latin typeface="Huawei Sans" panose="020C0503030203020204" pitchFamily="34" charset="0"/>
              </a:rPr>
              <a:t>这些文件操作请都在开发环境上做</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941487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46</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694296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47</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06581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4" name="Shape 2814"/>
          <p:cNvSpPr>
            <a:spLocks noGrp="1" noRot="1" noChangeAspect="1"/>
          </p:cNvSpPr>
          <p:nvPr>
            <p:ph type="sldImg"/>
          </p:nvPr>
        </p:nvSpPr>
        <p:spPr>
          <a:xfrm>
            <a:off x="90488" y="746125"/>
            <a:ext cx="6624637" cy="3725863"/>
          </a:xfrm>
          <a:prstGeom prst="rect">
            <a:avLst/>
          </a:prstGeom>
        </p:spPr>
        <p:txBody>
          <a:bodyPr/>
          <a:lstStyle/>
          <a:p>
            <a:endParaRPr>
              <a:latin typeface="Huawei Sans" panose="020C0503030203020204" pitchFamily="34" charset="0"/>
            </a:endParaRPr>
          </a:p>
        </p:txBody>
      </p:sp>
      <p:sp>
        <p:nvSpPr>
          <p:cNvPr id="2815" name="Shape 2815"/>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400"/>
              </a:spcBef>
              <a:spcAft>
                <a:spcPts val="0"/>
              </a:spcAft>
              <a:buClrTx/>
              <a:buSzTx/>
              <a:buFontTx/>
              <a:buNone/>
              <a:defRPr/>
            </a:pPr>
            <a:r>
              <a:rPr lang="zh-CN" altLang="en-US" b="1" dirty="0">
                <a:solidFill>
                  <a:schemeClr val="bg1"/>
                </a:solidFill>
                <a:latin typeface="Huawei Sans" panose="020C0503030203020204" pitchFamily="34" charset="0"/>
              </a:rPr>
              <a:t>讲解要点： </a:t>
            </a:r>
          </a:p>
          <a:p>
            <a:pPr>
              <a:spcBef>
                <a:spcPts val="400"/>
              </a:spcBef>
            </a:pPr>
            <a:endParaRPr lang="en-US" altLang="zh-CN" dirty="0">
              <a:latin typeface="Huawei Sans" panose="020C0503030203020204" pitchFamily="34" charset="0"/>
            </a:endParaRPr>
          </a:p>
          <a:p>
            <a:pPr>
              <a:spcBef>
                <a:spcPts val="400"/>
              </a:spcBef>
            </a:pPr>
            <a:r>
              <a:rPr lang="zh-CN" altLang="en-US" dirty="0">
                <a:latin typeface="Huawei Sans" panose="020C0503030203020204" pitchFamily="34" charset="0"/>
              </a:rPr>
              <a:t>面对汹涌而至的</a:t>
            </a:r>
            <a:r>
              <a:rPr lang="en-US" altLang="zh-CN" dirty="0">
                <a:latin typeface="Huawei Sans" panose="020C0503030203020204" pitchFamily="34" charset="0"/>
              </a:rPr>
              <a:t>AI</a:t>
            </a:r>
            <a:r>
              <a:rPr lang="zh-CN" altLang="en-US" dirty="0">
                <a:latin typeface="Huawei Sans" panose="020C0503030203020204" pitchFamily="34" charset="0"/>
              </a:rPr>
              <a:t>需求，业界目前被少数公司所垄断，价格昂贵，供货周期长，本地服务支持能力弱，很多行业的</a:t>
            </a:r>
            <a:r>
              <a:rPr lang="en-US" altLang="zh-CN" dirty="0">
                <a:latin typeface="Huawei Sans" panose="020C0503030203020204" pitchFamily="34" charset="0"/>
              </a:rPr>
              <a:t>AI</a:t>
            </a:r>
            <a:r>
              <a:rPr lang="zh-CN" altLang="en-US" dirty="0">
                <a:latin typeface="Huawei Sans" panose="020C0503030203020204" pitchFamily="34" charset="0"/>
              </a:rPr>
              <a:t>需求无法得到有效满足。</a:t>
            </a:r>
            <a:endParaRPr lang="en-US" altLang="zh-CN" dirty="0">
              <a:latin typeface="Huawei Sans" panose="020C0503030203020204" pitchFamily="34" charset="0"/>
            </a:endParaRPr>
          </a:p>
          <a:p>
            <a:pPr>
              <a:spcBef>
                <a:spcPts val="400"/>
              </a:spcBef>
            </a:pPr>
            <a:endParaRPr lang="en-US" altLang="zh-CN" dirty="0">
              <a:latin typeface="Huawei Sans" panose="020C0503030203020204" pitchFamily="34" charset="0"/>
            </a:endParaRPr>
          </a:p>
          <a:p>
            <a:pPr>
              <a:spcBef>
                <a:spcPts val="400"/>
              </a:spcBef>
            </a:pPr>
            <a:r>
              <a:rPr lang="zh-CN" altLang="en-US" dirty="0">
                <a:latin typeface="Huawei Sans" panose="020C0503030203020204" pitchFamily="34" charset="0"/>
              </a:rPr>
              <a:t>华为在</a:t>
            </a:r>
            <a:r>
              <a:rPr lang="en-US" altLang="zh-CN" dirty="0">
                <a:latin typeface="Huawei Sans" panose="020C0503030203020204" pitchFamily="34" charset="0"/>
              </a:rPr>
              <a:t>2018</a:t>
            </a:r>
            <a:r>
              <a:rPr lang="zh-CN" altLang="en-US" dirty="0">
                <a:latin typeface="Huawei Sans" panose="020C0503030203020204" pitchFamily="34" charset="0"/>
              </a:rPr>
              <a:t>年</a:t>
            </a:r>
            <a:r>
              <a:rPr lang="en-US" altLang="zh-CN" dirty="0">
                <a:latin typeface="Huawei Sans" panose="020C0503030203020204" pitchFamily="34" charset="0"/>
              </a:rPr>
              <a:t>10</a:t>
            </a:r>
            <a:r>
              <a:rPr lang="zh-CN" altLang="en-US" dirty="0">
                <a:latin typeface="Huawei Sans" panose="020C0503030203020204" pitchFamily="34" charset="0"/>
              </a:rPr>
              <a:t>月份的全联接大会上发布了针对</a:t>
            </a:r>
            <a:r>
              <a:rPr lang="en-US" altLang="zh-CN" dirty="0">
                <a:latin typeface="Huawei Sans" panose="020C0503030203020204" pitchFamily="34" charset="0"/>
              </a:rPr>
              <a:t>AI</a:t>
            </a:r>
            <a:r>
              <a:rPr lang="zh-CN" altLang="en-US" dirty="0">
                <a:latin typeface="Huawei Sans" panose="020C0503030203020204" pitchFamily="34" charset="0"/>
              </a:rPr>
              <a:t>推理与训练场景的昇腾</a:t>
            </a:r>
            <a:r>
              <a:rPr lang="en-US" altLang="zh-CN" dirty="0">
                <a:latin typeface="Huawei Sans" panose="020C0503030203020204" pitchFamily="34" charset="0"/>
              </a:rPr>
              <a:t>310</a:t>
            </a:r>
            <a:r>
              <a:rPr lang="zh-CN" altLang="en-US" dirty="0">
                <a:latin typeface="Huawei Sans" panose="020C0503030203020204" pitchFamily="34" charset="0"/>
              </a:rPr>
              <a:t>与昇腾</a:t>
            </a:r>
            <a:r>
              <a:rPr lang="en-US" altLang="zh-CN" dirty="0">
                <a:latin typeface="Huawei Sans" panose="020C0503030203020204" pitchFamily="34" charset="0"/>
              </a:rPr>
              <a:t>910</a:t>
            </a:r>
            <a:r>
              <a:rPr lang="zh-CN" altLang="en-US" dirty="0">
                <a:latin typeface="Huawei Sans" panose="020C0503030203020204" pitchFamily="34" charset="0"/>
              </a:rPr>
              <a:t>芯片。昇腾芯片独特的达芬奇</a:t>
            </a:r>
            <a:r>
              <a:rPr lang="en-US" altLang="zh-CN" dirty="0">
                <a:latin typeface="Huawei Sans" panose="020C0503030203020204" pitchFamily="34" charset="0"/>
              </a:rPr>
              <a:t>3D</a:t>
            </a:r>
            <a:r>
              <a:rPr lang="en-US" altLang="zh-CN" baseline="0" dirty="0">
                <a:latin typeface="Huawei Sans" panose="020C0503030203020204" pitchFamily="34" charset="0"/>
              </a:rPr>
              <a:t> Cube</a:t>
            </a:r>
            <a:r>
              <a:rPr lang="zh-CN" altLang="en-US" baseline="0" dirty="0">
                <a:latin typeface="Huawei Sans" panose="020C0503030203020204" pitchFamily="34" charset="0"/>
              </a:rPr>
              <a:t>架构，使得芯片具有高算力、高能效、可扩展的优点。</a:t>
            </a:r>
            <a:endParaRPr lang="en-US" altLang="zh-CN" baseline="0" dirty="0">
              <a:latin typeface="Huawei Sans" panose="020C0503030203020204" pitchFamily="34" charset="0"/>
            </a:endParaRPr>
          </a:p>
          <a:p>
            <a:pPr>
              <a:spcBef>
                <a:spcPts val="400"/>
              </a:spcBef>
            </a:pPr>
            <a:endParaRPr lang="en-US" altLang="zh-CN" baseline="0" dirty="0">
              <a:latin typeface="Huawei Sans" panose="020C0503030203020204" pitchFamily="34" charset="0"/>
            </a:endParaRPr>
          </a:p>
          <a:p>
            <a:pPr>
              <a:spcBef>
                <a:spcPts val="400"/>
              </a:spcBef>
            </a:pPr>
            <a:r>
              <a:rPr lang="zh-CN" altLang="en-US" baseline="0" dirty="0">
                <a:latin typeface="Huawei Sans" panose="020C0503030203020204" pitchFamily="34" charset="0"/>
              </a:rPr>
              <a:t>昇腾</a:t>
            </a:r>
            <a:r>
              <a:rPr lang="en-US" altLang="zh-CN" baseline="0" dirty="0">
                <a:latin typeface="Huawei Sans" panose="020C0503030203020204" pitchFamily="34" charset="0"/>
              </a:rPr>
              <a:t>310</a:t>
            </a:r>
            <a:r>
              <a:rPr lang="zh-CN" altLang="en-US" baseline="0" dirty="0">
                <a:latin typeface="Huawei Sans" panose="020C0503030203020204" pitchFamily="34" charset="0"/>
              </a:rPr>
              <a:t>芯片，是用于推理的边缘智能场景的极致高能效</a:t>
            </a:r>
            <a:r>
              <a:rPr lang="en-US" altLang="zh-CN" baseline="0" dirty="0">
                <a:latin typeface="Huawei Sans" panose="020C0503030203020204" pitchFamily="34" charset="0"/>
              </a:rPr>
              <a:t>AI </a:t>
            </a:r>
            <a:r>
              <a:rPr lang="en-US" altLang="zh-CN" baseline="0" dirty="0" err="1">
                <a:latin typeface="Huawei Sans" panose="020C0503030203020204" pitchFamily="34" charset="0"/>
              </a:rPr>
              <a:t>SoC</a:t>
            </a:r>
            <a:r>
              <a:rPr lang="zh-CN" altLang="en-US" baseline="0" dirty="0">
                <a:latin typeface="Huawei Sans" panose="020C0503030203020204" pitchFamily="34" charset="0"/>
              </a:rPr>
              <a:t>，使用</a:t>
            </a:r>
            <a:r>
              <a:rPr lang="en-US" altLang="zh-CN" baseline="0" dirty="0">
                <a:latin typeface="Huawei Sans" panose="020C0503030203020204" pitchFamily="34" charset="0"/>
              </a:rPr>
              <a:t>12nm</a:t>
            </a:r>
            <a:r>
              <a:rPr lang="zh-CN" altLang="en-US" baseline="0" dirty="0">
                <a:latin typeface="Huawei Sans" panose="020C0503030203020204" pitchFamily="34" charset="0"/>
              </a:rPr>
              <a:t>制作工艺，可</a:t>
            </a:r>
            <a:r>
              <a:rPr lang="zh-CN" altLang="en-US" baseline="0" dirty="0" smtClean="0">
                <a:latin typeface="Huawei Sans" panose="020C0503030203020204" pitchFamily="34" charset="0"/>
              </a:rPr>
              <a:t>提供</a:t>
            </a:r>
            <a:r>
              <a:rPr lang="en-US" altLang="zh-CN" baseline="0" dirty="0" smtClean="0">
                <a:latin typeface="Huawei Sans" panose="020C0503030203020204" pitchFamily="34" charset="0"/>
              </a:rPr>
              <a:t>22TOPS</a:t>
            </a:r>
            <a:r>
              <a:rPr lang="zh-CN" altLang="en-US" baseline="0" dirty="0">
                <a:latin typeface="Huawei Sans" panose="020C0503030203020204" pitchFamily="34" charset="0"/>
              </a:rPr>
              <a:t>的算力，且功耗只有</a:t>
            </a:r>
            <a:r>
              <a:rPr lang="en-US" altLang="zh-CN" baseline="0" dirty="0">
                <a:latin typeface="Huawei Sans" panose="020C0503030203020204" pitchFamily="34" charset="0"/>
              </a:rPr>
              <a:t>8</a:t>
            </a:r>
            <a:r>
              <a:rPr lang="zh-CN" altLang="en-US" baseline="0" dirty="0">
                <a:latin typeface="Huawei Sans" panose="020C0503030203020204" pitchFamily="34" charset="0"/>
              </a:rPr>
              <a:t>瓦，非常适合边缘计算的低功耗要求的场景；</a:t>
            </a:r>
            <a:endParaRPr lang="en-US" altLang="zh-CN" baseline="0" dirty="0">
              <a:latin typeface="Huawei Sans" panose="020C0503030203020204" pitchFamily="34" charset="0"/>
            </a:endParaRPr>
          </a:p>
          <a:p>
            <a:pPr>
              <a:spcBef>
                <a:spcPts val="400"/>
              </a:spcBef>
            </a:pPr>
            <a:r>
              <a:rPr lang="zh-CN" altLang="en-US" baseline="0" dirty="0">
                <a:latin typeface="Huawei Sans" panose="020C0503030203020204" pitchFamily="34" charset="0"/>
              </a:rPr>
              <a:t>昇腾</a:t>
            </a:r>
            <a:r>
              <a:rPr lang="en-US" altLang="zh-CN" baseline="0" dirty="0">
                <a:latin typeface="Huawei Sans" panose="020C0503030203020204" pitchFamily="34" charset="0"/>
              </a:rPr>
              <a:t>910</a:t>
            </a:r>
            <a:r>
              <a:rPr lang="zh-CN" altLang="en-US" baseline="0" dirty="0">
                <a:latin typeface="Huawei Sans" panose="020C0503030203020204" pitchFamily="34" charset="0"/>
              </a:rPr>
              <a:t>芯片，是当前计算密度最大的单芯片，适用于</a:t>
            </a:r>
            <a:r>
              <a:rPr lang="en-US" altLang="zh-CN" baseline="0" dirty="0">
                <a:latin typeface="Huawei Sans" panose="020C0503030203020204" pitchFamily="34" charset="0"/>
              </a:rPr>
              <a:t>AI</a:t>
            </a:r>
            <a:r>
              <a:rPr lang="zh-CN" altLang="en-US" baseline="0" dirty="0">
                <a:latin typeface="Huawei Sans" panose="020C0503030203020204" pitchFamily="34" charset="0"/>
              </a:rPr>
              <a:t>训练，采用</a:t>
            </a:r>
            <a:r>
              <a:rPr lang="en-US" altLang="zh-CN" baseline="0" dirty="0">
                <a:latin typeface="Huawei Sans" panose="020C0503030203020204" pitchFamily="34" charset="0"/>
              </a:rPr>
              <a:t>7nm</a:t>
            </a:r>
            <a:r>
              <a:rPr lang="zh-CN" altLang="en-US" baseline="0" dirty="0">
                <a:latin typeface="Huawei Sans" panose="020C0503030203020204" pitchFamily="34" charset="0"/>
              </a:rPr>
              <a:t>制作工艺，可提供</a:t>
            </a:r>
            <a:r>
              <a:rPr lang="en-US" altLang="zh-CN" baseline="0" dirty="0">
                <a:latin typeface="Huawei Sans" panose="020C0503030203020204" pitchFamily="34" charset="0"/>
              </a:rPr>
              <a:t>512TOPS</a:t>
            </a:r>
            <a:r>
              <a:rPr lang="zh-CN" altLang="en-US" baseline="0" dirty="0">
                <a:latin typeface="Huawei Sans" panose="020C0503030203020204" pitchFamily="34" charset="0"/>
              </a:rPr>
              <a:t>的算力，最大功耗为</a:t>
            </a:r>
            <a:r>
              <a:rPr lang="en-US" altLang="zh-CN" baseline="0" dirty="0">
                <a:latin typeface="Huawei Sans" panose="020C0503030203020204" pitchFamily="34" charset="0"/>
              </a:rPr>
              <a:t>350</a:t>
            </a:r>
            <a:r>
              <a:rPr lang="zh-CN" altLang="en-US" baseline="0" dirty="0">
                <a:latin typeface="Huawei Sans" panose="020C0503030203020204" pitchFamily="34" charset="0"/>
              </a:rPr>
              <a:t>瓦。</a:t>
            </a:r>
            <a:endParaRPr lang="en-US" altLang="zh-CN" dirty="0">
              <a:latin typeface="Huawei Sans" panose="020C0503030203020204" pitchFamily="34" charset="0"/>
            </a:endParaRPr>
          </a:p>
          <a:p>
            <a:pPr>
              <a:spcBef>
                <a:spcPts val="400"/>
              </a:spcBef>
            </a:pPr>
            <a:endParaRPr lang="en-US" dirty="0">
              <a:latin typeface="Huawei Sans" panose="020C0503030203020204" pitchFamily="34" charset="0"/>
            </a:endParaRPr>
          </a:p>
          <a:p>
            <a:pPr>
              <a:spcBef>
                <a:spcPts val="400"/>
              </a:spcBef>
            </a:pPr>
            <a:endParaRPr dirty="0">
              <a:latin typeface="Huawei Sans" panose="020C0503030203020204" pitchFamily="34" charset="0"/>
            </a:endParaRPr>
          </a:p>
        </p:txBody>
      </p:sp>
    </p:spTree>
    <p:extLst>
      <p:ext uri="{BB962C8B-B14F-4D97-AF65-F5344CB8AC3E}">
        <p14:creationId xmlns:p14="http://schemas.microsoft.com/office/powerpoint/2010/main" val="357100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这里只讲解</a:t>
            </a:r>
            <a:r>
              <a:rPr lang="en-US" altLang="zh-CN" dirty="0">
                <a:latin typeface="Huawei Sans" panose="020C0503030203020204" pitchFamily="34" charset="0"/>
              </a:rPr>
              <a:t>USB</a:t>
            </a:r>
            <a:r>
              <a:rPr lang="zh-CN" altLang="en-US" dirty="0">
                <a:latin typeface="Huawei Sans" panose="020C0503030203020204" pitchFamily="34" charset="0"/>
              </a:rPr>
              <a:t>线缆连接方式，需要其他连接方式的读者，可以参考https://support.huaweicloud.com/usermanual-A200dk_3000/atlas200dk_02_0018.html</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926511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49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76516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跟其他编程语言一样，昇腾</a:t>
            </a:r>
            <a:r>
              <a:rPr lang="en-US" altLang="zh-CN" dirty="0">
                <a:latin typeface="Huawei Sans" panose="020C0503030203020204" pitchFamily="34" charset="0"/>
              </a:rPr>
              <a:t>/Atlas</a:t>
            </a:r>
            <a:r>
              <a:rPr lang="zh-CN" altLang="en-US" dirty="0">
                <a:latin typeface="Huawei Sans" panose="020C0503030203020204" pitchFamily="34" charset="0"/>
              </a:rPr>
              <a:t>系列设备的开发和运行环境也是可以分开的。在开发环境上开发代码，编译成二进制；在运行环境上运行。除了开发和编译之外，开发环境上的工具还能实现其他的一些功能，诸如模型转换、设备管理 （即运行环境管理）、精度比对、</a:t>
            </a:r>
            <a:r>
              <a:rPr lang="en-US" altLang="zh-CN" dirty="0">
                <a:latin typeface="Huawei Sans" panose="020C0503030203020204" pitchFamily="34" charset="0"/>
              </a:rPr>
              <a:t>profiling</a:t>
            </a:r>
            <a:r>
              <a:rPr lang="zh-CN" altLang="en-US" dirty="0">
                <a:latin typeface="Huawei Sans" panose="020C0503030203020204" pitchFamily="34" charset="0"/>
              </a:rPr>
              <a:t>等等。而运行环境则除了基本的应用运行之外，还能运行某些调试、信息收集工具等，以辅助代码的调试调优、问题定位。</a:t>
            </a:r>
          </a:p>
          <a:p>
            <a:r>
              <a:rPr lang="zh-CN" altLang="en-US" dirty="0">
                <a:latin typeface="Huawei Sans" panose="020C0503030203020204" pitchFamily="34" charset="0"/>
              </a:rPr>
              <a:t>开发环境可自行选用任何计算机，笔记本、台式机、服务器均可，但要注意，操作系统必须是</a:t>
            </a:r>
            <a:r>
              <a:rPr lang="en-US" altLang="zh-CN" dirty="0">
                <a:latin typeface="Huawei Sans" panose="020C0503030203020204" pitchFamily="34" charset="0"/>
              </a:rPr>
              <a:t>Ubuntu18.04.4-desktop-amd64</a:t>
            </a:r>
            <a:r>
              <a:rPr lang="zh-CN" altLang="en-US" dirty="0">
                <a:latin typeface="Huawei Sans" panose="020C0503030203020204" pitchFamily="34" charset="0"/>
              </a:rPr>
              <a:t>，只有在这个操作系统上才能正常运行开发环境的核心组件</a:t>
            </a:r>
            <a:r>
              <a:rPr lang="en-US" altLang="zh-CN" dirty="0">
                <a:latin typeface="Huawei Sans" panose="020C0503030203020204" pitchFamily="34" charset="0"/>
              </a:rPr>
              <a:t>——MindStudio</a:t>
            </a:r>
            <a:r>
              <a:rPr lang="zh-CN" altLang="en-US" dirty="0">
                <a:latin typeface="Huawei Sans" panose="020C0503030203020204" pitchFamily="34" charset="0"/>
              </a:rPr>
              <a:t>。</a:t>
            </a:r>
          </a:p>
          <a:p>
            <a:r>
              <a:rPr lang="en-US" altLang="zh-CN" dirty="0">
                <a:latin typeface="Huawei Sans" panose="020C0503030203020204" pitchFamily="34" charset="0"/>
              </a:rPr>
              <a:t>Atlas300</a:t>
            </a:r>
            <a:r>
              <a:rPr lang="zh-CN" altLang="en-US" dirty="0">
                <a:latin typeface="Huawei Sans" panose="020C0503030203020204" pitchFamily="34" charset="0"/>
              </a:rPr>
              <a:t>和华为云</a:t>
            </a:r>
            <a:r>
              <a:rPr lang="en-US" altLang="zh-CN" dirty="0">
                <a:latin typeface="Huawei Sans" panose="020C0503030203020204" pitchFamily="34" charset="0"/>
              </a:rPr>
              <a:t>Ai1</a:t>
            </a:r>
            <a:r>
              <a:rPr lang="zh-CN" altLang="en-US" dirty="0">
                <a:latin typeface="Huawei Sans" panose="020C0503030203020204" pitchFamily="34" charset="0"/>
              </a:rPr>
              <a:t>产品本质上是一样的，安装过程也基本完全一致，这里为了简化操作，选用华为云</a:t>
            </a:r>
            <a:r>
              <a:rPr lang="en-US" altLang="zh-CN" dirty="0">
                <a:latin typeface="Huawei Sans" panose="020C0503030203020204" pitchFamily="34" charset="0"/>
              </a:rPr>
              <a:t>Ai1</a:t>
            </a:r>
            <a:r>
              <a:rPr lang="zh-CN" altLang="en-US" dirty="0">
                <a:latin typeface="Huawei Sans" panose="020C0503030203020204" pitchFamily="34" charset="0"/>
              </a:rPr>
              <a:t>产品来进行讲解。</a:t>
            </a:r>
          </a:p>
          <a:p>
            <a:r>
              <a:rPr lang="en-US" altLang="zh-CN" dirty="0">
                <a:latin typeface="Huawei Sans" panose="020C0503030203020204" pitchFamily="34" charset="0"/>
              </a:rPr>
              <a:t>Ai1</a:t>
            </a:r>
            <a:r>
              <a:rPr lang="zh-CN" altLang="en-US" dirty="0">
                <a:latin typeface="Huawei Sans" panose="020C0503030203020204" pitchFamily="34" charset="0"/>
              </a:rPr>
              <a:t>产品的通用</a:t>
            </a:r>
            <a:r>
              <a:rPr lang="en-US" altLang="zh-CN" dirty="0">
                <a:latin typeface="Huawei Sans" panose="020C0503030203020204" pitchFamily="34" charset="0"/>
              </a:rPr>
              <a:t>CPU</a:t>
            </a:r>
            <a:r>
              <a:rPr lang="zh-CN" altLang="en-US" dirty="0">
                <a:latin typeface="Huawei Sans" panose="020C0503030203020204" pitchFamily="34" charset="0"/>
              </a:rPr>
              <a:t>是</a:t>
            </a:r>
            <a:r>
              <a:rPr lang="en-US" altLang="zh-CN" dirty="0">
                <a:latin typeface="Huawei Sans" panose="020C0503030203020204" pitchFamily="34" charset="0"/>
              </a:rPr>
              <a:t>x86</a:t>
            </a:r>
            <a:r>
              <a:rPr lang="zh-CN" altLang="en-US" dirty="0">
                <a:latin typeface="Huawei Sans" panose="020C0503030203020204" pitchFamily="34" charset="0"/>
              </a:rPr>
              <a:t>架构的，故其操作系统需要是</a:t>
            </a:r>
            <a:r>
              <a:rPr lang="en-US" altLang="zh-CN" dirty="0">
                <a:latin typeface="Huawei Sans" panose="020C0503030203020204" pitchFamily="34" charset="0"/>
              </a:rPr>
              <a:t>Ubuntu-18.04.4-server-amd64</a:t>
            </a:r>
            <a:r>
              <a:rPr lang="zh-CN" altLang="en-US" dirty="0">
                <a:latin typeface="Huawei Sans" panose="020C0503030203020204" pitchFamily="34" charset="0"/>
              </a:rPr>
              <a:t>而非</a:t>
            </a:r>
            <a:r>
              <a:rPr lang="en-US" altLang="zh-CN" dirty="0">
                <a:latin typeface="Huawei Sans" panose="020C0503030203020204" pitchFamily="34" charset="0"/>
              </a:rPr>
              <a:t>arm64.</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334683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sz="1600" b="0" i="0" kern="1200" dirty="0">
                <a:solidFill>
                  <a:schemeClr val="tx1"/>
                </a:solidFill>
                <a:effectLst/>
                <a:latin typeface="Huawei Sans" panose="020C0503030203020204" pitchFamily="34" charset="0"/>
                <a:ea typeface="+mn-ea"/>
                <a:cs typeface="+mn-cs"/>
              </a:rPr>
              <a:t>搭建开发环境总体分三个步骤，即安装操作系统，安装开发套件以及安装</a:t>
            </a:r>
            <a:r>
              <a:rPr lang="en-US" altLang="zh-CN" sz="1600" b="0" i="0" kern="1200" dirty="0">
                <a:solidFill>
                  <a:schemeClr val="tx1"/>
                </a:solidFill>
                <a:effectLst/>
                <a:latin typeface="Huawei Sans" panose="020C0503030203020204" pitchFamily="34" charset="0"/>
                <a:ea typeface="+mn-ea"/>
                <a:cs typeface="+mn-cs"/>
              </a:rPr>
              <a:t>MindStudio</a:t>
            </a:r>
            <a:r>
              <a:rPr lang="zh-CN" altLang="en-US" sz="1600" b="0" i="0" kern="1200" dirty="0">
                <a:solidFill>
                  <a:schemeClr val="tx1"/>
                </a:solidFill>
                <a:effectLst/>
                <a:latin typeface="Huawei Sans" panose="020C0503030203020204" pitchFamily="34" charset="0"/>
                <a:ea typeface="+mn-ea"/>
                <a:cs typeface="+mn-cs"/>
              </a:rPr>
              <a:t>。</a:t>
            </a:r>
          </a:p>
          <a:p>
            <a:r>
              <a:rPr lang="zh-CN" altLang="en-US" sz="1600" b="0" i="0" kern="1200" dirty="0">
                <a:solidFill>
                  <a:schemeClr val="tx1"/>
                </a:solidFill>
                <a:effectLst/>
                <a:latin typeface="Huawei Sans" panose="020C0503030203020204" pitchFamily="34" charset="0"/>
                <a:ea typeface="+mn-ea"/>
                <a:cs typeface="+mn-cs"/>
              </a:rPr>
              <a:t>其中，安装操作系统部分，请自行安装</a:t>
            </a:r>
            <a:r>
              <a:rPr lang="en-US" altLang="zh-CN" sz="1600" b="0" i="0" kern="1200" dirty="0">
                <a:solidFill>
                  <a:schemeClr val="tx1"/>
                </a:solidFill>
                <a:effectLst/>
                <a:latin typeface="Huawei Sans" panose="020C0503030203020204" pitchFamily="34" charset="0"/>
                <a:ea typeface="+mn-ea"/>
                <a:cs typeface="+mn-cs"/>
              </a:rPr>
              <a:t>Ubuntu18.04.4-desktop-amd64</a:t>
            </a:r>
            <a:r>
              <a:rPr lang="zh-CN" altLang="en-US" sz="1600" b="0" i="0" kern="1200" dirty="0">
                <a:solidFill>
                  <a:schemeClr val="tx1"/>
                </a:solidFill>
                <a:effectLst/>
                <a:latin typeface="Huawei Sans" panose="020C0503030203020204" pitchFamily="34" charset="0"/>
                <a:ea typeface="+mn-ea"/>
                <a:cs typeface="+mn-cs"/>
              </a:rPr>
              <a:t>系统到您的计算机上，本课程暂不展开讲解。</a:t>
            </a:r>
          </a:p>
          <a:p>
            <a:r>
              <a:rPr lang="zh-CN" altLang="en-US" sz="1600" b="0" i="0" kern="1200" dirty="0">
                <a:solidFill>
                  <a:schemeClr val="tx1"/>
                </a:solidFill>
                <a:effectLst/>
                <a:latin typeface="Huawei Sans" panose="020C0503030203020204" pitchFamily="34" charset="0"/>
                <a:ea typeface="+mn-ea"/>
                <a:cs typeface="+mn-cs"/>
              </a:rPr>
              <a:t>安装开发套件和</a:t>
            </a:r>
            <a:r>
              <a:rPr lang="en-US" altLang="zh-CN" sz="1600" b="0" i="0" kern="1200" dirty="0">
                <a:solidFill>
                  <a:schemeClr val="tx1"/>
                </a:solidFill>
                <a:effectLst/>
                <a:latin typeface="Huawei Sans" panose="020C0503030203020204" pitchFamily="34" charset="0"/>
                <a:ea typeface="+mn-ea"/>
                <a:cs typeface="+mn-cs"/>
              </a:rPr>
              <a:t>MindStudio</a:t>
            </a:r>
            <a:r>
              <a:rPr lang="zh-CN" altLang="en-US" sz="1600" b="0" i="0" kern="1200" dirty="0">
                <a:solidFill>
                  <a:schemeClr val="tx1"/>
                </a:solidFill>
                <a:effectLst/>
                <a:latin typeface="Huawei Sans" panose="020C0503030203020204" pitchFamily="34" charset="0"/>
                <a:ea typeface="+mn-ea"/>
                <a:cs typeface="+mn-cs"/>
              </a:rPr>
              <a:t>会在下文中详细进行展示。</a:t>
            </a:r>
          </a:p>
          <a:p>
            <a:r>
              <a:rPr lang="zh-CN" altLang="en-US" sz="1600" b="0" i="0" kern="1200" dirty="0">
                <a:solidFill>
                  <a:schemeClr val="tx1"/>
                </a:solidFill>
                <a:effectLst/>
                <a:latin typeface="Huawei Sans" panose="020C0503030203020204" pitchFamily="34" charset="0"/>
                <a:ea typeface="+mn-ea"/>
                <a:cs typeface="+mn-cs"/>
              </a:rPr>
              <a:t>整个</a:t>
            </a:r>
            <a:r>
              <a:rPr lang="en-US" altLang="zh-CN" sz="1600" b="0" i="0" kern="1200" dirty="0">
                <a:solidFill>
                  <a:schemeClr val="tx1"/>
                </a:solidFill>
                <a:effectLst/>
                <a:latin typeface="Huawei Sans" panose="020C0503030203020204" pitchFamily="34" charset="0"/>
                <a:ea typeface="+mn-ea"/>
                <a:cs typeface="+mn-cs"/>
              </a:rPr>
              <a:t>“</a:t>
            </a:r>
            <a:r>
              <a:rPr lang="zh-CN" altLang="en-US" sz="1600" b="0" i="0" kern="1200" dirty="0">
                <a:solidFill>
                  <a:schemeClr val="tx1"/>
                </a:solidFill>
                <a:effectLst/>
                <a:latin typeface="Huawei Sans" panose="020C0503030203020204" pitchFamily="34" charset="0"/>
                <a:ea typeface="+mn-ea"/>
                <a:cs typeface="+mn-cs"/>
              </a:rPr>
              <a:t>搭建开发环境</a:t>
            </a:r>
            <a:r>
              <a:rPr lang="en-US" altLang="zh-CN" sz="1600" b="0" i="0" kern="1200" dirty="0">
                <a:solidFill>
                  <a:schemeClr val="tx1"/>
                </a:solidFill>
                <a:effectLst/>
                <a:latin typeface="Huawei Sans" panose="020C0503030203020204" pitchFamily="34" charset="0"/>
                <a:ea typeface="+mn-ea"/>
                <a:cs typeface="+mn-cs"/>
              </a:rPr>
              <a:t>”</a:t>
            </a:r>
            <a:r>
              <a:rPr lang="zh-CN" altLang="en-US" sz="1600" b="0" i="0" kern="1200" dirty="0">
                <a:solidFill>
                  <a:schemeClr val="tx1"/>
                </a:solidFill>
                <a:effectLst/>
                <a:latin typeface="Huawei Sans" panose="020C0503030203020204" pitchFamily="34" charset="0"/>
                <a:ea typeface="+mn-ea"/>
                <a:cs typeface="+mn-cs"/>
              </a:rPr>
              <a:t>都是在您自己的计算机上，而非远端的</a:t>
            </a:r>
            <a:r>
              <a:rPr lang="en-US" altLang="zh-CN" sz="1600" b="0" i="0" kern="1200" dirty="0">
                <a:solidFill>
                  <a:schemeClr val="tx1"/>
                </a:solidFill>
                <a:effectLst/>
                <a:latin typeface="Huawei Sans" panose="020C0503030203020204" pitchFamily="34" charset="0"/>
                <a:ea typeface="+mn-ea"/>
                <a:cs typeface="+mn-cs"/>
              </a:rPr>
              <a:t>AI1</a:t>
            </a:r>
            <a:r>
              <a:rPr lang="zh-CN" altLang="en-US" sz="1600" b="0" i="0" kern="1200" dirty="0">
                <a:solidFill>
                  <a:schemeClr val="tx1"/>
                </a:solidFill>
                <a:effectLst/>
                <a:latin typeface="Huawei Sans" panose="020C0503030203020204" pitchFamily="34" charset="0"/>
                <a:ea typeface="+mn-ea"/>
                <a:cs typeface="+mn-cs"/>
              </a:rPr>
              <a:t>环境上完成的。</a:t>
            </a:r>
          </a:p>
          <a:p>
            <a:r>
              <a:rPr lang="zh-CN" altLang="en-US" sz="1600" b="0" i="0" kern="1200" dirty="0">
                <a:solidFill>
                  <a:schemeClr val="tx1"/>
                </a:solidFill>
                <a:effectLst/>
                <a:latin typeface="Huawei Sans" panose="020C0503030203020204" pitchFamily="34" charset="0"/>
                <a:ea typeface="+mn-ea"/>
                <a:cs typeface="+mn-cs"/>
              </a:rPr>
              <a:t>当然，您也可以选择在</a:t>
            </a:r>
            <a:r>
              <a:rPr lang="en-US" altLang="zh-CN" sz="1600" b="0" i="0" kern="1200" dirty="0">
                <a:solidFill>
                  <a:schemeClr val="tx1"/>
                </a:solidFill>
                <a:effectLst/>
                <a:latin typeface="Huawei Sans" panose="020C0503030203020204" pitchFamily="34" charset="0"/>
                <a:ea typeface="+mn-ea"/>
                <a:cs typeface="+mn-cs"/>
              </a:rPr>
              <a:t>AI1</a:t>
            </a:r>
            <a:r>
              <a:rPr lang="zh-CN" altLang="en-US" sz="1600" b="0" i="0" kern="1200" dirty="0">
                <a:solidFill>
                  <a:schemeClr val="tx1"/>
                </a:solidFill>
                <a:effectLst/>
                <a:latin typeface="Huawei Sans" panose="020C0503030203020204" pitchFamily="34" charset="0"/>
                <a:ea typeface="+mn-ea"/>
                <a:cs typeface="+mn-cs"/>
              </a:rPr>
              <a:t>上完成这些步骤，动作完全一样，即开发</a:t>
            </a:r>
            <a:r>
              <a:rPr lang="en-US" altLang="zh-CN" sz="1600" b="0" i="0" kern="1200" dirty="0">
                <a:solidFill>
                  <a:schemeClr val="tx1"/>
                </a:solidFill>
                <a:effectLst/>
                <a:latin typeface="Huawei Sans" panose="020C0503030203020204" pitchFamily="34" charset="0"/>
                <a:ea typeface="+mn-ea"/>
                <a:cs typeface="+mn-cs"/>
              </a:rPr>
              <a:t>&amp;</a:t>
            </a:r>
            <a:r>
              <a:rPr lang="zh-CN" altLang="en-US" sz="1600" b="0" i="0" kern="1200" dirty="0">
                <a:solidFill>
                  <a:schemeClr val="tx1"/>
                </a:solidFill>
                <a:effectLst/>
                <a:latin typeface="Huawei Sans" panose="020C0503030203020204" pitchFamily="34" charset="0"/>
                <a:ea typeface="+mn-ea"/>
                <a:cs typeface="+mn-cs"/>
              </a:rPr>
              <a:t>运行环境合设是行得通的。</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588469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dirty="0">
                <a:latin typeface="Huawei Sans" panose="020C0503030203020204" pitchFamily="34" charset="0"/>
              </a:rPr>
              <a:t>访问屏幕下方的网址，进入昇腾开发者社区的资源中心</a:t>
            </a:r>
            <a:r>
              <a:rPr lang="en-US" altLang="zh-CN" dirty="0">
                <a:latin typeface="Huawei Sans" panose="020C0503030203020204" pitchFamily="34" charset="0"/>
              </a:rPr>
              <a:t>-&gt;</a:t>
            </a:r>
            <a:r>
              <a:rPr lang="zh-CN" altLang="en-US" dirty="0">
                <a:latin typeface="Huawei Sans" panose="020C0503030203020204" pitchFamily="34" charset="0"/>
              </a:rPr>
              <a:t>基础软件下载，</a:t>
            </a:r>
            <a:endParaRPr lang="en-US" altLang="zh-CN" dirty="0">
              <a:latin typeface="Huawei Sans" panose="020C0503030203020204" pitchFamily="34" charset="0"/>
            </a:endParaRPr>
          </a:p>
          <a:p>
            <a:r>
              <a:rPr lang="zh-CN" altLang="en-US" dirty="0">
                <a:latin typeface="Huawei Sans" panose="020C0503030203020204" pitchFamily="34" charset="0"/>
              </a:rPr>
              <a:t>③：</a:t>
            </a:r>
            <a:r>
              <a:rPr lang="en-US" altLang="zh-CN" dirty="0">
                <a:latin typeface="Huawei Sans" panose="020C0503030203020204" pitchFamily="34" charset="0"/>
              </a:rPr>
              <a:t>“</a:t>
            </a:r>
            <a:r>
              <a:rPr lang="zh-CN" altLang="en-US" dirty="0">
                <a:latin typeface="Huawei Sans" panose="020C0503030203020204" pitchFamily="34" charset="0"/>
              </a:rPr>
              <a:t>产品系列</a:t>
            </a:r>
            <a:r>
              <a:rPr lang="en-US" altLang="zh-CN" dirty="0">
                <a:latin typeface="Huawei Sans" panose="020C0503030203020204" pitchFamily="34" charset="0"/>
              </a:rPr>
              <a:t>”</a:t>
            </a:r>
            <a:r>
              <a:rPr lang="zh-CN" altLang="en-US" dirty="0">
                <a:latin typeface="Huawei Sans" panose="020C0503030203020204" pitchFamily="34" charset="0"/>
              </a:rPr>
              <a:t>选择</a:t>
            </a:r>
            <a:r>
              <a:rPr lang="en-US" altLang="zh-CN" dirty="0">
                <a:latin typeface="Huawei Sans" panose="020C0503030203020204" pitchFamily="34" charset="0"/>
              </a:rPr>
              <a:t>“Atlas300”</a:t>
            </a:r>
            <a:r>
              <a:rPr lang="zh-CN" altLang="en-US" dirty="0">
                <a:latin typeface="Huawei Sans" panose="020C0503030203020204" pitchFamily="34" charset="0"/>
              </a:rPr>
              <a:t>，</a:t>
            </a:r>
            <a:endParaRPr lang="en-US" altLang="zh-CN" dirty="0">
              <a:latin typeface="Huawei Sans" panose="020C0503030203020204" pitchFamily="34" charset="0"/>
            </a:endParaRPr>
          </a:p>
          <a:p>
            <a:r>
              <a:rPr lang="zh-CN" altLang="en-US" dirty="0">
                <a:latin typeface="Huawei Sans" panose="020C0503030203020204" pitchFamily="34" charset="0"/>
              </a:rPr>
              <a:t>④：</a:t>
            </a:r>
            <a:r>
              <a:rPr lang="en-US" altLang="zh-CN" dirty="0">
                <a:latin typeface="Huawei Sans" panose="020C0503030203020204" pitchFamily="34" charset="0"/>
              </a:rPr>
              <a:t>“</a:t>
            </a:r>
            <a:r>
              <a:rPr lang="zh-CN" altLang="en-US" dirty="0">
                <a:latin typeface="Huawei Sans" panose="020C0503030203020204" pitchFamily="34" charset="0"/>
              </a:rPr>
              <a:t>产品型号</a:t>
            </a:r>
            <a:r>
              <a:rPr lang="en-US" altLang="zh-CN" dirty="0">
                <a:latin typeface="Huawei Sans" panose="020C0503030203020204" pitchFamily="34" charset="0"/>
              </a:rPr>
              <a:t>”</a:t>
            </a:r>
            <a:r>
              <a:rPr lang="zh-CN" altLang="en-US" dirty="0">
                <a:latin typeface="Huawei Sans" panose="020C0503030203020204" pitchFamily="34" charset="0"/>
              </a:rPr>
              <a:t>选择</a:t>
            </a:r>
            <a:r>
              <a:rPr lang="en-US" altLang="zh-CN" dirty="0">
                <a:latin typeface="Huawei Sans" panose="020C0503030203020204" pitchFamily="34" charset="0"/>
              </a:rPr>
              <a:t>“A300-3010”</a:t>
            </a:r>
            <a:r>
              <a:rPr lang="zh-CN" altLang="en-US" dirty="0">
                <a:latin typeface="Huawei Sans" panose="020C0503030203020204" pitchFamily="34" charset="0"/>
              </a:rPr>
              <a:t>，注意，</a:t>
            </a:r>
            <a:r>
              <a:rPr lang="en-US" altLang="zh-CN" dirty="0">
                <a:latin typeface="Huawei Sans" panose="020C0503030203020204" pitchFamily="34" charset="0"/>
              </a:rPr>
              <a:t>A300-3000</a:t>
            </a:r>
            <a:r>
              <a:rPr lang="zh-CN" altLang="en-US" dirty="0">
                <a:latin typeface="Huawei Sans" panose="020C0503030203020204" pitchFamily="34" charset="0"/>
              </a:rPr>
              <a:t>针对的是运行环境是</a:t>
            </a:r>
            <a:r>
              <a:rPr lang="en-US" altLang="zh-CN" dirty="0">
                <a:latin typeface="Huawei Sans" panose="020C0503030203020204" pitchFamily="34" charset="0"/>
              </a:rPr>
              <a:t>ARM</a:t>
            </a:r>
            <a:r>
              <a:rPr lang="zh-CN" altLang="en-US" dirty="0">
                <a:latin typeface="Huawei Sans" panose="020C0503030203020204" pitchFamily="34" charset="0"/>
              </a:rPr>
              <a:t>架构的包，我们选用的运行环境，华为云</a:t>
            </a:r>
            <a:r>
              <a:rPr lang="en-US" altLang="zh-CN" dirty="0">
                <a:latin typeface="Huawei Sans" panose="020C0503030203020204" pitchFamily="34" charset="0"/>
              </a:rPr>
              <a:t>Ai1</a:t>
            </a:r>
            <a:r>
              <a:rPr lang="zh-CN" altLang="en-US" dirty="0">
                <a:latin typeface="Huawei Sans" panose="020C0503030203020204" pitchFamily="34" charset="0"/>
              </a:rPr>
              <a:t>，是基于</a:t>
            </a:r>
            <a:r>
              <a:rPr lang="en-US" altLang="zh-CN" dirty="0">
                <a:latin typeface="Huawei Sans" panose="020C0503030203020204" pitchFamily="34" charset="0"/>
              </a:rPr>
              <a:t>x86</a:t>
            </a:r>
            <a:r>
              <a:rPr lang="zh-CN" altLang="en-US" dirty="0">
                <a:latin typeface="Huawei Sans" panose="020C0503030203020204" pitchFamily="34" charset="0"/>
              </a:rPr>
              <a:t>架构的，故选择</a:t>
            </a:r>
            <a:r>
              <a:rPr lang="en-US" altLang="zh-CN" dirty="0">
                <a:latin typeface="Huawei Sans" panose="020C0503030203020204" pitchFamily="34" charset="0"/>
              </a:rPr>
              <a:t>A300-3010</a:t>
            </a:r>
          </a:p>
          <a:p>
            <a:r>
              <a:rPr lang="zh-CN" altLang="en-US" dirty="0">
                <a:latin typeface="Huawei Sans" panose="020C0503030203020204" pitchFamily="34" charset="0"/>
              </a:rPr>
              <a:t>⑤：这里我们选择我们使用的开发环境操作系统，即</a:t>
            </a:r>
            <a:r>
              <a:rPr lang="en-US" altLang="zh-CN" dirty="0">
                <a:latin typeface="Huawei Sans" panose="020C0503030203020204" pitchFamily="34" charset="0"/>
              </a:rPr>
              <a:t>ubuntu18.04</a:t>
            </a:r>
          </a:p>
          <a:p>
            <a:r>
              <a:rPr lang="zh-CN" altLang="en-US" dirty="0">
                <a:latin typeface="Huawei Sans" panose="020C0503030203020204" pitchFamily="34" charset="0"/>
              </a:rPr>
              <a:t>⑥：然后下载以</a:t>
            </a:r>
            <a:r>
              <a:rPr lang="en-US" altLang="zh-CN" dirty="0">
                <a:latin typeface="Huawei Sans" panose="020C0503030203020204" pitchFamily="34" charset="0"/>
              </a:rPr>
              <a:t>“Ascend-Toolkit”</a:t>
            </a:r>
            <a:r>
              <a:rPr lang="zh-CN" altLang="en-US" dirty="0">
                <a:latin typeface="Huawei Sans" panose="020C0503030203020204" pitchFamily="34" charset="0"/>
              </a:rPr>
              <a:t>开头的包。</a:t>
            </a:r>
          </a:p>
          <a:p>
            <a:r>
              <a:rPr lang="zh-CN" altLang="en-US" dirty="0">
                <a:latin typeface="Huawei Sans" panose="020C0503030203020204" pitchFamily="34" charset="0"/>
              </a:rPr>
              <a:t>这里要注意</a:t>
            </a:r>
            <a:r>
              <a:rPr lang="en-US" altLang="zh-CN" dirty="0">
                <a:latin typeface="Huawei Sans" panose="020C0503030203020204" pitchFamily="34" charset="0"/>
              </a:rPr>
              <a:t>”</a:t>
            </a:r>
            <a:r>
              <a:rPr lang="zh-CN" altLang="en-US" dirty="0">
                <a:latin typeface="Huawei Sans" panose="020C0503030203020204" pitchFamily="34" charset="0"/>
              </a:rPr>
              <a:t>产品型号</a:t>
            </a:r>
            <a:r>
              <a:rPr lang="en-US" altLang="zh-CN" dirty="0">
                <a:latin typeface="Huawei Sans" panose="020C0503030203020204" pitchFamily="34" charset="0"/>
              </a:rPr>
              <a:t>“</a:t>
            </a:r>
            <a:r>
              <a:rPr lang="zh-CN" altLang="en-US" dirty="0">
                <a:latin typeface="Huawei Sans" panose="020C0503030203020204" pitchFamily="34" charset="0"/>
              </a:rPr>
              <a:t>这里要选择正确，</a:t>
            </a:r>
            <a:r>
              <a:rPr lang="en-US" altLang="zh-CN" dirty="0">
                <a:latin typeface="Huawei Sans" panose="020C0503030203020204" pitchFamily="34" charset="0"/>
              </a:rPr>
              <a:t>A300-3000</a:t>
            </a:r>
            <a:r>
              <a:rPr lang="zh-CN" altLang="en-US" dirty="0">
                <a:latin typeface="Huawei Sans" panose="020C0503030203020204" pitchFamily="34" charset="0"/>
              </a:rPr>
              <a:t>指的是宿主机</a:t>
            </a:r>
            <a:r>
              <a:rPr lang="en-US" altLang="zh-CN" dirty="0">
                <a:latin typeface="Huawei Sans" panose="020C0503030203020204" pitchFamily="34" charset="0"/>
              </a:rPr>
              <a:t>CPU</a:t>
            </a:r>
            <a:r>
              <a:rPr lang="zh-CN" altLang="en-US" dirty="0">
                <a:latin typeface="Huawei Sans" panose="020C0503030203020204" pitchFamily="34" charset="0"/>
              </a:rPr>
              <a:t>是</a:t>
            </a:r>
            <a:r>
              <a:rPr lang="en-US" altLang="zh-CN" dirty="0">
                <a:latin typeface="Huawei Sans" panose="020C0503030203020204" pitchFamily="34" charset="0"/>
              </a:rPr>
              <a:t>ARM</a:t>
            </a:r>
            <a:r>
              <a:rPr lang="zh-CN" altLang="en-US" dirty="0">
                <a:latin typeface="Huawei Sans" panose="020C0503030203020204" pitchFamily="34" charset="0"/>
              </a:rPr>
              <a:t>架构的，</a:t>
            </a:r>
            <a:r>
              <a:rPr lang="en-US" altLang="zh-CN" dirty="0">
                <a:latin typeface="Huawei Sans" panose="020C0503030203020204" pitchFamily="34" charset="0"/>
              </a:rPr>
              <a:t>A300-3010</a:t>
            </a:r>
            <a:r>
              <a:rPr lang="zh-CN" altLang="en-US" dirty="0">
                <a:latin typeface="Huawei Sans" panose="020C0503030203020204" pitchFamily="34" charset="0"/>
              </a:rPr>
              <a:t>则指的是宿主机</a:t>
            </a:r>
            <a:r>
              <a:rPr lang="en-US" altLang="zh-CN" dirty="0">
                <a:latin typeface="Huawei Sans" panose="020C0503030203020204" pitchFamily="34" charset="0"/>
              </a:rPr>
              <a:t>CPU</a:t>
            </a:r>
            <a:r>
              <a:rPr lang="zh-CN" altLang="en-US" dirty="0">
                <a:latin typeface="Huawei Sans" panose="020C0503030203020204" pitchFamily="34" charset="0"/>
              </a:rPr>
              <a:t>是</a:t>
            </a:r>
            <a:r>
              <a:rPr lang="en-US" altLang="zh-CN" dirty="0">
                <a:latin typeface="Huawei Sans" panose="020C0503030203020204" pitchFamily="34" charset="0"/>
              </a:rPr>
              <a:t>x86</a:t>
            </a:r>
            <a:r>
              <a:rPr lang="zh-CN" altLang="en-US" dirty="0">
                <a:latin typeface="Huawei Sans" panose="020C0503030203020204" pitchFamily="34" charset="0"/>
              </a:rPr>
              <a:t>架构的。我们选用的</a:t>
            </a:r>
            <a:r>
              <a:rPr lang="en-US" altLang="zh-CN" dirty="0">
                <a:latin typeface="Huawei Sans" panose="020C0503030203020204" pitchFamily="34" charset="0"/>
              </a:rPr>
              <a:t>Ai1</a:t>
            </a:r>
            <a:r>
              <a:rPr lang="zh-CN" altLang="en-US" dirty="0">
                <a:latin typeface="Huawei Sans" panose="020C0503030203020204" pitchFamily="34" charset="0"/>
              </a:rPr>
              <a:t>产品，其</a:t>
            </a:r>
            <a:r>
              <a:rPr lang="en-US" altLang="zh-CN" dirty="0">
                <a:latin typeface="Huawei Sans" panose="020C0503030203020204" pitchFamily="34" charset="0"/>
              </a:rPr>
              <a:t>CPU</a:t>
            </a:r>
            <a:r>
              <a:rPr lang="zh-CN" altLang="en-US" dirty="0">
                <a:latin typeface="Huawei Sans" panose="020C0503030203020204" pitchFamily="34" charset="0"/>
              </a:rPr>
              <a:t>是</a:t>
            </a:r>
            <a:r>
              <a:rPr lang="en-US" altLang="zh-CN" dirty="0">
                <a:latin typeface="Huawei Sans" panose="020C0503030203020204" pitchFamily="34" charset="0"/>
              </a:rPr>
              <a:t>x86</a:t>
            </a:r>
            <a:r>
              <a:rPr lang="zh-CN" altLang="en-US" dirty="0">
                <a:latin typeface="Huawei Sans" panose="020C0503030203020204" pitchFamily="34" charset="0"/>
              </a:rPr>
              <a:t>架构的。开发机是</a:t>
            </a:r>
            <a:r>
              <a:rPr lang="en-US" altLang="zh-CN" dirty="0">
                <a:latin typeface="Huawei Sans" panose="020C0503030203020204" pitchFamily="34" charset="0"/>
              </a:rPr>
              <a:t>x86</a:t>
            </a:r>
            <a:r>
              <a:rPr lang="zh-CN" altLang="en-US" dirty="0">
                <a:latin typeface="Huawei Sans" panose="020C0503030203020204" pitchFamily="34" charset="0"/>
              </a:rPr>
              <a:t>，运行机也是</a:t>
            </a:r>
            <a:r>
              <a:rPr lang="en-US" altLang="zh-CN" dirty="0">
                <a:latin typeface="Huawei Sans" panose="020C0503030203020204" pitchFamily="34" charset="0"/>
              </a:rPr>
              <a:t>x86</a:t>
            </a:r>
            <a:r>
              <a:rPr lang="zh-CN" altLang="en-US" dirty="0">
                <a:latin typeface="Huawei Sans" panose="020C0503030203020204" pitchFamily="34" charset="0"/>
              </a:rPr>
              <a:t>，故只需要这一个开发套件即可。</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506653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1426815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这里边步骤二是为了让</a:t>
            </a:r>
            <a:r>
              <a:rPr lang="en-US" altLang="zh-CN" dirty="0">
                <a:latin typeface="Huawei Sans" panose="020C0503030203020204" pitchFamily="34" charset="0"/>
              </a:rPr>
              <a:t>H</a:t>
            </a:r>
            <a:r>
              <a:rPr lang="zh-CN" altLang="en-US" dirty="0">
                <a:latin typeface="Huawei Sans" panose="020C0503030203020204" pitchFamily="34" charset="0"/>
              </a:rPr>
              <a:t>我</a:t>
            </a:r>
            <a:r>
              <a:rPr lang="en-US" altLang="zh-CN" dirty="0" err="1">
                <a:latin typeface="Huawei Sans" panose="020C0503030203020204" pitchFamily="34" charset="0"/>
              </a:rPr>
              <a:t>HiAiUser</a:t>
            </a:r>
            <a:r>
              <a:rPr lang="zh-CN" altLang="en-US" dirty="0">
                <a:latin typeface="Huawei Sans" panose="020C0503030203020204" pitchFamily="34" charset="0"/>
              </a:rPr>
              <a:t>用户有权限执行</a:t>
            </a:r>
            <a:r>
              <a:rPr lang="en-US" altLang="zh-CN" dirty="0" err="1">
                <a:latin typeface="Huawei Sans" panose="020C0503030203020204" pitchFamily="34" charset="0"/>
              </a:rPr>
              <a:t>sudo</a:t>
            </a:r>
            <a:r>
              <a:rPr lang="zh-CN" altLang="en-US" dirty="0">
                <a:latin typeface="Huawei Sans" panose="020C0503030203020204" pitchFamily="34" charset="0"/>
              </a:rPr>
              <a:t>命令，从而能够以</a:t>
            </a:r>
            <a:r>
              <a:rPr lang="en-US" altLang="zh-CN" dirty="0">
                <a:latin typeface="Huawei Sans" panose="020C0503030203020204" pitchFamily="34" charset="0"/>
              </a:rPr>
              <a:t>root</a:t>
            </a:r>
            <a:r>
              <a:rPr lang="zh-CN" altLang="en-US" dirty="0">
                <a:latin typeface="Huawei Sans" panose="020C0503030203020204" pitchFamily="34" charset="0"/>
              </a:rPr>
              <a:t>权限执行一些安装指令</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288392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96164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56</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785899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安装前请再次确认您使用的是</a:t>
            </a:r>
            <a:r>
              <a:rPr lang="en-US" altLang="zh-CN" dirty="0">
                <a:latin typeface="Huawei Sans" panose="020C0503030203020204" pitchFamily="34" charset="0"/>
              </a:rPr>
              <a:t>ubuntu18.04.4-desktop-amd64</a:t>
            </a:r>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57</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26032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69983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632136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59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895796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383221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986209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057888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sz="1600" b="0" i="0" kern="1200" dirty="0">
                <a:solidFill>
                  <a:schemeClr val="tx1"/>
                </a:solidFill>
                <a:effectLst/>
                <a:latin typeface="Huawei Sans" panose="020C0503030203020204" pitchFamily="34" charset="0"/>
                <a:ea typeface="+mn-ea"/>
                <a:cs typeface="+mn-cs"/>
              </a:rPr>
              <a:t>搭建开发环境总体分三个步骤，即安装操作系统，安装开发套件以及安装</a:t>
            </a:r>
            <a:r>
              <a:rPr lang="en-US" altLang="zh-CN" sz="1600" b="0" i="0" kern="1200" dirty="0">
                <a:solidFill>
                  <a:schemeClr val="tx1"/>
                </a:solidFill>
                <a:effectLst/>
                <a:latin typeface="Huawei Sans" panose="020C0503030203020204" pitchFamily="34" charset="0"/>
                <a:ea typeface="+mn-ea"/>
                <a:cs typeface="+mn-cs"/>
              </a:rPr>
              <a:t>MindStudio</a:t>
            </a:r>
            <a:r>
              <a:rPr lang="zh-CN" altLang="en-US" sz="1600" b="0" i="0" kern="1200" dirty="0">
                <a:solidFill>
                  <a:schemeClr val="tx1"/>
                </a:solidFill>
                <a:effectLst/>
                <a:latin typeface="Huawei Sans" panose="020C0503030203020204" pitchFamily="34" charset="0"/>
                <a:ea typeface="+mn-ea"/>
                <a:cs typeface="+mn-cs"/>
              </a:rPr>
              <a:t>。</a:t>
            </a:r>
          </a:p>
          <a:p>
            <a:r>
              <a:rPr lang="zh-CN" altLang="en-US" sz="1600" b="0" i="0" kern="1200" dirty="0">
                <a:solidFill>
                  <a:schemeClr val="tx1"/>
                </a:solidFill>
                <a:effectLst/>
                <a:latin typeface="Huawei Sans" panose="020C0503030203020204" pitchFamily="34" charset="0"/>
                <a:ea typeface="+mn-ea"/>
                <a:cs typeface="+mn-cs"/>
              </a:rPr>
              <a:t>其中，安装操作系统部分，请自行安装</a:t>
            </a:r>
            <a:r>
              <a:rPr lang="en-US" altLang="zh-CN" sz="1600" b="0" i="0" kern="1200" dirty="0">
                <a:solidFill>
                  <a:schemeClr val="tx1"/>
                </a:solidFill>
                <a:effectLst/>
                <a:latin typeface="Huawei Sans" panose="020C0503030203020204" pitchFamily="34" charset="0"/>
                <a:ea typeface="+mn-ea"/>
                <a:cs typeface="+mn-cs"/>
              </a:rPr>
              <a:t>Ubuntu18.04.4-desktop-amd64</a:t>
            </a:r>
            <a:r>
              <a:rPr lang="zh-CN" altLang="en-US" sz="1600" b="0" i="0" kern="1200" dirty="0">
                <a:solidFill>
                  <a:schemeClr val="tx1"/>
                </a:solidFill>
                <a:effectLst/>
                <a:latin typeface="Huawei Sans" panose="020C0503030203020204" pitchFamily="34" charset="0"/>
                <a:ea typeface="+mn-ea"/>
                <a:cs typeface="+mn-cs"/>
              </a:rPr>
              <a:t>系统到您的计算机上，本课程暂不展开讲解。</a:t>
            </a:r>
          </a:p>
          <a:p>
            <a:r>
              <a:rPr lang="zh-CN" altLang="en-US" sz="1600" b="0" i="0" kern="1200" dirty="0">
                <a:solidFill>
                  <a:schemeClr val="tx1"/>
                </a:solidFill>
                <a:effectLst/>
                <a:latin typeface="Huawei Sans" panose="020C0503030203020204" pitchFamily="34" charset="0"/>
                <a:ea typeface="+mn-ea"/>
                <a:cs typeface="+mn-cs"/>
              </a:rPr>
              <a:t>安装开发套件和</a:t>
            </a:r>
            <a:r>
              <a:rPr lang="en-US" altLang="zh-CN" sz="1600" b="0" i="0" kern="1200" dirty="0">
                <a:solidFill>
                  <a:schemeClr val="tx1"/>
                </a:solidFill>
                <a:effectLst/>
                <a:latin typeface="Huawei Sans" panose="020C0503030203020204" pitchFamily="34" charset="0"/>
                <a:ea typeface="+mn-ea"/>
                <a:cs typeface="+mn-cs"/>
              </a:rPr>
              <a:t>MindStudio</a:t>
            </a:r>
            <a:r>
              <a:rPr lang="zh-CN" altLang="en-US" sz="1600" b="0" i="0" kern="1200" dirty="0">
                <a:solidFill>
                  <a:schemeClr val="tx1"/>
                </a:solidFill>
                <a:effectLst/>
                <a:latin typeface="Huawei Sans" panose="020C0503030203020204" pitchFamily="34" charset="0"/>
                <a:ea typeface="+mn-ea"/>
                <a:cs typeface="+mn-cs"/>
              </a:rPr>
              <a:t>会在下文中详细进行展示。</a:t>
            </a:r>
          </a:p>
          <a:p>
            <a:r>
              <a:rPr lang="zh-CN" altLang="en-US" sz="1600" b="0" i="0" kern="1200" dirty="0">
                <a:solidFill>
                  <a:schemeClr val="tx1"/>
                </a:solidFill>
                <a:effectLst/>
                <a:latin typeface="Huawei Sans" panose="020C0503030203020204" pitchFamily="34" charset="0"/>
                <a:ea typeface="+mn-ea"/>
                <a:cs typeface="+mn-cs"/>
              </a:rPr>
              <a:t>整个</a:t>
            </a:r>
            <a:r>
              <a:rPr lang="en-US" altLang="zh-CN" sz="1600" b="0" i="0" kern="1200" dirty="0">
                <a:solidFill>
                  <a:schemeClr val="tx1"/>
                </a:solidFill>
                <a:effectLst/>
                <a:latin typeface="Huawei Sans" panose="020C0503030203020204" pitchFamily="34" charset="0"/>
                <a:ea typeface="+mn-ea"/>
                <a:cs typeface="+mn-cs"/>
              </a:rPr>
              <a:t>“</a:t>
            </a:r>
            <a:r>
              <a:rPr lang="zh-CN" altLang="en-US" sz="1600" b="0" i="0" kern="1200" dirty="0">
                <a:solidFill>
                  <a:schemeClr val="tx1"/>
                </a:solidFill>
                <a:effectLst/>
                <a:latin typeface="Huawei Sans" panose="020C0503030203020204" pitchFamily="34" charset="0"/>
                <a:ea typeface="+mn-ea"/>
                <a:cs typeface="+mn-cs"/>
              </a:rPr>
              <a:t>搭建开发环境</a:t>
            </a:r>
            <a:r>
              <a:rPr lang="en-US" altLang="zh-CN" sz="1600" b="0" i="0" kern="1200" dirty="0">
                <a:solidFill>
                  <a:schemeClr val="tx1"/>
                </a:solidFill>
                <a:effectLst/>
                <a:latin typeface="Huawei Sans" panose="020C0503030203020204" pitchFamily="34" charset="0"/>
                <a:ea typeface="+mn-ea"/>
                <a:cs typeface="+mn-cs"/>
              </a:rPr>
              <a:t>”</a:t>
            </a:r>
            <a:r>
              <a:rPr lang="zh-CN" altLang="en-US" sz="1600" b="0" i="0" kern="1200" dirty="0">
                <a:solidFill>
                  <a:schemeClr val="tx1"/>
                </a:solidFill>
                <a:effectLst/>
                <a:latin typeface="Huawei Sans" panose="020C0503030203020204" pitchFamily="34" charset="0"/>
                <a:ea typeface="+mn-ea"/>
                <a:cs typeface="+mn-cs"/>
              </a:rPr>
              <a:t>都是在您自己的计算机上，而非远端的</a:t>
            </a:r>
            <a:r>
              <a:rPr lang="en-US" altLang="zh-CN" sz="1600" b="0" i="0" kern="1200" dirty="0">
                <a:solidFill>
                  <a:schemeClr val="tx1"/>
                </a:solidFill>
                <a:effectLst/>
                <a:latin typeface="Huawei Sans" panose="020C0503030203020204" pitchFamily="34" charset="0"/>
                <a:ea typeface="+mn-ea"/>
                <a:cs typeface="+mn-cs"/>
              </a:rPr>
              <a:t>AI1</a:t>
            </a:r>
            <a:r>
              <a:rPr lang="zh-CN" altLang="en-US" sz="1600" b="0" i="0" kern="1200" dirty="0">
                <a:solidFill>
                  <a:schemeClr val="tx1"/>
                </a:solidFill>
                <a:effectLst/>
                <a:latin typeface="Huawei Sans" panose="020C0503030203020204" pitchFamily="34" charset="0"/>
                <a:ea typeface="+mn-ea"/>
                <a:cs typeface="+mn-cs"/>
              </a:rPr>
              <a:t>环境上完成的。</a:t>
            </a:r>
          </a:p>
          <a:p>
            <a:r>
              <a:rPr lang="zh-CN" altLang="en-US" sz="1600" b="0" i="0" kern="1200" dirty="0">
                <a:solidFill>
                  <a:schemeClr val="tx1"/>
                </a:solidFill>
                <a:effectLst/>
                <a:latin typeface="Huawei Sans" panose="020C0503030203020204" pitchFamily="34" charset="0"/>
                <a:ea typeface="+mn-ea"/>
                <a:cs typeface="+mn-cs"/>
              </a:rPr>
              <a:t>当然，您也可以选择在</a:t>
            </a:r>
            <a:r>
              <a:rPr lang="en-US" altLang="zh-CN" sz="1600" b="0" i="0" kern="1200" dirty="0">
                <a:solidFill>
                  <a:schemeClr val="tx1"/>
                </a:solidFill>
                <a:effectLst/>
                <a:latin typeface="Huawei Sans" panose="020C0503030203020204" pitchFamily="34" charset="0"/>
                <a:ea typeface="+mn-ea"/>
                <a:cs typeface="+mn-cs"/>
              </a:rPr>
              <a:t>AI1</a:t>
            </a:r>
            <a:r>
              <a:rPr lang="zh-CN" altLang="en-US" sz="1600" b="0" i="0" kern="1200" dirty="0">
                <a:solidFill>
                  <a:schemeClr val="tx1"/>
                </a:solidFill>
                <a:effectLst/>
                <a:latin typeface="Huawei Sans" panose="020C0503030203020204" pitchFamily="34" charset="0"/>
                <a:ea typeface="+mn-ea"/>
                <a:cs typeface="+mn-cs"/>
              </a:rPr>
              <a:t>上完成这些步骤，动作完全一样，即开发</a:t>
            </a:r>
            <a:r>
              <a:rPr lang="en-US" altLang="zh-CN" sz="1600" b="0" i="0" kern="1200" dirty="0">
                <a:solidFill>
                  <a:schemeClr val="tx1"/>
                </a:solidFill>
                <a:effectLst/>
                <a:latin typeface="Huawei Sans" panose="020C0503030203020204" pitchFamily="34" charset="0"/>
                <a:ea typeface="+mn-ea"/>
                <a:cs typeface="+mn-cs"/>
              </a:rPr>
              <a:t>&amp;</a:t>
            </a:r>
            <a:r>
              <a:rPr lang="zh-CN" altLang="en-US" sz="1600" b="0" i="0" kern="1200" dirty="0">
                <a:solidFill>
                  <a:schemeClr val="tx1"/>
                </a:solidFill>
                <a:effectLst/>
                <a:latin typeface="Huawei Sans" panose="020C0503030203020204" pitchFamily="34" charset="0"/>
                <a:ea typeface="+mn-ea"/>
                <a:cs typeface="+mn-cs"/>
              </a:rPr>
              <a:t>运行环境合设是行得通的。</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828809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请将四个红框圈起来的文件下载下来，放到</a:t>
            </a:r>
            <a:r>
              <a:rPr lang="en-US" altLang="zh-CN" dirty="0">
                <a:latin typeface="Huawei Sans" panose="020C0503030203020204" pitchFamily="34" charset="0"/>
              </a:rPr>
              <a:t>AI1</a:t>
            </a:r>
            <a:r>
              <a:rPr lang="zh-CN" altLang="en-US" dirty="0">
                <a:latin typeface="Huawei Sans" panose="020C0503030203020204" pitchFamily="34" charset="0"/>
              </a:rPr>
              <a:t>上同一个目录下</a:t>
            </a:r>
          </a:p>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852275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261389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66</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148316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67</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56290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11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780473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521586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69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0312535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145204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523853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6227513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8915662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工程内各目录因不用应用而异，典型的目录用途如下：</a:t>
            </a:r>
            <a:endParaRPr lang="en-US" altLang="zh-CN" dirty="0">
              <a:latin typeface="Huawei Sans" panose="020C0503030203020204" pitchFamily="34" charset="0"/>
            </a:endParaRPr>
          </a:p>
          <a:p>
            <a:r>
              <a:rPr lang="en-US" altLang="zh-CN" dirty="0">
                <a:latin typeface="Huawei Sans" panose="020C0503030203020204" pitchFamily="34" charset="0"/>
              </a:rPr>
              <a:t>Build</a:t>
            </a:r>
            <a:r>
              <a:rPr lang="zh-CN" altLang="en-US" dirty="0">
                <a:latin typeface="Huawei Sans" panose="020C0503030203020204" pitchFamily="34" charset="0"/>
              </a:rPr>
              <a:t>：放置编译构建相关临时文件</a:t>
            </a:r>
            <a:endParaRPr lang="en-US" altLang="zh-CN" dirty="0">
              <a:latin typeface="Huawei Sans" panose="020C0503030203020204" pitchFamily="34" charset="0"/>
            </a:endParaRPr>
          </a:p>
          <a:p>
            <a:r>
              <a:rPr lang="en-US" altLang="zh-CN" dirty="0" err="1">
                <a:latin typeface="Huawei Sans" panose="020C0503030203020204" pitchFamily="34" charset="0"/>
              </a:rPr>
              <a:t>Caffe_model</a:t>
            </a:r>
            <a:r>
              <a:rPr lang="zh-CN" altLang="en-US" dirty="0">
                <a:latin typeface="Huawei Sans" panose="020C0503030203020204" pitchFamily="34" charset="0"/>
              </a:rPr>
              <a:t>：放置</a:t>
            </a:r>
            <a:r>
              <a:rPr lang="en-US" altLang="zh-CN" dirty="0" err="1">
                <a:latin typeface="Huawei Sans" panose="020C0503030203020204" pitchFamily="34" charset="0"/>
              </a:rPr>
              <a:t>caffe</a:t>
            </a:r>
            <a:r>
              <a:rPr lang="zh-CN" altLang="en-US" dirty="0">
                <a:latin typeface="Huawei Sans" panose="020C0503030203020204" pitchFamily="34" charset="0"/>
              </a:rPr>
              <a:t>原始模型</a:t>
            </a:r>
            <a:endParaRPr lang="en-US" altLang="zh-CN" dirty="0">
              <a:latin typeface="Huawei Sans" panose="020C0503030203020204" pitchFamily="34" charset="0"/>
            </a:endParaRPr>
          </a:p>
          <a:p>
            <a:r>
              <a:rPr lang="en-US" altLang="zh-CN" dirty="0">
                <a:latin typeface="Huawei Sans" panose="020C0503030203020204" pitchFamily="34" charset="0"/>
              </a:rPr>
              <a:t>Data</a:t>
            </a:r>
            <a:r>
              <a:rPr lang="zh-CN" altLang="en-US" dirty="0">
                <a:latin typeface="Huawei Sans" panose="020C0503030203020204" pitchFamily="34" charset="0"/>
              </a:rPr>
              <a:t>：放置准备用作推理的数据</a:t>
            </a:r>
            <a:endParaRPr lang="en-US" altLang="zh-CN" dirty="0">
              <a:latin typeface="Huawei Sans" panose="020C0503030203020204" pitchFamily="34" charset="0"/>
            </a:endParaRPr>
          </a:p>
          <a:p>
            <a:r>
              <a:rPr lang="en-US" altLang="zh-CN" dirty="0" err="1">
                <a:latin typeface="Huawei Sans" panose="020C0503030203020204" pitchFamily="34" charset="0"/>
              </a:rPr>
              <a:t>Inc</a:t>
            </a:r>
            <a:r>
              <a:rPr lang="zh-CN" altLang="en-US" dirty="0">
                <a:latin typeface="Huawei Sans" panose="020C0503030203020204" pitchFamily="34" charset="0"/>
              </a:rPr>
              <a:t>：放置头文件</a:t>
            </a:r>
            <a:endParaRPr lang="en-US" altLang="zh-CN" dirty="0">
              <a:latin typeface="Huawei Sans" panose="020C0503030203020204" pitchFamily="34" charset="0"/>
            </a:endParaRPr>
          </a:p>
          <a:p>
            <a:r>
              <a:rPr lang="en-US" altLang="zh-CN" dirty="0">
                <a:latin typeface="Huawei Sans" panose="020C0503030203020204" pitchFamily="34" charset="0"/>
              </a:rPr>
              <a:t>Out</a:t>
            </a:r>
            <a:r>
              <a:rPr lang="zh-CN" altLang="en-US" dirty="0">
                <a:latin typeface="Huawei Sans" panose="020C0503030203020204" pitchFamily="34" charset="0"/>
              </a:rPr>
              <a:t>：放置编译后的二进制文件</a:t>
            </a:r>
            <a:endParaRPr lang="en-US" altLang="zh-CN" dirty="0">
              <a:latin typeface="Huawei Sans" panose="020C0503030203020204" pitchFamily="34" charset="0"/>
            </a:endParaRPr>
          </a:p>
          <a:p>
            <a:r>
              <a:rPr lang="en-US" altLang="zh-CN" dirty="0">
                <a:latin typeface="Huawei Sans" panose="020C0503030203020204" pitchFamily="34" charset="0"/>
              </a:rPr>
              <a:t>Script</a:t>
            </a:r>
            <a:r>
              <a:rPr lang="zh-CN" altLang="en-US" dirty="0">
                <a:latin typeface="Huawei Sans" panose="020C0503030203020204" pitchFamily="34" charset="0"/>
              </a:rPr>
              <a:t>：放置辅助脚本</a:t>
            </a:r>
            <a:endParaRPr lang="en-US" altLang="zh-CN" dirty="0">
              <a:latin typeface="Huawei Sans" panose="020C0503030203020204" pitchFamily="34" charset="0"/>
            </a:endParaRPr>
          </a:p>
          <a:p>
            <a:r>
              <a:rPr lang="en-US" altLang="zh-CN" dirty="0" err="1">
                <a:latin typeface="Huawei Sans" panose="020C0503030203020204" pitchFamily="34" charset="0"/>
              </a:rPr>
              <a:t>Src</a:t>
            </a:r>
            <a:r>
              <a:rPr lang="zh-CN" altLang="en-US" dirty="0">
                <a:latin typeface="Huawei Sans" panose="020C0503030203020204" pitchFamily="34" charset="0"/>
              </a:rPr>
              <a:t>：放置代码源文件和编译用的</a:t>
            </a:r>
            <a:r>
              <a:rPr lang="en-US" altLang="zh-CN" dirty="0">
                <a:latin typeface="Huawei Sans" panose="020C0503030203020204" pitchFamily="34" charset="0"/>
              </a:rPr>
              <a:t>CMakeLists.txt</a:t>
            </a:r>
            <a:r>
              <a:rPr lang="zh-CN" altLang="en-US" dirty="0">
                <a:latin typeface="Huawei Sans" panose="020C0503030203020204" pitchFamily="34" charset="0"/>
              </a:rPr>
              <a:t>等</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802758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Huawei Sans" panose="020C0503030203020204" pitchFamily="34" charset="0"/>
              </a:rPr>
              <a:t>ADK</a:t>
            </a:r>
            <a:r>
              <a:rPr lang="zh-CN" altLang="en-US" dirty="0">
                <a:latin typeface="Huawei Sans" panose="020C0503030203020204" pitchFamily="34" charset="0"/>
              </a:rPr>
              <a:t>之于</a:t>
            </a:r>
            <a:r>
              <a:rPr lang="en-US" altLang="zh-CN" dirty="0" err="1">
                <a:latin typeface="Huawei Sans" panose="020C0503030203020204" pitchFamily="34" charset="0"/>
              </a:rPr>
              <a:t>MindStudio</a:t>
            </a:r>
            <a:r>
              <a:rPr lang="zh-CN" altLang="en-US" dirty="0">
                <a:latin typeface="Huawei Sans" panose="020C0503030203020204" pitchFamily="34" charset="0"/>
              </a:rPr>
              <a:t>，就相当于</a:t>
            </a:r>
            <a:r>
              <a:rPr lang="en-US" altLang="zh-CN" dirty="0">
                <a:latin typeface="Huawei Sans" panose="020C0503030203020204" pitchFamily="34" charset="0"/>
              </a:rPr>
              <a:t>JDK</a:t>
            </a:r>
            <a:r>
              <a:rPr lang="zh-CN" altLang="en-US" dirty="0">
                <a:latin typeface="Huawei Sans" panose="020C0503030203020204" pitchFamily="34" charset="0"/>
              </a:rPr>
              <a:t>之于</a:t>
            </a:r>
            <a:r>
              <a:rPr lang="en-US" altLang="zh-CN" dirty="0" err="1">
                <a:latin typeface="Huawei Sans" panose="020C0503030203020204" pitchFamily="34" charset="0"/>
              </a:rPr>
              <a:t>Intellij</a:t>
            </a:r>
            <a:r>
              <a:rPr lang="en-US" altLang="zh-CN" dirty="0">
                <a:latin typeface="Huawei Sans" panose="020C0503030203020204" pitchFamily="34" charset="0"/>
              </a:rPr>
              <a:t> Idea</a:t>
            </a:r>
            <a:r>
              <a:rPr lang="zh-CN" altLang="en-US" dirty="0">
                <a:latin typeface="Huawei Sans" panose="020C0503030203020204" pitchFamily="34" charset="0"/>
              </a:rPr>
              <a:t>，</a:t>
            </a:r>
            <a:r>
              <a:rPr lang="en-US" altLang="zh-CN" dirty="0" err="1">
                <a:latin typeface="Huawei Sans" panose="020C0503030203020204" pitchFamily="34" charset="0"/>
              </a:rPr>
              <a:t>MinGW</a:t>
            </a:r>
            <a:r>
              <a:rPr lang="zh-CN" altLang="en-US" dirty="0">
                <a:latin typeface="Huawei Sans" panose="020C0503030203020204" pitchFamily="34" charset="0"/>
              </a:rPr>
              <a:t>之于</a:t>
            </a:r>
            <a:r>
              <a:rPr lang="en-US" altLang="zh-CN" dirty="0" err="1">
                <a:latin typeface="Huawei Sans" panose="020C0503030203020204" pitchFamily="34" charset="0"/>
              </a:rPr>
              <a:t>Clion</a:t>
            </a:r>
            <a:r>
              <a:rPr lang="zh-CN" altLang="en-US" dirty="0">
                <a:latin typeface="Huawei Sans" panose="020C0503030203020204" pitchFamily="34" charset="0"/>
              </a:rPr>
              <a:t>，</a:t>
            </a:r>
            <a:r>
              <a:rPr lang="en-US" altLang="zh-CN" dirty="0" err="1">
                <a:latin typeface="Huawei Sans" panose="020C0503030203020204" pitchFamily="34" charset="0"/>
              </a:rPr>
              <a:t>MindStudio</a:t>
            </a:r>
            <a:r>
              <a:rPr lang="zh-CN" altLang="en-US" dirty="0">
                <a:latin typeface="Huawei Sans" panose="020C0503030203020204" pitchFamily="34" charset="0"/>
              </a:rPr>
              <a:t>只是</a:t>
            </a:r>
            <a:r>
              <a:rPr lang="en-US" altLang="zh-CN" dirty="0">
                <a:latin typeface="Huawei Sans" panose="020C0503030203020204" pitchFamily="34" charset="0"/>
              </a:rPr>
              <a:t>IDE</a:t>
            </a:r>
            <a:r>
              <a:rPr lang="zh-CN" altLang="en-US" dirty="0">
                <a:latin typeface="Huawei Sans" panose="020C0503030203020204" pitchFamily="34" charset="0"/>
              </a:rPr>
              <a:t>，本身是无法完成编译等工作的，其核心工作是通过</a:t>
            </a:r>
            <a:r>
              <a:rPr lang="en-US" altLang="zh-CN" dirty="0">
                <a:latin typeface="Huawei Sans" panose="020C0503030203020204" pitchFamily="34" charset="0"/>
              </a:rPr>
              <a:t>ADK</a:t>
            </a:r>
            <a:r>
              <a:rPr lang="zh-CN" altLang="en-US" dirty="0">
                <a:latin typeface="Huawei Sans" panose="020C0503030203020204" pitchFamily="34" charset="0"/>
              </a:rPr>
              <a:t>来完成的，也就是安装开发环境时安装的“开发套件”。</a:t>
            </a:r>
            <a:endParaRPr lang="en-US" altLang="zh-CN" dirty="0">
              <a:latin typeface="Huawei Sans" panose="020C0503030203020204" pitchFamily="34" charset="0"/>
            </a:endParaRPr>
          </a:p>
          <a:p>
            <a:r>
              <a:rPr lang="zh-CN" altLang="en-US" dirty="0">
                <a:latin typeface="Huawei Sans" panose="020C0503030203020204" pitchFamily="34" charset="0"/>
              </a:rPr>
              <a:t>但既然</a:t>
            </a:r>
            <a:r>
              <a:rPr lang="en-US" altLang="zh-CN" dirty="0">
                <a:latin typeface="Huawei Sans" panose="020C0503030203020204" pitchFamily="34" charset="0"/>
              </a:rPr>
              <a:t>ADK</a:t>
            </a:r>
            <a:r>
              <a:rPr lang="zh-CN" altLang="en-US" dirty="0">
                <a:latin typeface="Huawei Sans" panose="020C0503030203020204" pitchFamily="34" charset="0"/>
              </a:rPr>
              <a:t>和</a:t>
            </a:r>
            <a:r>
              <a:rPr lang="en-US" altLang="zh-CN" dirty="0" err="1">
                <a:latin typeface="Huawei Sans" panose="020C0503030203020204" pitchFamily="34" charset="0"/>
              </a:rPr>
              <a:t>MindStudio</a:t>
            </a:r>
            <a:r>
              <a:rPr lang="zh-CN" altLang="en-US" dirty="0">
                <a:latin typeface="Huawei Sans" panose="020C0503030203020204" pitchFamily="34" charset="0"/>
              </a:rPr>
              <a:t>分开了，现在</a:t>
            </a:r>
            <a:r>
              <a:rPr lang="en-US" altLang="zh-CN" dirty="0" err="1">
                <a:latin typeface="Huawei Sans" panose="020C0503030203020204" pitchFamily="34" charset="0"/>
              </a:rPr>
              <a:t>MindStudio</a:t>
            </a:r>
            <a:r>
              <a:rPr lang="zh-CN" altLang="en-US" dirty="0">
                <a:latin typeface="Huawei Sans" panose="020C0503030203020204" pitchFamily="34" charset="0"/>
              </a:rPr>
              <a:t>是可以管理多个版本的</a:t>
            </a:r>
            <a:r>
              <a:rPr lang="en-US" altLang="zh-CN" dirty="0">
                <a:latin typeface="Huawei Sans" panose="020C0503030203020204" pitchFamily="34" charset="0"/>
              </a:rPr>
              <a:t>ADK</a:t>
            </a:r>
            <a:r>
              <a:rPr lang="zh-CN" altLang="en-US" dirty="0">
                <a:latin typeface="Huawei Sans" panose="020C0503030203020204" pitchFamily="34" charset="0"/>
              </a:rPr>
              <a:t>的，需要使用哪个版本，将其激活即可。</a:t>
            </a: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2484688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Huawei Sans" panose="020C0503030203020204" pitchFamily="34" charset="0"/>
              </a:rPr>
              <a:t>所谓“交叉编译”，即开发环境和运行环境架构不同时的编译活动，在</a:t>
            </a:r>
            <a:r>
              <a:rPr lang="en-US" altLang="zh-CN" dirty="0">
                <a:latin typeface="Huawei Sans" panose="020C0503030203020204" pitchFamily="34" charset="0"/>
              </a:rPr>
              <a:t>Atlas200DK</a:t>
            </a:r>
            <a:r>
              <a:rPr lang="zh-CN" altLang="en-US" dirty="0">
                <a:latin typeface="Huawei Sans" panose="020C0503030203020204" pitchFamily="34" charset="0"/>
              </a:rPr>
              <a:t>场景下，运行环境是</a:t>
            </a:r>
            <a:r>
              <a:rPr lang="en-US" altLang="zh-CN" dirty="0">
                <a:latin typeface="Huawei Sans" panose="020C0503030203020204" pitchFamily="34" charset="0"/>
              </a:rPr>
              <a:t>ARM</a:t>
            </a:r>
            <a:r>
              <a:rPr lang="zh-CN" altLang="en-US" dirty="0">
                <a:latin typeface="Huawei Sans" panose="020C0503030203020204" pitchFamily="34" charset="0"/>
              </a:rPr>
              <a:t>架构的，开发环境是</a:t>
            </a:r>
            <a:r>
              <a:rPr lang="en-US" altLang="zh-CN" dirty="0">
                <a:latin typeface="Huawei Sans" panose="020C0503030203020204" pitchFamily="34" charset="0"/>
              </a:rPr>
              <a:t>x86</a:t>
            </a:r>
            <a:r>
              <a:rPr lang="zh-CN" altLang="en-US" dirty="0">
                <a:latin typeface="Huawei Sans" panose="020C0503030203020204" pitchFamily="34" charset="0"/>
              </a:rPr>
              <a:t>架构的，如果用</a:t>
            </a:r>
            <a:r>
              <a:rPr lang="en-US" altLang="zh-CN" dirty="0">
                <a:latin typeface="Huawei Sans" panose="020C0503030203020204" pitchFamily="34" charset="0"/>
              </a:rPr>
              <a:t>x86</a:t>
            </a:r>
            <a:r>
              <a:rPr lang="zh-CN" altLang="en-US" dirty="0">
                <a:latin typeface="Huawei Sans" panose="020C0503030203020204" pitchFamily="34" charset="0"/>
              </a:rPr>
              <a:t>自己的编译器来编译，编译的结果肯定无法在</a:t>
            </a:r>
            <a:r>
              <a:rPr lang="en-US" altLang="zh-CN" dirty="0">
                <a:latin typeface="Huawei Sans" panose="020C0503030203020204" pitchFamily="34" charset="0"/>
              </a:rPr>
              <a:t>arm</a:t>
            </a:r>
            <a:r>
              <a:rPr lang="zh-CN" altLang="en-US" dirty="0">
                <a:latin typeface="Huawei Sans" panose="020C0503030203020204" pitchFamily="34" charset="0"/>
              </a:rPr>
              <a:t>环境上运行。</a:t>
            </a:r>
            <a:endParaRPr lang="en-US" altLang="zh-CN" dirty="0">
              <a:latin typeface="Huawei Sans" panose="020C0503030203020204" pitchFamily="34" charset="0"/>
            </a:endParaRPr>
          </a:p>
          <a:p>
            <a:r>
              <a:rPr lang="zh-CN" altLang="en-US" dirty="0">
                <a:latin typeface="Huawei Sans" panose="020C0503030203020204" pitchFamily="34" charset="0"/>
              </a:rPr>
              <a:t>故在</a:t>
            </a:r>
            <a:r>
              <a:rPr lang="en-US" altLang="zh-CN" dirty="0">
                <a:latin typeface="Huawei Sans" panose="020C0503030203020204" pitchFamily="34" charset="0"/>
              </a:rPr>
              <a:t>x86</a:t>
            </a:r>
            <a:r>
              <a:rPr lang="zh-CN" altLang="en-US" dirty="0">
                <a:latin typeface="Huawei Sans" panose="020C0503030203020204" pitchFamily="34" charset="0"/>
              </a:rPr>
              <a:t>环境上，使用</a:t>
            </a:r>
            <a:r>
              <a:rPr lang="en-US" altLang="zh-CN" dirty="0">
                <a:latin typeface="Huawei Sans" panose="020C0503030203020204" pitchFamily="34" charset="0"/>
              </a:rPr>
              <a:t>arm</a:t>
            </a:r>
            <a:r>
              <a:rPr lang="zh-CN" altLang="en-US" dirty="0">
                <a:latin typeface="Huawei Sans" panose="020C0503030203020204" pitchFamily="34" charset="0"/>
              </a:rPr>
              <a:t>的编译器来编译，编译出来的结果就能在</a:t>
            </a:r>
            <a:r>
              <a:rPr lang="en-US" altLang="zh-CN" dirty="0">
                <a:latin typeface="Huawei Sans" panose="020C0503030203020204" pitchFamily="34" charset="0"/>
              </a:rPr>
              <a:t>arm</a:t>
            </a:r>
            <a:r>
              <a:rPr lang="zh-CN" altLang="en-US">
                <a:latin typeface="Huawei Sans" panose="020C0503030203020204" pitchFamily="34" charset="0"/>
              </a:rPr>
              <a:t>上跑起来了。</a:t>
            </a:r>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76</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697940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77</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33147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424F277A-14D1-4AFB-BEFA-4B10DD2A000A}" type="slidenum">
              <a:rPr lang="zh-CN" altLang="en-US" smtClean="0">
                <a:solidFill>
                  <a:prstClr val="black"/>
                </a:solidFill>
                <a:latin typeface="Huawei Sans" panose="020C0503030203020204" pitchFamily="34" charset="0"/>
              </a:rPr>
              <a:pPr/>
              <a:t>13</a:t>
            </a:fld>
            <a:endParaRPr lang="zh-CN" alt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227943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78</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4472984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79</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1761855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80</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436827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81</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9539409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82</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6720364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83</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32659480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84</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5969343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4387"/>
          </a:xfrm>
        </p:spPr>
      </p:sp>
      <p:sp>
        <p:nvSpPr>
          <p:cNvPr id="3" name="Notes Placeholder 2"/>
          <p:cNvSpPr>
            <a:spLocks noGrp="1"/>
          </p:cNvSpPr>
          <p:nvPr>
            <p:ph type="body" idx="1"/>
          </p:nvPr>
        </p:nvSpPr>
        <p:spPr/>
        <p:txBody>
          <a:bodyPr/>
          <a:lstStyle/>
          <a:p>
            <a:endParaRPr lang="en-US" dirty="0">
              <a:latin typeface="Huawei Sans" panose="020C0503030203020204" pitchFamily="34" charset="0"/>
            </a:endParaRPr>
          </a:p>
        </p:txBody>
      </p:sp>
      <p:sp>
        <p:nvSpPr>
          <p:cNvPr id="4" name="Slide Number Placeholder 3"/>
          <p:cNvSpPr>
            <a:spLocks noGrp="1"/>
          </p:cNvSpPr>
          <p:nvPr>
            <p:ph type="sldNum" sz="quarter" idx="10"/>
          </p:nvPr>
        </p:nvSpPr>
        <p:spPr/>
        <p:txBody>
          <a:bodyPr/>
          <a:lstStyle/>
          <a:p>
            <a:fld id="{F07326F3-4732-B74B-9C70-D0992466E499}" type="slidenum">
              <a:rPr lang="en-US" smtClean="0">
                <a:solidFill>
                  <a:prstClr val="black"/>
                </a:solidFill>
                <a:latin typeface="Huawei Sans" panose="020C0503030203020204" pitchFamily="34" charset="0"/>
              </a:rPr>
              <a:pPr/>
              <a:t>85</a:t>
            </a:fld>
            <a:endParaRPr 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198515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lnSpc>
                <a:spcPct val="125000"/>
              </a:lnSpc>
              <a:spcBef>
                <a:spcPct val="0"/>
              </a:spcBef>
              <a:spcAft>
                <a:spcPct val="0"/>
              </a:spcAft>
              <a:buClr>
                <a:srgbClr val="C00000"/>
              </a:buClr>
              <a:buSzPct val="80000"/>
            </a:pPr>
            <a:r>
              <a:rPr lang="zh-CN" altLang="en-US" sz="1400" b="1" dirty="0">
                <a:solidFill>
                  <a:srgbClr val="000000"/>
                </a:solidFill>
                <a:latin typeface="Huawei Sans" panose="020C0503030203020204" pitchFamily="34" charset="0"/>
              </a:rPr>
              <a:t>中心推理与边缘推理选择：</a:t>
            </a:r>
            <a:r>
              <a:rPr lang="zh-CN" altLang="en-US" sz="1200" dirty="0">
                <a:solidFill>
                  <a:srgbClr val="000000"/>
                </a:solidFill>
                <a:latin typeface="Huawei Sans" panose="020C0503030203020204" pitchFamily="34" charset="0"/>
              </a:rPr>
              <a:t>如果以下诉求则推荐边缘推理，否则采用中心推理方案：</a:t>
            </a:r>
            <a:endParaRPr lang="en-US" altLang="zh-CN" sz="1200" dirty="0">
              <a:solidFill>
                <a:srgbClr val="000000"/>
              </a:solidFill>
              <a:latin typeface="Huawei Sans" panose="020C0503030203020204" pitchFamily="34" charset="0"/>
            </a:endParaRPr>
          </a:p>
          <a:p>
            <a:pPr marL="228600" indent="-228600" fontAlgn="base">
              <a:lnSpc>
                <a:spcPct val="125000"/>
              </a:lnSpc>
              <a:spcBef>
                <a:spcPct val="0"/>
              </a:spcBef>
              <a:spcAft>
                <a:spcPct val="0"/>
              </a:spcAft>
              <a:buClr>
                <a:srgbClr val="C00000"/>
              </a:buClr>
              <a:buSzPct val="80000"/>
              <a:buAutoNum type="arabicPeriod"/>
            </a:pPr>
            <a:r>
              <a:rPr lang="zh-CN" altLang="en-US" sz="1200" dirty="0">
                <a:solidFill>
                  <a:srgbClr val="000000"/>
                </a:solidFill>
                <a:latin typeface="Huawei Sans" panose="020C0503030203020204" pitchFamily="34" charset="0"/>
              </a:rPr>
              <a:t>节点在内网，不能从中心直接访问节点，需要从节点向中心发起连接</a:t>
            </a:r>
            <a:endParaRPr lang="en-US" altLang="zh-CN" sz="1200" dirty="0">
              <a:solidFill>
                <a:srgbClr val="000000"/>
              </a:solidFill>
              <a:latin typeface="Huawei Sans" panose="020C0503030203020204" pitchFamily="34" charset="0"/>
            </a:endParaRPr>
          </a:p>
          <a:p>
            <a:pPr marL="228600" indent="-228600" fontAlgn="base">
              <a:lnSpc>
                <a:spcPct val="125000"/>
              </a:lnSpc>
              <a:spcBef>
                <a:spcPct val="0"/>
              </a:spcBef>
              <a:spcAft>
                <a:spcPct val="0"/>
              </a:spcAft>
              <a:buClr>
                <a:srgbClr val="C00000"/>
              </a:buClr>
              <a:buSzPct val="80000"/>
              <a:buAutoNum type="arabicPeriod"/>
            </a:pPr>
            <a:r>
              <a:rPr lang="zh-CN" altLang="en-US" sz="1200" dirty="0">
                <a:solidFill>
                  <a:srgbClr val="000000"/>
                </a:solidFill>
                <a:latin typeface="Huawei Sans" panose="020C0503030203020204" pitchFamily="34" charset="0"/>
              </a:rPr>
              <a:t>节点与中心网络不稳定，在网络断开后，需要保证节点业务不受影响</a:t>
            </a:r>
            <a:endParaRPr lang="en-US" altLang="zh-CN" sz="1200" dirty="0">
              <a:solidFill>
                <a:srgbClr val="000000"/>
              </a:solidFill>
              <a:latin typeface="Huawei Sans" panose="020C0503030203020204" pitchFamily="34" charset="0"/>
            </a:endParaRPr>
          </a:p>
          <a:p>
            <a:pPr marL="228600" indent="-228600" fontAlgn="base">
              <a:lnSpc>
                <a:spcPct val="125000"/>
              </a:lnSpc>
              <a:spcBef>
                <a:spcPct val="0"/>
              </a:spcBef>
              <a:spcAft>
                <a:spcPct val="0"/>
              </a:spcAft>
              <a:buClr>
                <a:srgbClr val="C00000"/>
              </a:buClr>
              <a:buSzPct val="80000"/>
              <a:buAutoNum type="arabicPeriod"/>
            </a:pPr>
            <a:r>
              <a:rPr lang="zh-CN" altLang="en-US" sz="1200" dirty="0">
                <a:solidFill>
                  <a:srgbClr val="000000"/>
                </a:solidFill>
                <a:latin typeface="Huawei Sans" panose="020C0503030203020204" pitchFamily="34" charset="0"/>
              </a:rPr>
              <a:t>节点资源受限，需要轻量化</a:t>
            </a:r>
            <a:r>
              <a:rPr lang="en-US" altLang="zh-CN" sz="1200" dirty="0">
                <a:solidFill>
                  <a:srgbClr val="000000"/>
                </a:solidFill>
                <a:latin typeface="Huawei Sans" panose="020C0503030203020204" pitchFamily="34" charset="0"/>
              </a:rPr>
              <a:t>agent</a:t>
            </a:r>
          </a:p>
        </p:txBody>
      </p:sp>
      <p:sp>
        <p:nvSpPr>
          <p:cNvPr id="4" name="灯片编号占位符 3"/>
          <p:cNvSpPr>
            <a:spLocks noGrp="1"/>
          </p:cNvSpPr>
          <p:nvPr>
            <p:ph type="sldNum" sz="quarter" idx="10"/>
          </p:nvPr>
        </p:nvSpPr>
        <p:spPr/>
        <p:txBody>
          <a:bodyPr/>
          <a:lstStyle/>
          <a:p>
            <a:fld id="{C83670BA-2DE9-40D4-A2FE-8172A4433BF8}" type="slidenum">
              <a:rPr lang="zh-CN" altLang="en-US" smtClean="0">
                <a:solidFill>
                  <a:prstClr val="black"/>
                </a:solidFill>
                <a:latin typeface="Huawei Sans" panose="020C0503030203020204" pitchFamily="34" charset="0"/>
              </a:rPr>
              <a:pPr/>
              <a:t>14</a:t>
            </a:fld>
            <a:endParaRPr lang="zh-CN" alt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55305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err="1">
                <a:solidFill>
                  <a:schemeClr val="tx1"/>
                </a:solidFill>
                <a:effectLst/>
                <a:latin typeface="Huawei Sans" panose="020C0503030203020204" pitchFamily="34" charset="0"/>
                <a:ea typeface="+mn-ea"/>
                <a:cs typeface="+mn-cs"/>
              </a:rPr>
              <a:t>MindSpore</a:t>
            </a:r>
            <a:r>
              <a:rPr lang="zh-CN" altLang="en-US" sz="1200" kern="1200" dirty="0">
                <a:solidFill>
                  <a:schemeClr val="tx1"/>
                </a:solidFill>
                <a:effectLst/>
                <a:latin typeface="Huawei Sans" panose="020C0503030203020204" pitchFamily="34" charset="0"/>
                <a:ea typeface="+mn-ea"/>
                <a:cs typeface="+mn-cs"/>
              </a:rPr>
              <a:t>是华为自研最佳匹配昇腾处理器算力的全场景</a:t>
            </a:r>
            <a:r>
              <a:rPr lang="en-US" altLang="zh-CN" sz="1200" kern="1200" dirty="0">
                <a:solidFill>
                  <a:schemeClr val="tx1"/>
                </a:solidFill>
                <a:effectLst/>
                <a:latin typeface="Huawei Sans" panose="020C0503030203020204" pitchFamily="34" charset="0"/>
                <a:ea typeface="+mn-ea"/>
                <a:cs typeface="+mn-cs"/>
              </a:rPr>
              <a:t>AI</a:t>
            </a:r>
            <a:r>
              <a:rPr lang="zh-CN" altLang="en-US" sz="1200" kern="1200" dirty="0">
                <a:solidFill>
                  <a:schemeClr val="tx1"/>
                </a:solidFill>
                <a:effectLst/>
                <a:latin typeface="Huawei Sans" panose="020C0503030203020204" pitchFamily="34" charset="0"/>
                <a:ea typeface="+mn-ea"/>
                <a:cs typeface="+mn-cs"/>
              </a:rPr>
              <a:t>计算框架，支持终端、边缘、云灵活部署，提供更好的用户体验和更高的开发效率，降低开发门槛，让</a:t>
            </a:r>
            <a:r>
              <a:rPr lang="en-US" altLang="zh-CN" sz="1200" kern="1200" dirty="0">
                <a:solidFill>
                  <a:schemeClr val="tx1"/>
                </a:solidFill>
                <a:effectLst/>
                <a:latin typeface="Huawei Sans" panose="020C0503030203020204" pitchFamily="34" charset="0"/>
                <a:ea typeface="+mn-ea"/>
                <a:cs typeface="+mn-cs"/>
              </a:rPr>
              <a:t>AI</a:t>
            </a:r>
            <a:r>
              <a:rPr lang="zh-CN" altLang="en-US" sz="1200" kern="1200" dirty="0">
                <a:solidFill>
                  <a:schemeClr val="tx1"/>
                </a:solidFill>
                <a:effectLst/>
                <a:latin typeface="Huawei Sans" panose="020C0503030203020204" pitchFamily="34" charset="0"/>
                <a:ea typeface="+mn-ea"/>
                <a:cs typeface="+mn-cs"/>
              </a:rPr>
              <a:t>无所不及。</a:t>
            </a:r>
            <a:endParaRPr lang="zh-CN" altLang="en-US" dirty="0">
              <a:latin typeface="Huawei Sans" panose="020C0503030203020204" pitchFamily="34" charset="0"/>
            </a:endParaRPr>
          </a:p>
        </p:txBody>
      </p:sp>
      <p:sp>
        <p:nvSpPr>
          <p:cNvPr id="4" name="灯片编号占位符 3"/>
          <p:cNvSpPr>
            <a:spLocks noGrp="1"/>
          </p:cNvSpPr>
          <p:nvPr>
            <p:ph type="sldNum" sz="quarter" idx="10"/>
          </p:nvPr>
        </p:nvSpPr>
        <p:spPr/>
        <p:txBody>
          <a:bodyPr/>
          <a:lstStyle/>
          <a:p>
            <a:fld id="{424F277A-14D1-4AFB-BEFA-4B10DD2A000A}" type="slidenum">
              <a:rPr lang="zh-CN" altLang="en-US" smtClean="0">
                <a:solidFill>
                  <a:prstClr val="black"/>
                </a:solidFill>
                <a:latin typeface="Huawei Sans" panose="020C0503030203020204" pitchFamily="34" charset="0"/>
              </a:rPr>
              <a:pPr/>
              <a:t>15</a:t>
            </a:fld>
            <a:endParaRPr lang="zh-CN" altLang="en-US">
              <a:solidFill>
                <a:prstClr val="black"/>
              </a:solidFill>
              <a:latin typeface="Huawei Sans" panose="020C0503030203020204" pitchFamily="34" charset="0"/>
            </a:endParaRPr>
          </a:p>
        </p:txBody>
      </p:sp>
    </p:spTree>
    <p:extLst>
      <p:ext uri="{BB962C8B-B14F-4D97-AF65-F5344CB8AC3E}">
        <p14:creationId xmlns:p14="http://schemas.microsoft.com/office/powerpoint/2010/main" val="2536062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智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976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528" y="780766"/>
            <a:ext cx="10519708" cy="903288"/>
          </a:xfrm>
          <a:prstGeom prst="rect">
            <a:avLst/>
          </a:prstGeom>
        </p:spPr>
        <p:txBody>
          <a:bodyPr/>
          <a:lstStyle/>
          <a:p>
            <a:r>
              <a:rPr kumimoji="1" lang="zh-CN" altLang="en-US"/>
              <a:t>单击此处编辑母版标题样式</a:t>
            </a:r>
          </a:p>
        </p:txBody>
      </p:sp>
      <p:sp>
        <p:nvSpPr>
          <p:cNvPr id="3" name="内容占位符 2"/>
          <p:cNvSpPr>
            <a:spLocks noGrp="1"/>
          </p:cNvSpPr>
          <p:nvPr>
            <p:ph idx="1" hasCustomPrompt="1"/>
          </p:nvPr>
        </p:nvSpPr>
        <p:spPr>
          <a:xfrm>
            <a:off x="838528" y="1825625"/>
            <a:ext cx="10519708" cy="4351338"/>
          </a:xfrm>
          <a:prstGeom prst="rect">
            <a:avLst/>
          </a:prstGeom>
        </p:spPr>
        <p:txBody>
          <a:bodyPr/>
          <a:lstStyle/>
          <a:p>
            <a:r>
              <a:rPr kumimoji="1" lang="zh-CN" altLang="en-US"/>
              <a:t>编辑母版文本样式
第二级
第三级
第四级
第五级</a:t>
            </a:r>
          </a:p>
        </p:txBody>
      </p:sp>
      <p:sp>
        <p:nvSpPr>
          <p:cNvPr id="4" name="日期占位符 3"/>
          <p:cNvSpPr>
            <a:spLocks noGrp="1"/>
          </p:cNvSpPr>
          <p:nvPr>
            <p:ph type="dt" sz="half" idx="10"/>
          </p:nvPr>
        </p:nvSpPr>
        <p:spPr>
          <a:xfrm>
            <a:off x="838527" y="6356351"/>
            <a:ext cx="2744272" cy="365125"/>
          </a:xfrm>
          <a:prstGeom prst="rect">
            <a:avLst/>
          </a:prstGeom>
        </p:spPr>
        <p:txBody>
          <a:bodyPr/>
          <a:lstStyle/>
          <a:p>
            <a:fld id="{677276F7-8807-E647-94F8-6280092822FC}" type="datetimeFigureOut">
              <a:rPr kumimoji="1" lang="zh-CN" altLang="en-US" smtClean="0">
                <a:solidFill>
                  <a:srgbClr val="1D1D1A"/>
                </a:solidFill>
                <a:latin typeface="Huawei Sans" panose="020C0503030203020204" pitchFamily="34" charset="0"/>
              </a:rPr>
              <a:pPr/>
              <a:t>2020/11/4</a:t>
            </a:fld>
            <a:endParaRPr kumimoji="1" lang="zh-CN" altLang="en-US">
              <a:solidFill>
                <a:srgbClr val="1D1D1A"/>
              </a:solidFill>
              <a:latin typeface="Huawei Sans" panose="020C0503030203020204" pitchFamily="34" charset="0"/>
            </a:endParaRPr>
          </a:p>
        </p:txBody>
      </p:sp>
      <p:sp>
        <p:nvSpPr>
          <p:cNvPr id="5" name="页脚占位符 4"/>
          <p:cNvSpPr>
            <a:spLocks noGrp="1"/>
          </p:cNvSpPr>
          <p:nvPr>
            <p:ph type="ftr" sz="quarter" idx="11"/>
          </p:nvPr>
        </p:nvSpPr>
        <p:spPr>
          <a:xfrm>
            <a:off x="4040178" y="6356351"/>
            <a:ext cx="4116408" cy="365125"/>
          </a:xfrm>
          <a:prstGeom prst="rect">
            <a:avLst/>
          </a:prstGeom>
        </p:spPr>
        <p:txBody>
          <a:bodyPr/>
          <a:lstStyle/>
          <a:p>
            <a:endParaRPr kumimoji="1" lang="zh-CN" altLang="en-US">
              <a:solidFill>
                <a:srgbClr val="1D1D1A"/>
              </a:solidFill>
              <a:latin typeface="Huawei Sans" panose="020C0503030203020204" pitchFamily="34" charset="0"/>
            </a:endParaRPr>
          </a:p>
        </p:txBody>
      </p:sp>
      <p:sp>
        <p:nvSpPr>
          <p:cNvPr id="6" name="灯片编号占位符 5"/>
          <p:cNvSpPr>
            <a:spLocks noGrp="1"/>
          </p:cNvSpPr>
          <p:nvPr>
            <p:ph type="sldNum" sz="quarter" idx="12"/>
          </p:nvPr>
        </p:nvSpPr>
        <p:spPr>
          <a:xfrm>
            <a:off x="8613964" y="6356351"/>
            <a:ext cx="2744272" cy="365125"/>
          </a:xfrm>
          <a:prstGeom prst="rect">
            <a:avLst/>
          </a:prstGeom>
        </p:spPr>
        <p:txBody>
          <a:bodyPr/>
          <a:lstStyle/>
          <a:p>
            <a:fld id="{D8FF9181-BBBF-474B-A1E8-735D778E5B35}" type="slidenum">
              <a:rPr kumimoji="1" lang="zh-CN" altLang="en-US" smtClean="0">
                <a:solidFill>
                  <a:srgbClr val="1D1D1A"/>
                </a:solidFill>
                <a:latin typeface="Huawei Sans" panose="020C0503030203020204" pitchFamily="34" charset="0"/>
              </a:rPr>
              <a:pPr/>
              <a:t>‹#›</a:t>
            </a:fld>
            <a:endParaRPr kumimoji="1" lang="zh-CN" altLang="en-US">
              <a:solidFill>
                <a:srgbClr val="1D1D1A"/>
              </a:solidFill>
              <a:latin typeface="Huawei Sans" panose="020C0503030203020204" pitchFamily="34" charset="0"/>
            </a:endParaRPr>
          </a:p>
        </p:txBody>
      </p:sp>
    </p:spTree>
    <p:extLst>
      <p:ext uri="{BB962C8B-B14F-4D97-AF65-F5344CB8AC3E}">
        <p14:creationId xmlns:p14="http://schemas.microsoft.com/office/powerpoint/2010/main" val="139586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609839" y="275167"/>
            <a:ext cx="10977087" cy="1142999"/>
          </a:xfrm>
          <a:prstGeom prst="rect">
            <a:avLst/>
          </a:prstGeom>
        </p:spPr>
        <p:txBody>
          <a:bodyPr/>
          <a:lstStyle>
            <a:lvl1pPr algn="l">
              <a:defRPr/>
            </a:lvl1pPr>
          </a:lstStyle>
          <a:p>
            <a:r>
              <a:rPr lang="zh-CN" altLang="en-US" dirty="0"/>
              <a:t>单击此处编辑母版标题样式</a:t>
            </a:r>
          </a:p>
        </p:txBody>
      </p:sp>
    </p:spTree>
    <p:extLst>
      <p:ext uri="{BB962C8B-B14F-4D97-AF65-F5344CB8AC3E}">
        <p14:creationId xmlns:p14="http://schemas.microsoft.com/office/powerpoint/2010/main" val="609500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489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839" y="6356353"/>
            <a:ext cx="2845912" cy="366182"/>
          </a:xfrm>
          <a:prstGeom prst="rect">
            <a:avLst/>
          </a:prstGeom>
        </p:spPr>
        <p:txBody>
          <a:bodyPr/>
          <a:lstStyle/>
          <a:p>
            <a:fld id="{677276F7-8807-E647-94F8-6280092822FC}" type="datetimeFigureOut">
              <a:rPr kumimoji="1" lang="zh-CN" altLang="en-US" smtClean="0">
                <a:solidFill>
                  <a:srgbClr val="1D1D1A"/>
                </a:solidFill>
                <a:latin typeface="Huawei Sans" panose="020C0503030203020204" pitchFamily="34" charset="0"/>
              </a:rPr>
              <a:pPr/>
              <a:t>2020/11/4</a:t>
            </a:fld>
            <a:endParaRPr kumimoji="1" lang="zh-CN" altLang="en-US">
              <a:solidFill>
                <a:srgbClr val="1D1D1A"/>
              </a:solidFill>
              <a:latin typeface="Huawei Sans" panose="020C0503030203020204" pitchFamily="34" charset="0"/>
            </a:endParaRPr>
          </a:p>
        </p:txBody>
      </p:sp>
      <p:sp>
        <p:nvSpPr>
          <p:cNvPr id="3" name="页脚占位符 2"/>
          <p:cNvSpPr>
            <a:spLocks noGrp="1"/>
          </p:cNvSpPr>
          <p:nvPr>
            <p:ph type="ftr" sz="quarter" idx="11"/>
          </p:nvPr>
        </p:nvSpPr>
        <p:spPr>
          <a:xfrm>
            <a:off x="4167228" y="6356353"/>
            <a:ext cx="3862308" cy="366182"/>
          </a:xfrm>
          <a:prstGeom prst="rect">
            <a:avLst/>
          </a:prstGeom>
        </p:spPr>
        <p:txBody>
          <a:bodyPr/>
          <a:lstStyle/>
          <a:p>
            <a:endParaRPr kumimoji="1" lang="zh-CN" altLang="en-US">
              <a:solidFill>
                <a:srgbClr val="1D1D1A"/>
              </a:solidFill>
              <a:latin typeface="Huawei Sans" panose="020C0503030203020204" pitchFamily="34" charset="0"/>
            </a:endParaRPr>
          </a:p>
        </p:txBody>
      </p:sp>
      <p:sp>
        <p:nvSpPr>
          <p:cNvPr id="4" name="灯片编号占位符 3"/>
          <p:cNvSpPr>
            <a:spLocks noGrp="1"/>
          </p:cNvSpPr>
          <p:nvPr>
            <p:ph type="sldNum" sz="quarter" idx="12"/>
          </p:nvPr>
        </p:nvSpPr>
        <p:spPr>
          <a:xfrm>
            <a:off x="8741014" y="6356353"/>
            <a:ext cx="2845912" cy="366182"/>
          </a:xfrm>
          <a:prstGeom prst="rect">
            <a:avLst/>
          </a:prstGeom>
        </p:spPr>
        <p:txBody>
          <a:bodyPr/>
          <a:lstStyle/>
          <a:p>
            <a:fld id="{D8FF9181-BBBF-474B-A1E8-735D778E5B35}" type="slidenum">
              <a:rPr kumimoji="1" lang="zh-CN" altLang="en-US" smtClean="0">
                <a:solidFill>
                  <a:srgbClr val="1D1D1A"/>
                </a:solidFill>
                <a:latin typeface="Huawei Sans" panose="020C0503030203020204" pitchFamily="34" charset="0"/>
              </a:rPr>
              <a:pPr/>
              <a:t>‹#›</a:t>
            </a:fld>
            <a:endParaRPr kumimoji="1" lang="zh-CN" altLang="en-US">
              <a:solidFill>
                <a:srgbClr val="1D1D1A"/>
              </a:solidFill>
              <a:latin typeface="Huawei Sans" panose="020C0503030203020204" pitchFamily="34" charset="0"/>
            </a:endParaRPr>
          </a:p>
        </p:txBody>
      </p:sp>
    </p:spTree>
    <p:extLst>
      <p:ext uri="{BB962C8B-B14F-4D97-AF65-F5344CB8AC3E}">
        <p14:creationId xmlns:p14="http://schemas.microsoft.com/office/powerpoint/2010/main" val="107250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stretch>
            <a:fillRect/>
          </a:stretch>
        </p:blipFill>
        <p:spPr>
          <a:xfrm>
            <a:off x="1" y="1381"/>
            <a:ext cx="12196763" cy="6855240"/>
          </a:xfrm>
          <a:prstGeom prst="rect">
            <a:avLst/>
          </a:prstGeom>
        </p:spPr>
      </p:pic>
    </p:spTree>
    <p:extLst>
      <p:ext uri="{BB962C8B-B14F-4D97-AF65-F5344CB8AC3E}">
        <p14:creationId xmlns:p14="http://schemas.microsoft.com/office/powerpoint/2010/main" val="749847814"/>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副标题 2"/>
          <p:cNvSpPr>
            <a:spLocks noGrp="1"/>
          </p:cNvSpPr>
          <p:nvPr>
            <p:ph type="subTitle" idx="1" hasCustomPrompt="1"/>
          </p:nvPr>
        </p:nvSpPr>
        <p:spPr>
          <a:xfrm>
            <a:off x="582690" y="670407"/>
            <a:ext cx="11346556" cy="840544"/>
          </a:xfrm>
          <a:prstGeom prst="rect">
            <a:avLst/>
          </a:prstGeom>
        </p:spPr>
        <p:txBody>
          <a:bodyPr>
            <a:normAutofit/>
          </a:bodyPr>
          <a:lstStyle>
            <a:lvl1pPr marL="0" marR="0" indent="0" algn="l" defTabSz="1219200" rtl="0" eaLnBrk="1" fontAlgn="auto" latinLnBrk="0" hangingPunct="1">
              <a:lnSpc>
                <a:spcPct val="100000"/>
              </a:lnSpc>
              <a:spcBef>
                <a:spcPct val="20000"/>
              </a:spcBef>
              <a:spcAft>
                <a:spcPts val="0"/>
              </a:spcAft>
              <a:buClrTx/>
              <a:buSzTx/>
              <a:buFont typeface="Arial" panose="020B0604020202020204" pitchFamily="34" charset="0"/>
              <a:buNone/>
              <a:defRPr sz="3735" baseline="0">
                <a:solidFill>
                  <a:srgbClr val="C00000"/>
                </a:solidFill>
                <a:latin typeface="微软雅黑" panose="020B0503020204020204" pitchFamily="34" charset="-122"/>
                <a:ea typeface="微软雅黑" panose="020B0503020204020204" pitchFamily="34" charset="-122"/>
                <a:cs typeface="Arial" panose="020B0604020202020204" pitchFamily="34" charset="0"/>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165" indent="0" algn="ctr">
              <a:buNone/>
              <a:defRPr>
                <a:solidFill>
                  <a:schemeClr val="tx1">
                    <a:tint val="75000"/>
                  </a:schemeClr>
                </a:solidFill>
              </a:defRPr>
            </a:lvl9pPr>
          </a:lstStyle>
          <a:p>
            <a:r>
              <a:rPr lang="en-US" altLang="zh-CN" dirty="0"/>
              <a:t>Arial32pt , Left, only put one line</a:t>
            </a:r>
            <a:endParaRPr lang="zh-CN" altLang="en-US" dirty="0"/>
          </a:p>
        </p:txBody>
      </p:sp>
    </p:spTree>
    <p:extLst>
      <p:ext uri="{BB962C8B-B14F-4D97-AF65-F5344CB8AC3E}">
        <p14:creationId xmlns:p14="http://schemas.microsoft.com/office/powerpoint/2010/main" val="2712895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
        <p:nvSpPr>
          <p:cNvPr id="3" name="标题 1"/>
          <p:cNvSpPr>
            <a:spLocks noGrp="1"/>
          </p:cNvSpPr>
          <p:nvPr>
            <p:ph type="title"/>
          </p:nvPr>
        </p:nvSpPr>
        <p:spPr>
          <a:xfrm>
            <a:off x="682151" y="477355"/>
            <a:ext cx="10924196" cy="584775"/>
          </a:xfrm>
          <a:prstGeom prst="rect">
            <a:avLst/>
          </a:prstGeom>
          <a:noFill/>
          <a:ln w="9525" algn="ctr">
            <a:noFill/>
            <a:miter lim="800000"/>
          </a:ln>
          <a:effectLst/>
        </p:spPr>
        <p:txBody>
          <a:bodyPr lIns="91427" tIns="45714" rIns="91427" bIns="45714" anchor="ctr"/>
          <a:lstStyle>
            <a:lvl1pPr marL="0" indent="0" algn="l">
              <a:buFont typeface="Arial" panose="020B0604020202020204" pitchFamily="34" charset="0"/>
              <a:buNone/>
              <a:defRPr lang="zh-CN" altLang="en-US" sz="3200" b="1" dirty="0">
                <a:solidFill>
                  <a:schemeClr val="tx1"/>
                </a:solidFill>
                <a:latin typeface="微软雅黑" panose="020B0503020204020204" pitchFamily="34" charset="-122"/>
                <a:ea typeface="微软雅黑" panose="020B0503020204020204" pitchFamily="34" charset="-122"/>
              </a:defRPr>
            </a:lvl1pPr>
          </a:lstStyle>
          <a:p>
            <a:pPr lvl="0"/>
            <a:endParaRPr lang="zh-CN" altLang="en-US" dirty="0"/>
          </a:p>
        </p:txBody>
      </p:sp>
    </p:spTree>
    <p:extLst>
      <p:ext uri="{BB962C8B-B14F-4D97-AF65-F5344CB8AC3E}">
        <p14:creationId xmlns:p14="http://schemas.microsoft.com/office/powerpoint/2010/main" val="1722254235"/>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20363"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75441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1919000608"/>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29"/>
              </a:lnSpc>
              <a:spcBef>
                <a:spcPts val="0"/>
              </a:spcBef>
              <a:buNone/>
              <a:defRPr sz="3199" baseline="0">
                <a:solidFill>
                  <a:schemeClr val="tx1"/>
                </a:solidFill>
                <a:latin typeface="Microsoft YaHei" panose="020B0503020204020204" pitchFamily="34" charset="-122"/>
                <a:ea typeface="Microsoft YaHei" panose="020B0503020204020204" pitchFamily="34"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xmlns="" id="{8A4EAA63-3827-DA40-B921-C01084B9DA87}"/>
              </a:ext>
            </a:extLst>
          </p:cNvPr>
          <p:cNvSpPr>
            <a:spLocks noGrp="1"/>
          </p:cNvSpPr>
          <p:nvPr>
            <p:ph idx="10" hasCustomPrompt="1"/>
          </p:nvPr>
        </p:nvSpPr>
        <p:spPr>
          <a:xfrm>
            <a:off x="736909" y="1501989"/>
            <a:ext cx="10733557" cy="4690459"/>
          </a:xfrm>
          <a:prstGeom prst="rect">
            <a:avLst/>
          </a:prstGeom>
        </p:spPr>
        <p:txBody>
          <a:bodyPr lIns="0" tIns="0" rIns="0" bIns="0"/>
          <a:lstStyle>
            <a:lvl1pPr marL="12368" indent="0">
              <a:lnSpc>
                <a:spcPct val="100000"/>
              </a:lnSpc>
              <a:spcBef>
                <a:spcPts val="0"/>
              </a:spcBef>
              <a:buFontTx/>
              <a:buNone/>
              <a:tabLst>
                <a:tab pos="1207937"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640" indent="-171091">
              <a:buFont typeface="Arial" panose="020B0604020202020204" pitchFamily="34" charset="0"/>
              <a:buChar char="•"/>
              <a:tabLst>
                <a:tab pos="1207937" algn="ctr"/>
              </a:tabLst>
              <a:defRPr sz="1298" baseline="0"/>
            </a:lvl2pPr>
            <a:lvl3pPr marL="525640" indent="-171091">
              <a:buFont typeface="Arial" panose="020B0604020202020204" pitchFamily="34" charset="0"/>
              <a:buChar char="•"/>
              <a:tabLst>
                <a:tab pos="1207937" algn="ctr"/>
              </a:tabLst>
              <a:defRPr sz="1298" baseline="0"/>
            </a:lvl3pPr>
            <a:lvl4pPr marL="525640" indent="-171091">
              <a:buFont typeface="Arial" panose="020B0604020202020204" pitchFamily="34" charset="0"/>
              <a:buChar char="•"/>
              <a:tabLst>
                <a:tab pos="1207937" algn="ctr"/>
              </a:tabLst>
              <a:defRPr sz="1298" baseline="0"/>
            </a:lvl4pPr>
            <a:lvl5pPr marL="525640" indent="-171091">
              <a:buFont typeface="Arial" panose="020B0604020202020204" pitchFamily="34" charset="0"/>
              <a:buChar char="•"/>
              <a:tabLst>
                <a:tab pos="1207937" algn="ctr"/>
              </a:tabLst>
              <a:defRPr sz="1298"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050002490"/>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2237214524"/>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0059" y="97369"/>
            <a:ext cx="10756867" cy="738717"/>
          </a:xfrm>
          <a:prstGeom prst="rect">
            <a:avLst/>
          </a:prstGeom>
        </p:spPr>
        <p:txBody>
          <a:bodyPr/>
          <a:lstStyle>
            <a:lvl1pPr>
              <a:defRPr>
                <a:latin typeface="微软雅黑" panose="020B0503020204020204" pitchFamily="34" charset="-122"/>
              </a:defRPr>
            </a:lvl1pPr>
          </a:lstStyle>
          <a:p>
            <a:r>
              <a:rPr lang="zh-CN" altLang="en-US" dirty="0"/>
              <a:t>单击此处编辑母版标题样式</a:t>
            </a:r>
          </a:p>
        </p:txBody>
      </p:sp>
      <p:sp>
        <p:nvSpPr>
          <p:cNvPr id="3" name="Rectangle 9"/>
          <p:cNvSpPr>
            <a:spLocks noGrp="1" noChangeArrowheads="1"/>
          </p:cNvSpPr>
          <p:nvPr>
            <p:ph type="dt" sz="half" idx="10"/>
          </p:nvPr>
        </p:nvSpPr>
        <p:spPr>
          <a:xfrm>
            <a:off x="7908841" y="6578767"/>
            <a:ext cx="1410251" cy="210609"/>
          </a:xfrm>
          <a:prstGeom prst="rect">
            <a:avLst/>
          </a:prstGeom>
          <a:ln/>
        </p:spPr>
        <p:txBody>
          <a:bodyPr/>
          <a:lstStyle>
            <a:lvl1pPr>
              <a:defRPr/>
            </a:lvl1pPr>
          </a:lstStyle>
          <a:p>
            <a:r>
              <a:rPr lang="zh-CN" altLang="en-US" dirty="0">
                <a:solidFill>
                  <a:srgbClr val="000000"/>
                </a:solidFill>
                <a:latin typeface="微软雅黑" panose="020B0503020204020204" pitchFamily="34" charset="-122"/>
              </a:rPr>
              <a:t> </a:t>
            </a:r>
            <a:r>
              <a:rPr lang="en-US" altLang="zh-CN" dirty="0">
                <a:solidFill>
                  <a:srgbClr val="000000"/>
                </a:solidFill>
                <a:latin typeface="微软雅黑" panose="020B0503020204020204" pitchFamily="34" charset="-122"/>
              </a:rPr>
              <a:t>Page ‹#›</a:t>
            </a:r>
            <a:endParaRPr lang="en-GB" altLang="zh-CN" dirty="0">
              <a:solidFill>
                <a:srgbClr val="000000"/>
              </a:solidFill>
              <a:latin typeface="微软雅黑" panose="020B0503020204020204" pitchFamily="34" charset="-122"/>
            </a:endParaRPr>
          </a:p>
        </p:txBody>
      </p:sp>
    </p:spTree>
    <p:extLst>
      <p:ext uri="{BB962C8B-B14F-4D97-AF65-F5344CB8AC3E}">
        <p14:creationId xmlns:p14="http://schemas.microsoft.com/office/powerpoint/2010/main" val="3193413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Tree>
    <p:extLst>
      <p:ext uri="{BB962C8B-B14F-4D97-AF65-F5344CB8AC3E}">
        <p14:creationId xmlns:p14="http://schemas.microsoft.com/office/powerpoint/2010/main" val="148861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021905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4039129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096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136286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793635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223" y="6314400"/>
            <a:ext cx="2700984" cy="316800"/>
          </a:xfrm>
        </p:spPr>
        <p:txBody>
          <a:bodyPr/>
          <a:lstStyle>
            <a:lvl1pPr>
              <a:defRPr>
                <a:latin typeface="微软雅黑" panose="020B0503020204020204" pitchFamily="34" charset="-122"/>
              </a:defRPr>
            </a:lvl1pPr>
          </a:lstStyle>
          <a:p>
            <a:fld id="{760FBDFE-C587-4B4C-A407-44438C67B59E}" type="datetimeFigureOut">
              <a:rPr lang="zh-CN" altLang="en-US" smtClean="0">
                <a:solidFill>
                  <a:srgbClr val="1D1D1A"/>
                </a:solidFill>
              </a:rPr>
              <a:pPr/>
              <a:t>2020/11/4</a:t>
            </a:fld>
            <a:endParaRPr lang="zh-CN" altLang="en-US" dirty="0">
              <a:solidFill>
                <a:srgbClr val="1D1D1A"/>
              </a:solidFill>
            </a:endParaRPr>
          </a:p>
        </p:txBody>
      </p:sp>
      <p:sp>
        <p:nvSpPr>
          <p:cNvPr id="3" name="页脚占位符 2"/>
          <p:cNvSpPr>
            <a:spLocks noGrp="1"/>
          </p:cNvSpPr>
          <p:nvPr>
            <p:ph type="ftr" sz="quarter" idx="11"/>
            <p:custDataLst>
              <p:tags r:id="rId2"/>
            </p:custDataLst>
          </p:nvPr>
        </p:nvSpPr>
        <p:spPr>
          <a:xfrm>
            <a:off x="4117501" y="6314400"/>
            <a:ext cx="3961444" cy="316800"/>
          </a:xfrm>
        </p:spPr>
        <p:txBody>
          <a:bodyPr/>
          <a:lstStyle>
            <a:lvl1pPr>
              <a:defRPr>
                <a:latin typeface="微软雅黑" panose="020B0503020204020204" pitchFamily="34" charset="-122"/>
              </a:defRPr>
            </a:lvl1pPr>
          </a:lstStyle>
          <a:p>
            <a:endParaRPr lang="zh-CN" altLang="en-US" dirty="0">
              <a:solidFill>
                <a:srgbClr val="1D1D1A"/>
              </a:solidFill>
            </a:endParaRPr>
          </a:p>
        </p:txBody>
      </p:sp>
      <p:sp>
        <p:nvSpPr>
          <p:cNvPr id="4" name="灯片编号占位符 3"/>
          <p:cNvSpPr>
            <a:spLocks noGrp="1"/>
          </p:cNvSpPr>
          <p:nvPr>
            <p:ph type="sldNum" sz="quarter" idx="12"/>
            <p:custDataLst>
              <p:tags r:id="rId3"/>
            </p:custDataLst>
          </p:nvPr>
        </p:nvSpPr>
        <p:spPr>
          <a:xfrm>
            <a:off x="8880837" y="6314400"/>
            <a:ext cx="2700984" cy="316800"/>
          </a:xfrm>
        </p:spPr>
        <p:txBody>
          <a:bodyPr/>
          <a:lstStyle>
            <a:lvl1pPr>
              <a:defRPr>
                <a:latin typeface="微软雅黑" panose="020B0503020204020204" pitchFamily="34" charset="-122"/>
              </a:defRPr>
            </a:lvl1pPr>
          </a:lstStyle>
          <a:p>
            <a:fld id="{49AE70B2-8BF9-45C0-BB95-33D1B9D3A854}" type="slidenum">
              <a:rPr lang="zh-CN" altLang="en-US" smtClean="0">
                <a:solidFill>
                  <a:srgbClr val="1D1D1A"/>
                </a:solidFill>
              </a:rPr>
              <a:pPr/>
              <a:t>‹#›</a:t>
            </a:fld>
            <a:endParaRPr lang="zh-CN" altLang="en-US" dirty="0">
              <a:solidFill>
                <a:srgbClr val="1D1D1A"/>
              </a:solidFill>
            </a:endParaRPr>
          </a:p>
        </p:txBody>
      </p:sp>
    </p:spTree>
    <p:extLst>
      <p:ext uri="{BB962C8B-B14F-4D97-AF65-F5344CB8AC3E}">
        <p14:creationId xmlns:p14="http://schemas.microsoft.com/office/powerpoint/2010/main" val="201480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Tree>
    <p:extLst>
      <p:ext uri="{BB962C8B-B14F-4D97-AF65-F5344CB8AC3E}">
        <p14:creationId xmlns:p14="http://schemas.microsoft.com/office/powerpoint/2010/main" val="1123974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837427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标">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xmlns="" id="{B3C649F6-6C86-43D9-BB7D-C0C5916DA06D}"/>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4" name="Freeform 11">
            <a:extLst>
              <a:ext uri="{FF2B5EF4-FFF2-40B4-BE49-F238E27FC236}">
                <a16:creationId xmlns:a16="http://schemas.microsoft.com/office/drawing/2014/main" xmlns="" id="{2B17635C-0BD3-4E91-9108-7B1D4ED1808C}"/>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grpSp>
        <p:nvGrpSpPr>
          <p:cNvPr id="5" name="组合 4">
            <a:extLst>
              <a:ext uri="{FF2B5EF4-FFF2-40B4-BE49-F238E27FC236}">
                <a16:creationId xmlns:a16="http://schemas.microsoft.com/office/drawing/2014/main" xmlns="" id="{777C72A1-A484-4CE4-96ED-9326BB800D11}"/>
              </a:ext>
            </a:extLst>
          </p:cNvPr>
          <p:cNvGrpSpPr/>
          <p:nvPr userDrawn="1"/>
        </p:nvGrpSpPr>
        <p:grpSpPr>
          <a:xfrm>
            <a:off x="443487" y="440770"/>
            <a:ext cx="534109" cy="533594"/>
            <a:chOff x="2960687" y="4865687"/>
            <a:chExt cx="1698626" cy="1697038"/>
          </a:xfrm>
          <a:solidFill>
            <a:schemeClr val="tx2"/>
          </a:solidFill>
        </p:grpSpPr>
        <p:sp>
          <p:nvSpPr>
            <p:cNvPr id="6" name="Freeform 6">
              <a:extLst>
                <a:ext uri="{FF2B5EF4-FFF2-40B4-BE49-F238E27FC236}">
                  <a16:creationId xmlns:a16="http://schemas.microsoft.com/office/drawing/2014/main" xmlns="" id="{1D183B0C-82A7-42F3-96CC-47F0880530C9}"/>
                </a:ext>
              </a:extLst>
            </p:cNvPr>
            <p:cNvSpPr>
              <a:spLocks/>
            </p:cNvSpPr>
            <p:nvPr/>
          </p:nvSpPr>
          <p:spPr bwMode="auto">
            <a:xfrm>
              <a:off x="2960687" y="5251450"/>
              <a:ext cx="1311275" cy="1311275"/>
            </a:xfrm>
            <a:custGeom>
              <a:avLst/>
              <a:gdLst>
                <a:gd name="T0" fmla="*/ 1114 w 1293"/>
                <a:gd name="T1" fmla="*/ 294 h 1293"/>
                <a:gd name="T2" fmla="*/ 1233 w 1293"/>
                <a:gd name="T3" fmla="*/ 647 h 1293"/>
                <a:gd name="T4" fmla="*/ 647 w 1293"/>
                <a:gd name="T5" fmla="*/ 1233 h 1293"/>
                <a:gd name="T6" fmla="*/ 60 w 1293"/>
                <a:gd name="T7" fmla="*/ 647 h 1293"/>
                <a:gd name="T8" fmla="*/ 647 w 1293"/>
                <a:gd name="T9" fmla="*/ 60 h 1293"/>
                <a:gd name="T10" fmla="*/ 1001 w 1293"/>
                <a:gd name="T11" fmla="*/ 180 h 1293"/>
                <a:gd name="T12" fmla="*/ 1044 w 1293"/>
                <a:gd name="T13" fmla="*/ 137 h 1293"/>
                <a:gd name="T14" fmla="*/ 647 w 1293"/>
                <a:gd name="T15" fmla="*/ 0 h 1293"/>
                <a:gd name="T16" fmla="*/ 0 w 1293"/>
                <a:gd name="T17" fmla="*/ 647 h 1293"/>
                <a:gd name="T18" fmla="*/ 647 w 1293"/>
                <a:gd name="T19" fmla="*/ 1293 h 1293"/>
                <a:gd name="T20" fmla="*/ 1293 w 1293"/>
                <a:gd name="T21" fmla="*/ 647 h 1293"/>
                <a:gd name="T22" fmla="*/ 1157 w 1293"/>
                <a:gd name="T23" fmla="*/ 251 h 1293"/>
                <a:gd name="T24" fmla="*/ 1114 w 1293"/>
                <a:gd name="T25" fmla="*/ 294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3" h="1293">
                  <a:moveTo>
                    <a:pt x="1114" y="294"/>
                  </a:moveTo>
                  <a:cubicBezTo>
                    <a:pt x="1189" y="392"/>
                    <a:pt x="1233" y="514"/>
                    <a:pt x="1233" y="647"/>
                  </a:cubicBezTo>
                  <a:cubicBezTo>
                    <a:pt x="1233" y="970"/>
                    <a:pt x="970" y="1233"/>
                    <a:pt x="647" y="1233"/>
                  </a:cubicBezTo>
                  <a:cubicBezTo>
                    <a:pt x="323" y="1233"/>
                    <a:pt x="60" y="970"/>
                    <a:pt x="60" y="647"/>
                  </a:cubicBezTo>
                  <a:cubicBezTo>
                    <a:pt x="60" y="323"/>
                    <a:pt x="323" y="60"/>
                    <a:pt x="647" y="60"/>
                  </a:cubicBezTo>
                  <a:cubicBezTo>
                    <a:pt x="780" y="60"/>
                    <a:pt x="903" y="105"/>
                    <a:pt x="1001" y="180"/>
                  </a:cubicBezTo>
                  <a:cubicBezTo>
                    <a:pt x="1044" y="137"/>
                    <a:pt x="1044" y="137"/>
                    <a:pt x="1044" y="137"/>
                  </a:cubicBezTo>
                  <a:cubicBezTo>
                    <a:pt x="934" y="52"/>
                    <a:pt x="796" y="0"/>
                    <a:pt x="647" y="0"/>
                  </a:cubicBezTo>
                  <a:cubicBezTo>
                    <a:pt x="290" y="0"/>
                    <a:pt x="0" y="290"/>
                    <a:pt x="0" y="647"/>
                  </a:cubicBezTo>
                  <a:cubicBezTo>
                    <a:pt x="0" y="1003"/>
                    <a:pt x="290" y="1293"/>
                    <a:pt x="647" y="1293"/>
                  </a:cubicBezTo>
                  <a:cubicBezTo>
                    <a:pt x="1003" y="1293"/>
                    <a:pt x="1293" y="1003"/>
                    <a:pt x="1293" y="647"/>
                  </a:cubicBezTo>
                  <a:cubicBezTo>
                    <a:pt x="1293" y="498"/>
                    <a:pt x="1242" y="360"/>
                    <a:pt x="1157" y="251"/>
                  </a:cubicBezTo>
                  <a:lnTo>
                    <a:pt x="1114"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7" name="Freeform 7">
              <a:extLst>
                <a:ext uri="{FF2B5EF4-FFF2-40B4-BE49-F238E27FC236}">
                  <a16:creationId xmlns:a16="http://schemas.microsoft.com/office/drawing/2014/main" xmlns="" id="{F8CA449D-93C0-477B-8CF2-F4B0DA6F66D5}"/>
                </a:ext>
              </a:extLst>
            </p:cNvPr>
            <p:cNvSpPr>
              <a:spLocks/>
            </p:cNvSpPr>
            <p:nvPr/>
          </p:nvSpPr>
          <p:spPr bwMode="auto">
            <a:xfrm>
              <a:off x="3168650" y="5459413"/>
              <a:ext cx="895350" cy="895350"/>
            </a:xfrm>
            <a:custGeom>
              <a:avLst/>
              <a:gdLst>
                <a:gd name="T0" fmla="*/ 762 w 883"/>
                <a:gd name="T1" fmla="*/ 235 h 883"/>
                <a:gd name="T2" fmla="*/ 823 w 883"/>
                <a:gd name="T3" fmla="*/ 442 h 883"/>
                <a:gd name="T4" fmla="*/ 442 w 883"/>
                <a:gd name="T5" fmla="*/ 823 h 883"/>
                <a:gd name="T6" fmla="*/ 60 w 883"/>
                <a:gd name="T7" fmla="*/ 442 h 883"/>
                <a:gd name="T8" fmla="*/ 442 w 883"/>
                <a:gd name="T9" fmla="*/ 60 h 883"/>
                <a:gd name="T10" fmla="*/ 649 w 883"/>
                <a:gd name="T11" fmla="*/ 122 h 883"/>
                <a:gd name="T12" fmla="*/ 692 w 883"/>
                <a:gd name="T13" fmla="*/ 78 h 883"/>
                <a:gd name="T14" fmla="*/ 442 w 883"/>
                <a:gd name="T15" fmla="*/ 0 h 883"/>
                <a:gd name="T16" fmla="*/ 0 w 883"/>
                <a:gd name="T17" fmla="*/ 442 h 883"/>
                <a:gd name="T18" fmla="*/ 442 w 883"/>
                <a:gd name="T19" fmla="*/ 883 h 883"/>
                <a:gd name="T20" fmla="*/ 883 w 883"/>
                <a:gd name="T21" fmla="*/ 442 h 883"/>
                <a:gd name="T22" fmla="*/ 806 w 883"/>
                <a:gd name="T23" fmla="*/ 192 h 883"/>
                <a:gd name="T24" fmla="*/ 762 w 883"/>
                <a:gd name="T25" fmla="*/ 235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883">
                  <a:moveTo>
                    <a:pt x="762" y="235"/>
                  </a:moveTo>
                  <a:cubicBezTo>
                    <a:pt x="801" y="295"/>
                    <a:pt x="823" y="366"/>
                    <a:pt x="823" y="442"/>
                  </a:cubicBezTo>
                  <a:cubicBezTo>
                    <a:pt x="823" y="652"/>
                    <a:pt x="652" y="823"/>
                    <a:pt x="442" y="823"/>
                  </a:cubicBezTo>
                  <a:cubicBezTo>
                    <a:pt x="231" y="823"/>
                    <a:pt x="60" y="652"/>
                    <a:pt x="60" y="442"/>
                  </a:cubicBezTo>
                  <a:cubicBezTo>
                    <a:pt x="60" y="231"/>
                    <a:pt x="231" y="60"/>
                    <a:pt x="442" y="60"/>
                  </a:cubicBezTo>
                  <a:cubicBezTo>
                    <a:pt x="518" y="60"/>
                    <a:pt x="589" y="83"/>
                    <a:pt x="649" y="122"/>
                  </a:cubicBezTo>
                  <a:cubicBezTo>
                    <a:pt x="692" y="78"/>
                    <a:pt x="692" y="78"/>
                    <a:pt x="692" y="78"/>
                  </a:cubicBezTo>
                  <a:cubicBezTo>
                    <a:pt x="621" y="29"/>
                    <a:pt x="535" y="0"/>
                    <a:pt x="442" y="0"/>
                  </a:cubicBezTo>
                  <a:cubicBezTo>
                    <a:pt x="198" y="0"/>
                    <a:pt x="0" y="198"/>
                    <a:pt x="0" y="442"/>
                  </a:cubicBezTo>
                  <a:cubicBezTo>
                    <a:pt x="0" y="685"/>
                    <a:pt x="198" y="883"/>
                    <a:pt x="442" y="883"/>
                  </a:cubicBezTo>
                  <a:cubicBezTo>
                    <a:pt x="685" y="883"/>
                    <a:pt x="883" y="685"/>
                    <a:pt x="883" y="442"/>
                  </a:cubicBezTo>
                  <a:cubicBezTo>
                    <a:pt x="883" y="349"/>
                    <a:pt x="855" y="263"/>
                    <a:pt x="806" y="192"/>
                  </a:cubicBezTo>
                  <a:lnTo>
                    <a:pt x="762" y="2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8" name="Freeform 8">
              <a:extLst>
                <a:ext uri="{FF2B5EF4-FFF2-40B4-BE49-F238E27FC236}">
                  <a16:creationId xmlns:a16="http://schemas.microsoft.com/office/drawing/2014/main" xmlns="" id="{74F5EEEF-084B-4234-8DAC-DBD04D75C4E8}"/>
                </a:ext>
              </a:extLst>
            </p:cNvPr>
            <p:cNvSpPr>
              <a:spLocks/>
            </p:cNvSpPr>
            <p:nvPr/>
          </p:nvSpPr>
          <p:spPr bwMode="auto">
            <a:xfrm>
              <a:off x="3384550" y="5675313"/>
              <a:ext cx="463550" cy="463550"/>
            </a:xfrm>
            <a:custGeom>
              <a:avLst/>
              <a:gdLst>
                <a:gd name="T0" fmla="*/ 390 w 457"/>
                <a:gd name="T1" fmla="*/ 181 h 457"/>
                <a:gd name="T2" fmla="*/ 397 w 457"/>
                <a:gd name="T3" fmla="*/ 229 h 457"/>
                <a:gd name="T4" fmla="*/ 229 w 457"/>
                <a:gd name="T5" fmla="*/ 397 h 457"/>
                <a:gd name="T6" fmla="*/ 60 w 457"/>
                <a:gd name="T7" fmla="*/ 229 h 457"/>
                <a:gd name="T8" fmla="*/ 229 w 457"/>
                <a:gd name="T9" fmla="*/ 60 h 457"/>
                <a:gd name="T10" fmla="*/ 277 w 457"/>
                <a:gd name="T11" fmla="*/ 67 h 457"/>
                <a:gd name="T12" fmla="*/ 324 w 457"/>
                <a:gd name="T13" fmla="*/ 21 h 457"/>
                <a:gd name="T14" fmla="*/ 229 w 457"/>
                <a:gd name="T15" fmla="*/ 0 h 457"/>
                <a:gd name="T16" fmla="*/ 0 w 457"/>
                <a:gd name="T17" fmla="*/ 229 h 457"/>
                <a:gd name="T18" fmla="*/ 229 w 457"/>
                <a:gd name="T19" fmla="*/ 457 h 457"/>
                <a:gd name="T20" fmla="*/ 457 w 457"/>
                <a:gd name="T21" fmla="*/ 229 h 457"/>
                <a:gd name="T22" fmla="*/ 437 w 457"/>
                <a:gd name="T23" fmla="*/ 134 h 457"/>
                <a:gd name="T24" fmla="*/ 390 w 457"/>
                <a:gd name="T25" fmla="*/ 18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457">
                  <a:moveTo>
                    <a:pt x="390" y="181"/>
                  </a:moveTo>
                  <a:cubicBezTo>
                    <a:pt x="395" y="196"/>
                    <a:pt x="397" y="212"/>
                    <a:pt x="397" y="229"/>
                  </a:cubicBezTo>
                  <a:cubicBezTo>
                    <a:pt x="397" y="322"/>
                    <a:pt x="322" y="397"/>
                    <a:pt x="229" y="397"/>
                  </a:cubicBezTo>
                  <a:cubicBezTo>
                    <a:pt x="136" y="397"/>
                    <a:pt x="60" y="322"/>
                    <a:pt x="60" y="229"/>
                  </a:cubicBezTo>
                  <a:cubicBezTo>
                    <a:pt x="60" y="136"/>
                    <a:pt x="136" y="60"/>
                    <a:pt x="229" y="60"/>
                  </a:cubicBezTo>
                  <a:cubicBezTo>
                    <a:pt x="245" y="60"/>
                    <a:pt x="262" y="63"/>
                    <a:pt x="277" y="67"/>
                  </a:cubicBezTo>
                  <a:cubicBezTo>
                    <a:pt x="324" y="21"/>
                    <a:pt x="324" y="21"/>
                    <a:pt x="324" y="21"/>
                  </a:cubicBezTo>
                  <a:cubicBezTo>
                    <a:pt x="295" y="8"/>
                    <a:pt x="263" y="0"/>
                    <a:pt x="229" y="0"/>
                  </a:cubicBezTo>
                  <a:cubicBezTo>
                    <a:pt x="103" y="0"/>
                    <a:pt x="0" y="103"/>
                    <a:pt x="0" y="229"/>
                  </a:cubicBezTo>
                  <a:cubicBezTo>
                    <a:pt x="0" y="355"/>
                    <a:pt x="103" y="457"/>
                    <a:pt x="229" y="457"/>
                  </a:cubicBezTo>
                  <a:cubicBezTo>
                    <a:pt x="355" y="457"/>
                    <a:pt x="457" y="355"/>
                    <a:pt x="457" y="229"/>
                  </a:cubicBezTo>
                  <a:cubicBezTo>
                    <a:pt x="457" y="195"/>
                    <a:pt x="450" y="163"/>
                    <a:pt x="437" y="134"/>
                  </a:cubicBezTo>
                  <a:lnTo>
                    <a:pt x="390"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9" name="Freeform 9">
              <a:extLst>
                <a:ext uri="{FF2B5EF4-FFF2-40B4-BE49-F238E27FC236}">
                  <a16:creationId xmlns:a16="http://schemas.microsoft.com/office/drawing/2014/main" xmlns="" id="{B43284BB-4EE9-4EC5-8C49-A082DDCC0BD5}"/>
                </a:ext>
              </a:extLst>
            </p:cNvPr>
            <p:cNvSpPr>
              <a:spLocks/>
            </p:cNvSpPr>
            <p:nvPr/>
          </p:nvSpPr>
          <p:spPr bwMode="auto">
            <a:xfrm>
              <a:off x="3582988" y="5092700"/>
              <a:ext cx="850900" cy="844550"/>
            </a:xfrm>
            <a:custGeom>
              <a:avLst/>
              <a:gdLst>
                <a:gd name="T0" fmla="*/ 33 w 839"/>
                <a:gd name="T1" fmla="*/ 834 h 834"/>
                <a:gd name="T2" fmla="*/ 11 w 839"/>
                <a:gd name="T3" fmla="*/ 825 h 834"/>
                <a:gd name="T4" fmla="*/ 11 w 839"/>
                <a:gd name="T5" fmla="*/ 782 h 834"/>
                <a:gd name="T6" fmla="*/ 785 w 839"/>
                <a:gd name="T7" fmla="*/ 12 h 834"/>
                <a:gd name="T8" fmla="*/ 827 w 839"/>
                <a:gd name="T9" fmla="*/ 12 h 834"/>
                <a:gd name="T10" fmla="*/ 827 w 839"/>
                <a:gd name="T11" fmla="*/ 54 h 834"/>
                <a:gd name="T12" fmla="*/ 54 w 839"/>
                <a:gd name="T13" fmla="*/ 825 h 834"/>
                <a:gd name="T14" fmla="*/ 33 w 839"/>
                <a:gd name="T15" fmla="*/ 834 h 8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834">
                  <a:moveTo>
                    <a:pt x="33" y="834"/>
                  </a:moveTo>
                  <a:cubicBezTo>
                    <a:pt x="25" y="834"/>
                    <a:pt x="17" y="831"/>
                    <a:pt x="11" y="825"/>
                  </a:cubicBezTo>
                  <a:cubicBezTo>
                    <a:pt x="0" y="813"/>
                    <a:pt x="0" y="794"/>
                    <a:pt x="11" y="782"/>
                  </a:cubicBezTo>
                  <a:cubicBezTo>
                    <a:pt x="785" y="12"/>
                    <a:pt x="785" y="12"/>
                    <a:pt x="785" y="12"/>
                  </a:cubicBezTo>
                  <a:cubicBezTo>
                    <a:pt x="796" y="0"/>
                    <a:pt x="815" y="0"/>
                    <a:pt x="827" y="12"/>
                  </a:cubicBezTo>
                  <a:cubicBezTo>
                    <a:pt x="839" y="24"/>
                    <a:pt x="839" y="43"/>
                    <a:pt x="827" y="54"/>
                  </a:cubicBezTo>
                  <a:cubicBezTo>
                    <a:pt x="54" y="825"/>
                    <a:pt x="54" y="825"/>
                    <a:pt x="54" y="825"/>
                  </a:cubicBezTo>
                  <a:cubicBezTo>
                    <a:pt x="48" y="831"/>
                    <a:pt x="40" y="834"/>
                    <a:pt x="33"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0" name="Freeform 10">
              <a:extLst>
                <a:ext uri="{FF2B5EF4-FFF2-40B4-BE49-F238E27FC236}">
                  <a16:creationId xmlns:a16="http://schemas.microsoft.com/office/drawing/2014/main" xmlns="" id="{D050CC35-A62E-43DE-A8B9-4FE38D64DE4F}"/>
                </a:ext>
              </a:extLst>
            </p:cNvPr>
            <p:cNvSpPr>
              <a:spLocks noEditPoints="1"/>
            </p:cNvSpPr>
            <p:nvPr/>
          </p:nvSpPr>
          <p:spPr bwMode="auto">
            <a:xfrm>
              <a:off x="4140200" y="4865687"/>
              <a:ext cx="301625" cy="500063"/>
            </a:xfrm>
            <a:custGeom>
              <a:avLst/>
              <a:gdLst>
                <a:gd name="T0" fmla="*/ 50 w 298"/>
                <a:gd name="T1" fmla="*/ 492 h 492"/>
                <a:gd name="T2" fmla="*/ 40 w 298"/>
                <a:gd name="T3" fmla="*/ 490 h 492"/>
                <a:gd name="T4" fmla="*/ 20 w 298"/>
                <a:gd name="T5" fmla="*/ 464 h 492"/>
                <a:gd name="T6" fmla="*/ 1 w 298"/>
                <a:gd name="T7" fmla="*/ 252 h 492"/>
                <a:gd name="T8" fmla="*/ 10 w 298"/>
                <a:gd name="T9" fmla="*/ 228 h 492"/>
                <a:gd name="T10" fmla="*/ 227 w 298"/>
                <a:gd name="T11" fmla="*/ 11 h 492"/>
                <a:gd name="T12" fmla="*/ 259 w 298"/>
                <a:gd name="T13" fmla="*/ 4 h 492"/>
                <a:gd name="T14" fmla="*/ 278 w 298"/>
                <a:gd name="T15" fmla="*/ 29 h 492"/>
                <a:gd name="T16" fmla="*/ 297 w 298"/>
                <a:gd name="T17" fmla="*/ 242 h 492"/>
                <a:gd name="T18" fmla="*/ 289 w 298"/>
                <a:gd name="T19" fmla="*/ 266 h 492"/>
                <a:gd name="T20" fmla="*/ 71 w 298"/>
                <a:gd name="T21" fmla="*/ 483 h 492"/>
                <a:gd name="T22" fmla="*/ 50 w 298"/>
                <a:gd name="T23" fmla="*/ 492 h 492"/>
                <a:gd name="T24" fmla="*/ 62 w 298"/>
                <a:gd name="T25" fmla="*/ 260 h 492"/>
                <a:gd name="T26" fmla="*/ 74 w 298"/>
                <a:gd name="T27" fmla="*/ 395 h 492"/>
                <a:gd name="T28" fmla="*/ 236 w 298"/>
                <a:gd name="T29" fmla="*/ 233 h 492"/>
                <a:gd name="T30" fmla="*/ 224 w 298"/>
                <a:gd name="T31" fmla="*/ 99 h 492"/>
                <a:gd name="T32" fmla="*/ 62 w 298"/>
                <a:gd name="T33" fmla="*/ 26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8" h="492">
                  <a:moveTo>
                    <a:pt x="50" y="492"/>
                  </a:moveTo>
                  <a:cubicBezTo>
                    <a:pt x="46" y="492"/>
                    <a:pt x="43" y="491"/>
                    <a:pt x="40" y="490"/>
                  </a:cubicBezTo>
                  <a:cubicBezTo>
                    <a:pt x="29" y="486"/>
                    <a:pt x="21" y="476"/>
                    <a:pt x="20" y="464"/>
                  </a:cubicBezTo>
                  <a:cubicBezTo>
                    <a:pt x="1" y="252"/>
                    <a:pt x="1" y="252"/>
                    <a:pt x="1" y="252"/>
                  </a:cubicBezTo>
                  <a:cubicBezTo>
                    <a:pt x="0" y="243"/>
                    <a:pt x="3" y="234"/>
                    <a:pt x="10" y="228"/>
                  </a:cubicBezTo>
                  <a:cubicBezTo>
                    <a:pt x="227" y="11"/>
                    <a:pt x="227" y="11"/>
                    <a:pt x="227" y="11"/>
                  </a:cubicBezTo>
                  <a:cubicBezTo>
                    <a:pt x="235" y="2"/>
                    <a:pt x="248" y="0"/>
                    <a:pt x="259" y="4"/>
                  </a:cubicBezTo>
                  <a:cubicBezTo>
                    <a:pt x="270" y="7"/>
                    <a:pt x="277" y="17"/>
                    <a:pt x="278" y="29"/>
                  </a:cubicBezTo>
                  <a:cubicBezTo>
                    <a:pt x="297" y="242"/>
                    <a:pt x="297" y="242"/>
                    <a:pt x="297" y="242"/>
                  </a:cubicBezTo>
                  <a:cubicBezTo>
                    <a:pt x="298" y="251"/>
                    <a:pt x="295" y="259"/>
                    <a:pt x="289" y="266"/>
                  </a:cubicBezTo>
                  <a:cubicBezTo>
                    <a:pt x="71" y="483"/>
                    <a:pt x="71" y="483"/>
                    <a:pt x="71" y="483"/>
                  </a:cubicBezTo>
                  <a:cubicBezTo>
                    <a:pt x="65" y="489"/>
                    <a:pt x="58" y="492"/>
                    <a:pt x="50" y="492"/>
                  </a:cubicBezTo>
                  <a:close/>
                  <a:moveTo>
                    <a:pt x="62" y="260"/>
                  </a:moveTo>
                  <a:cubicBezTo>
                    <a:pt x="74" y="395"/>
                    <a:pt x="74" y="395"/>
                    <a:pt x="74" y="395"/>
                  </a:cubicBezTo>
                  <a:cubicBezTo>
                    <a:pt x="236" y="233"/>
                    <a:pt x="236" y="233"/>
                    <a:pt x="236" y="233"/>
                  </a:cubicBezTo>
                  <a:cubicBezTo>
                    <a:pt x="224" y="99"/>
                    <a:pt x="224" y="99"/>
                    <a:pt x="224" y="99"/>
                  </a:cubicBezTo>
                  <a:lnTo>
                    <a:pt x="62"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1" name="Freeform 11">
              <a:extLst>
                <a:ext uri="{FF2B5EF4-FFF2-40B4-BE49-F238E27FC236}">
                  <a16:creationId xmlns:a16="http://schemas.microsoft.com/office/drawing/2014/main" xmlns="" id="{AB66B19F-1B53-4144-91E0-731DB36639B3}"/>
                </a:ext>
              </a:extLst>
            </p:cNvPr>
            <p:cNvSpPr>
              <a:spLocks noEditPoints="1"/>
            </p:cNvSpPr>
            <p:nvPr/>
          </p:nvSpPr>
          <p:spPr bwMode="auto">
            <a:xfrm>
              <a:off x="4157663" y="5083175"/>
              <a:ext cx="501650" cy="301625"/>
            </a:xfrm>
            <a:custGeom>
              <a:avLst/>
              <a:gdLst>
                <a:gd name="T0" fmla="*/ 245 w 494"/>
                <a:gd name="T1" fmla="*/ 297 h 297"/>
                <a:gd name="T2" fmla="*/ 242 w 494"/>
                <a:gd name="T3" fmla="*/ 296 h 297"/>
                <a:gd name="T4" fmla="*/ 29 w 494"/>
                <a:gd name="T5" fmla="*/ 278 h 297"/>
                <a:gd name="T6" fmla="*/ 4 w 494"/>
                <a:gd name="T7" fmla="*/ 258 h 297"/>
                <a:gd name="T8" fmla="*/ 11 w 494"/>
                <a:gd name="T9" fmla="*/ 226 h 297"/>
                <a:gd name="T10" fmla="*/ 228 w 494"/>
                <a:gd name="T11" fmla="*/ 9 h 297"/>
                <a:gd name="T12" fmla="*/ 252 w 494"/>
                <a:gd name="T13" fmla="*/ 0 h 297"/>
                <a:gd name="T14" fmla="*/ 464 w 494"/>
                <a:gd name="T15" fmla="*/ 19 h 297"/>
                <a:gd name="T16" fmla="*/ 490 w 494"/>
                <a:gd name="T17" fmla="*/ 39 h 297"/>
                <a:gd name="T18" fmla="*/ 483 w 494"/>
                <a:gd name="T19" fmla="*/ 70 h 297"/>
                <a:gd name="T20" fmla="*/ 266 w 494"/>
                <a:gd name="T21" fmla="*/ 288 h 297"/>
                <a:gd name="T22" fmla="*/ 245 w 494"/>
                <a:gd name="T23" fmla="*/ 297 h 297"/>
                <a:gd name="T24" fmla="*/ 99 w 494"/>
                <a:gd name="T25" fmla="*/ 223 h 297"/>
                <a:gd name="T26" fmla="*/ 233 w 494"/>
                <a:gd name="T27" fmla="*/ 235 h 297"/>
                <a:gd name="T28" fmla="*/ 395 w 494"/>
                <a:gd name="T29" fmla="*/ 73 h 297"/>
                <a:gd name="T30" fmla="*/ 261 w 494"/>
                <a:gd name="T31" fmla="*/ 62 h 297"/>
                <a:gd name="T32" fmla="*/ 99 w 494"/>
                <a:gd name="T33" fmla="*/ 22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4" h="297">
                  <a:moveTo>
                    <a:pt x="245" y="297"/>
                  </a:moveTo>
                  <a:cubicBezTo>
                    <a:pt x="244" y="297"/>
                    <a:pt x="243" y="297"/>
                    <a:pt x="242" y="296"/>
                  </a:cubicBezTo>
                  <a:cubicBezTo>
                    <a:pt x="29" y="278"/>
                    <a:pt x="29" y="278"/>
                    <a:pt x="29" y="278"/>
                  </a:cubicBezTo>
                  <a:cubicBezTo>
                    <a:pt x="18" y="277"/>
                    <a:pt x="8" y="269"/>
                    <a:pt x="4" y="258"/>
                  </a:cubicBezTo>
                  <a:cubicBezTo>
                    <a:pt x="0" y="247"/>
                    <a:pt x="2" y="235"/>
                    <a:pt x="11" y="226"/>
                  </a:cubicBezTo>
                  <a:cubicBezTo>
                    <a:pt x="228" y="9"/>
                    <a:pt x="228" y="9"/>
                    <a:pt x="228" y="9"/>
                  </a:cubicBezTo>
                  <a:cubicBezTo>
                    <a:pt x="234" y="3"/>
                    <a:pt x="243" y="0"/>
                    <a:pt x="252" y="0"/>
                  </a:cubicBezTo>
                  <a:cubicBezTo>
                    <a:pt x="464" y="19"/>
                    <a:pt x="464" y="19"/>
                    <a:pt x="464" y="19"/>
                  </a:cubicBezTo>
                  <a:cubicBezTo>
                    <a:pt x="476" y="20"/>
                    <a:pt x="486" y="28"/>
                    <a:pt x="490" y="39"/>
                  </a:cubicBezTo>
                  <a:cubicBezTo>
                    <a:pt x="494" y="50"/>
                    <a:pt x="491" y="62"/>
                    <a:pt x="483" y="70"/>
                  </a:cubicBezTo>
                  <a:cubicBezTo>
                    <a:pt x="266" y="288"/>
                    <a:pt x="266" y="288"/>
                    <a:pt x="266" y="288"/>
                  </a:cubicBezTo>
                  <a:cubicBezTo>
                    <a:pt x="260" y="293"/>
                    <a:pt x="252" y="297"/>
                    <a:pt x="245" y="297"/>
                  </a:cubicBezTo>
                  <a:close/>
                  <a:moveTo>
                    <a:pt x="99" y="223"/>
                  </a:moveTo>
                  <a:cubicBezTo>
                    <a:pt x="233" y="235"/>
                    <a:pt x="233" y="235"/>
                    <a:pt x="233" y="235"/>
                  </a:cubicBezTo>
                  <a:cubicBezTo>
                    <a:pt x="395" y="73"/>
                    <a:pt x="395" y="73"/>
                    <a:pt x="395" y="73"/>
                  </a:cubicBezTo>
                  <a:cubicBezTo>
                    <a:pt x="261" y="62"/>
                    <a:pt x="261" y="62"/>
                    <a:pt x="261" y="62"/>
                  </a:cubicBezTo>
                  <a:lnTo>
                    <a:pt x="99"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grpSp>
      <p:sp>
        <p:nvSpPr>
          <p:cNvPr id="12" name="Freeform 6">
            <a:extLst>
              <a:ext uri="{FF2B5EF4-FFF2-40B4-BE49-F238E27FC236}">
                <a16:creationId xmlns:a16="http://schemas.microsoft.com/office/drawing/2014/main" xmlns="" id="{023CD117-2E77-4218-9E7A-A1DFA4E04D58}"/>
              </a:ext>
            </a:extLst>
          </p:cNvPr>
          <p:cNvSpPr>
            <a:spLocks/>
          </p:cNvSpPr>
          <p:nvPr userDrawn="1"/>
        </p:nvSpPr>
        <p:spPr bwMode="auto">
          <a:xfrm>
            <a:off x="3213876" y="296437"/>
            <a:ext cx="8981299" cy="8650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13" name="Freeform 11">
            <a:extLst>
              <a:ext uri="{FF2B5EF4-FFF2-40B4-BE49-F238E27FC236}">
                <a16:creationId xmlns:a16="http://schemas.microsoft.com/office/drawing/2014/main" xmlns="" id="{C8EBABF0-107B-4D8F-BE80-9FF4CB2BD9BA}"/>
              </a:ext>
            </a:extLst>
          </p:cNvPr>
          <p:cNvSpPr>
            <a:spLocks/>
          </p:cNvSpPr>
          <p:nvPr userDrawn="1"/>
        </p:nvSpPr>
        <p:spPr bwMode="auto">
          <a:xfrm>
            <a:off x="3108478"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Tree>
    <p:extLst>
      <p:ext uri="{BB962C8B-B14F-4D97-AF65-F5344CB8AC3E}">
        <p14:creationId xmlns:p14="http://schemas.microsoft.com/office/powerpoint/2010/main" val="1695574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155953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136560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14271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010118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223" y="6314400"/>
            <a:ext cx="2700984" cy="316800"/>
          </a:xfrm>
        </p:spPr>
        <p:txBody>
          <a:bodyPr/>
          <a:lstStyle>
            <a:lvl1pPr>
              <a:defRPr>
                <a:latin typeface="微软雅黑" panose="020B0503020204020204" pitchFamily="34" charset="-122"/>
              </a:defRPr>
            </a:lvl1pPr>
          </a:lstStyle>
          <a:p>
            <a:fld id="{760FBDFE-C587-4B4C-A407-44438C67B59E}" type="datetimeFigureOut">
              <a:rPr lang="zh-CN" altLang="en-US" smtClean="0">
                <a:solidFill>
                  <a:srgbClr val="1D1D1A"/>
                </a:solidFill>
              </a:rPr>
              <a:pPr/>
              <a:t>2020/11/4</a:t>
            </a:fld>
            <a:endParaRPr lang="zh-CN" altLang="en-US" dirty="0">
              <a:solidFill>
                <a:srgbClr val="1D1D1A"/>
              </a:solidFill>
            </a:endParaRPr>
          </a:p>
        </p:txBody>
      </p:sp>
      <p:sp>
        <p:nvSpPr>
          <p:cNvPr id="3" name="页脚占位符 2"/>
          <p:cNvSpPr>
            <a:spLocks noGrp="1"/>
          </p:cNvSpPr>
          <p:nvPr>
            <p:ph type="ftr" sz="quarter" idx="11"/>
            <p:custDataLst>
              <p:tags r:id="rId2"/>
            </p:custDataLst>
          </p:nvPr>
        </p:nvSpPr>
        <p:spPr>
          <a:xfrm>
            <a:off x="4117501" y="6314400"/>
            <a:ext cx="3961444" cy="316800"/>
          </a:xfrm>
        </p:spPr>
        <p:txBody>
          <a:bodyPr/>
          <a:lstStyle>
            <a:lvl1pPr>
              <a:defRPr>
                <a:latin typeface="微软雅黑" panose="020B0503020204020204" pitchFamily="34" charset="-122"/>
              </a:defRPr>
            </a:lvl1pPr>
          </a:lstStyle>
          <a:p>
            <a:endParaRPr lang="zh-CN" altLang="en-US" dirty="0">
              <a:solidFill>
                <a:srgbClr val="1D1D1A"/>
              </a:solidFill>
            </a:endParaRPr>
          </a:p>
        </p:txBody>
      </p:sp>
      <p:sp>
        <p:nvSpPr>
          <p:cNvPr id="4" name="灯片编号占位符 3"/>
          <p:cNvSpPr>
            <a:spLocks noGrp="1"/>
          </p:cNvSpPr>
          <p:nvPr>
            <p:ph type="sldNum" sz="quarter" idx="12"/>
            <p:custDataLst>
              <p:tags r:id="rId3"/>
            </p:custDataLst>
          </p:nvPr>
        </p:nvSpPr>
        <p:spPr>
          <a:xfrm>
            <a:off x="8880837" y="6314400"/>
            <a:ext cx="2700984" cy="316800"/>
          </a:xfrm>
        </p:spPr>
        <p:txBody>
          <a:bodyPr/>
          <a:lstStyle>
            <a:lvl1pPr>
              <a:defRPr>
                <a:latin typeface="微软雅黑" panose="020B0503020204020204" pitchFamily="34" charset="-122"/>
              </a:defRPr>
            </a:lvl1pPr>
          </a:lstStyle>
          <a:p>
            <a:fld id="{49AE70B2-8BF9-45C0-BB95-33D1B9D3A854}" type="slidenum">
              <a:rPr lang="zh-CN" altLang="en-US" smtClean="0">
                <a:solidFill>
                  <a:srgbClr val="1D1D1A"/>
                </a:solidFill>
              </a:rPr>
              <a:pPr/>
              <a:t>‹#›</a:t>
            </a:fld>
            <a:endParaRPr lang="zh-CN" altLang="en-US" dirty="0">
              <a:solidFill>
                <a:srgbClr val="1D1D1A"/>
              </a:solidFill>
            </a:endParaRPr>
          </a:p>
        </p:txBody>
      </p:sp>
    </p:spTree>
    <p:extLst>
      <p:ext uri="{BB962C8B-B14F-4D97-AF65-F5344CB8AC3E}">
        <p14:creationId xmlns:p14="http://schemas.microsoft.com/office/powerpoint/2010/main" val="3961584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Tree>
    <p:extLst>
      <p:ext uri="{BB962C8B-B14F-4D97-AF65-F5344CB8AC3E}">
        <p14:creationId xmlns:p14="http://schemas.microsoft.com/office/powerpoint/2010/main" val="2032677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000644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867550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4052760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32266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xmlns="" id="{752B054F-638D-42E0-A591-62B6280ECE91}"/>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4" name="Freeform 11">
            <a:extLst>
              <a:ext uri="{FF2B5EF4-FFF2-40B4-BE49-F238E27FC236}">
                <a16:creationId xmlns:a16="http://schemas.microsoft.com/office/drawing/2014/main" xmlns="" id="{945FEB59-7682-43C3-A425-AEF62591DBD3}"/>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13" name="Freeform 11">
            <a:extLst>
              <a:ext uri="{FF2B5EF4-FFF2-40B4-BE49-F238E27FC236}">
                <a16:creationId xmlns:a16="http://schemas.microsoft.com/office/drawing/2014/main" xmlns="" id="{F9C727F4-3944-4201-B2EA-3FFE10EF7C9D}"/>
              </a:ext>
            </a:extLst>
          </p:cNvPr>
          <p:cNvSpPr>
            <a:spLocks/>
          </p:cNvSpPr>
          <p:nvPr userDrawn="1"/>
        </p:nvSpPr>
        <p:spPr bwMode="auto">
          <a:xfrm>
            <a:off x="3097164"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grpSp>
        <p:nvGrpSpPr>
          <p:cNvPr id="14" name="组合 13">
            <a:extLst>
              <a:ext uri="{FF2B5EF4-FFF2-40B4-BE49-F238E27FC236}">
                <a16:creationId xmlns:a16="http://schemas.microsoft.com/office/drawing/2014/main" xmlns="" id="{34387033-41E9-4DAE-9A70-717224D3172C}"/>
              </a:ext>
            </a:extLst>
          </p:cNvPr>
          <p:cNvGrpSpPr/>
          <p:nvPr userDrawn="1"/>
        </p:nvGrpSpPr>
        <p:grpSpPr>
          <a:xfrm>
            <a:off x="587542" y="515499"/>
            <a:ext cx="358428" cy="426458"/>
            <a:chOff x="3295650" y="230188"/>
            <a:chExt cx="936625" cy="1114426"/>
          </a:xfrm>
          <a:solidFill>
            <a:schemeClr val="tx2"/>
          </a:solidFill>
        </p:grpSpPr>
        <p:sp>
          <p:nvSpPr>
            <p:cNvPr id="15" name="Rectangle 16">
              <a:extLst>
                <a:ext uri="{FF2B5EF4-FFF2-40B4-BE49-F238E27FC236}">
                  <a16:creationId xmlns:a16="http://schemas.microsoft.com/office/drawing/2014/main" xmlns="" id="{61EA9B06-50A9-43D5-913B-C6C432BA7B08}"/>
                </a:ext>
              </a:extLst>
            </p:cNvPr>
            <p:cNvSpPr>
              <a:spLocks noChangeArrowheads="1"/>
            </p:cNvSpPr>
            <p:nvPr/>
          </p:nvSpPr>
          <p:spPr bwMode="auto">
            <a:xfrm>
              <a:off x="3959225" y="876301"/>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6" name="Rectangle 17">
              <a:extLst>
                <a:ext uri="{FF2B5EF4-FFF2-40B4-BE49-F238E27FC236}">
                  <a16:creationId xmlns:a16="http://schemas.microsoft.com/office/drawing/2014/main" xmlns="" id="{CCA05DA4-37B1-4B0A-86C5-6E695EFD9D3F}"/>
                </a:ext>
              </a:extLst>
            </p:cNvPr>
            <p:cNvSpPr>
              <a:spLocks noChangeArrowheads="1"/>
            </p:cNvSpPr>
            <p:nvPr/>
          </p:nvSpPr>
          <p:spPr bwMode="auto">
            <a:xfrm>
              <a:off x="3959225" y="777876"/>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7" name="Rectangle 18">
              <a:extLst>
                <a:ext uri="{FF2B5EF4-FFF2-40B4-BE49-F238E27FC236}">
                  <a16:creationId xmlns:a16="http://schemas.microsoft.com/office/drawing/2014/main" xmlns="" id="{BF673539-61FE-4908-8BD4-7F301C3445E2}"/>
                </a:ext>
              </a:extLst>
            </p:cNvPr>
            <p:cNvSpPr>
              <a:spLocks noChangeArrowheads="1"/>
            </p:cNvSpPr>
            <p:nvPr/>
          </p:nvSpPr>
          <p:spPr bwMode="auto">
            <a:xfrm>
              <a:off x="3959225" y="677863"/>
              <a:ext cx="182563"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8" name="Rectangle 19">
              <a:extLst>
                <a:ext uri="{FF2B5EF4-FFF2-40B4-BE49-F238E27FC236}">
                  <a16:creationId xmlns:a16="http://schemas.microsoft.com/office/drawing/2014/main" xmlns="" id="{63101001-5CFA-45E3-B74E-7686D99410A0}"/>
                </a:ext>
              </a:extLst>
            </p:cNvPr>
            <p:cNvSpPr>
              <a:spLocks noChangeArrowheads="1"/>
            </p:cNvSpPr>
            <p:nvPr/>
          </p:nvSpPr>
          <p:spPr bwMode="auto">
            <a:xfrm>
              <a:off x="3959225" y="582613"/>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9" name="Rectangle 20">
              <a:extLst>
                <a:ext uri="{FF2B5EF4-FFF2-40B4-BE49-F238E27FC236}">
                  <a16:creationId xmlns:a16="http://schemas.microsoft.com/office/drawing/2014/main" xmlns="" id="{387E6BE4-E387-4CA3-BF72-69BC977A251B}"/>
                </a:ext>
              </a:extLst>
            </p:cNvPr>
            <p:cNvSpPr>
              <a:spLocks noChangeArrowheads="1"/>
            </p:cNvSpPr>
            <p:nvPr/>
          </p:nvSpPr>
          <p:spPr bwMode="auto">
            <a:xfrm>
              <a:off x="3676650" y="1101726"/>
              <a:ext cx="469900"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0" name="Rectangle 21">
              <a:extLst>
                <a:ext uri="{FF2B5EF4-FFF2-40B4-BE49-F238E27FC236}">
                  <a16:creationId xmlns:a16="http://schemas.microsoft.com/office/drawing/2014/main" xmlns="" id="{E0FFAE07-3804-4F96-867A-7D7338AA82DA}"/>
                </a:ext>
              </a:extLst>
            </p:cNvPr>
            <p:cNvSpPr>
              <a:spLocks noChangeArrowheads="1"/>
            </p:cNvSpPr>
            <p:nvPr/>
          </p:nvSpPr>
          <p:spPr bwMode="auto">
            <a:xfrm>
              <a:off x="3676650" y="1198563"/>
              <a:ext cx="469900"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1" name="Freeform 22">
              <a:extLst>
                <a:ext uri="{FF2B5EF4-FFF2-40B4-BE49-F238E27FC236}">
                  <a16:creationId xmlns:a16="http://schemas.microsoft.com/office/drawing/2014/main" xmlns="" id="{E13CA87A-D477-446E-B560-8C67989CD0AF}"/>
                </a:ext>
              </a:extLst>
            </p:cNvPr>
            <p:cNvSpPr>
              <a:spLocks/>
            </p:cNvSpPr>
            <p:nvPr/>
          </p:nvSpPr>
          <p:spPr bwMode="auto">
            <a:xfrm>
              <a:off x="3590925" y="482601"/>
              <a:ext cx="641350" cy="862013"/>
            </a:xfrm>
            <a:custGeom>
              <a:avLst/>
              <a:gdLst>
                <a:gd name="T0" fmla="*/ 229 w 404"/>
                <a:gd name="T1" fmla="*/ 0 h 543"/>
                <a:gd name="T2" fmla="*/ 229 w 404"/>
                <a:gd name="T3" fmla="*/ 30 h 543"/>
                <a:gd name="T4" fmla="*/ 373 w 404"/>
                <a:gd name="T5" fmla="*/ 30 h 543"/>
                <a:gd name="T6" fmla="*/ 373 w 404"/>
                <a:gd name="T7" fmla="*/ 513 h 543"/>
                <a:gd name="T8" fmla="*/ 33 w 404"/>
                <a:gd name="T9" fmla="*/ 513 h 543"/>
                <a:gd name="T10" fmla="*/ 31 w 404"/>
                <a:gd name="T11" fmla="*/ 387 h 543"/>
                <a:gd name="T12" fmla="*/ 0 w 404"/>
                <a:gd name="T13" fmla="*/ 387 h 543"/>
                <a:gd name="T14" fmla="*/ 0 w 404"/>
                <a:gd name="T15" fmla="*/ 543 h 543"/>
                <a:gd name="T16" fmla="*/ 404 w 404"/>
                <a:gd name="T17" fmla="*/ 543 h 543"/>
                <a:gd name="T18" fmla="*/ 404 w 404"/>
                <a:gd name="T19" fmla="*/ 0 h 543"/>
                <a:gd name="T20" fmla="*/ 229 w 404"/>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543">
                  <a:moveTo>
                    <a:pt x="229" y="0"/>
                  </a:moveTo>
                  <a:lnTo>
                    <a:pt x="229" y="30"/>
                  </a:lnTo>
                  <a:lnTo>
                    <a:pt x="373" y="30"/>
                  </a:lnTo>
                  <a:lnTo>
                    <a:pt x="373" y="513"/>
                  </a:lnTo>
                  <a:lnTo>
                    <a:pt x="33" y="513"/>
                  </a:lnTo>
                  <a:lnTo>
                    <a:pt x="31" y="387"/>
                  </a:lnTo>
                  <a:lnTo>
                    <a:pt x="0" y="387"/>
                  </a:lnTo>
                  <a:lnTo>
                    <a:pt x="0" y="543"/>
                  </a:lnTo>
                  <a:lnTo>
                    <a:pt x="404" y="543"/>
                  </a:lnTo>
                  <a:lnTo>
                    <a:pt x="404" y="0"/>
                  </a:lnTo>
                  <a:lnTo>
                    <a:pt x="2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2" name="Rectangle 23">
              <a:extLst>
                <a:ext uri="{FF2B5EF4-FFF2-40B4-BE49-F238E27FC236}">
                  <a16:creationId xmlns:a16="http://schemas.microsoft.com/office/drawing/2014/main" xmlns="" id="{3C7B11F0-1EA5-4F4E-97F5-7040216B62E4}"/>
                </a:ext>
              </a:extLst>
            </p:cNvPr>
            <p:cNvSpPr>
              <a:spLocks noChangeArrowheads="1"/>
            </p:cNvSpPr>
            <p:nvPr/>
          </p:nvSpPr>
          <p:spPr bwMode="auto">
            <a:xfrm>
              <a:off x="3959225" y="989013"/>
              <a:ext cx="182563"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3" name="Freeform 24">
              <a:extLst>
                <a:ext uri="{FF2B5EF4-FFF2-40B4-BE49-F238E27FC236}">
                  <a16:creationId xmlns:a16="http://schemas.microsoft.com/office/drawing/2014/main" xmlns="" id="{EC7A57D9-F1D2-47F3-9BC3-A731A3275F6D}"/>
                </a:ext>
              </a:extLst>
            </p:cNvPr>
            <p:cNvSpPr>
              <a:spLocks noEditPoints="1"/>
            </p:cNvSpPr>
            <p:nvPr/>
          </p:nvSpPr>
          <p:spPr bwMode="auto">
            <a:xfrm>
              <a:off x="3295650" y="230188"/>
              <a:ext cx="639763" cy="852488"/>
            </a:xfrm>
            <a:custGeom>
              <a:avLst/>
              <a:gdLst>
                <a:gd name="T0" fmla="*/ 403 w 403"/>
                <a:gd name="T1" fmla="*/ 0 h 537"/>
                <a:gd name="T2" fmla="*/ 0 w 403"/>
                <a:gd name="T3" fmla="*/ 0 h 537"/>
                <a:gd name="T4" fmla="*/ 0 w 403"/>
                <a:gd name="T5" fmla="*/ 447 h 537"/>
                <a:gd name="T6" fmla="*/ 92 w 403"/>
                <a:gd name="T7" fmla="*/ 537 h 537"/>
                <a:gd name="T8" fmla="*/ 403 w 403"/>
                <a:gd name="T9" fmla="*/ 537 h 537"/>
                <a:gd name="T10" fmla="*/ 403 w 403"/>
                <a:gd name="T11" fmla="*/ 0 h 537"/>
                <a:gd name="T12" fmla="*/ 373 w 403"/>
                <a:gd name="T13" fmla="*/ 508 h 537"/>
                <a:gd name="T14" fmla="*/ 108 w 403"/>
                <a:gd name="T15" fmla="*/ 508 h 537"/>
                <a:gd name="T16" fmla="*/ 108 w 403"/>
                <a:gd name="T17" fmla="*/ 433 h 537"/>
                <a:gd name="T18" fmla="*/ 30 w 403"/>
                <a:gd name="T19" fmla="*/ 433 h 537"/>
                <a:gd name="T20" fmla="*/ 30 w 403"/>
                <a:gd name="T21" fmla="*/ 31 h 537"/>
                <a:gd name="T22" fmla="*/ 373 w 403"/>
                <a:gd name="T23" fmla="*/ 31 h 537"/>
                <a:gd name="T24" fmla="*/ 373 w 403"/>
                <a:gd name="T25"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37">
                  <a:moveTo>
                    <a:pt x="403" y="0"/>
                  </a:moveTo>
                  <a:lnTo>
                    <a:pt x="0" y="0"/>
                  </a:lnTo>
                  <a:lnTo>
                    <a:pt x="0" y="447"/>
                  </a:lnTo>
                  <a:lnTo>
                    <a:pt x="92" y="537"/>
                  </a:lnTo>
                  <a:lnTo>
                    <a:pt x="403" y="537"/>
                  </a:lnTo>
                  <a:lnTo>
                    <a:pt x="403" y="0"/>
                  </a:lnTo>
                  <a:close/>
                  <a:moveTo>
                    <a:pt x="373" y="508"/>
                  </a:moveTo>
                  <a:lnTo>
                    <a:pt x="108" y="508"/>
                  </a:lnTo>
                  <a:lnTo>
                    <a:pt x="108" y="433"/>
                  </a:lnTo>
                  <a:lnTo>
                    <a:pt x="30" y="433"/>
                  </a:lnTo>
                  <a:lnTo>
                    <a:pt x="30" y="31"/>
                  </a:lnTo>
                  <a:lnTo>
                    <a:pt x="373" y="31"/>
                  </a:lnTo>
                  <a:lnTo>
                    <a:pt x="373"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4" name="Rectangle 25">
              <a:extLst>
                <a:ext uri="{FF2B5EF4-FFF2-40B4-BE49-F238E27FC236}">
                  <a16:creationId xmlns:a16="http://schemas.microsoft.com/office/drawing/2014/main" xmlns="" id="{CF16C542-1AC3-4E8B-A2E8-2AB636BED6BE}"/>
                </a:ext>
              </a:extLst>
            </p:cNvPr>
            <p:cNvSpPr>
              <a:spLocks noChangeArrowheads="1"/>
            </p:cNvSpPr>
            <p:nvPr/>
          </p:nvSpPr>
          <p:spPr bwMode="auto">
            <a:xfrm>
              <a:off x="3441700" y="376238"/>
              <a:ext cx="176213" cy="323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5" name="Rectangle 26">
              <a:extLst>
                <a:ext uri="{FF2B5EF4-FFF2-40B4-BE49-F238E27FC236}">
                  <a16:creationId xmlns:a16="http://schemas.microsoft.com/office/drawing/2014/main" xmlns="" id="{39F02D6B-5150-41C8-B101-22D8CF207437}"/>
                </a:ext>
              </a:extLst>
            </p:cNvPr>
            <p:cNvSpPr>
              <a:spLocks noChangeArrowheads="1"/>
            </p:cNvSpPr>
            <p:nvPr/>
          </p:nvSpPr>
          <p:spPr bwMode="auto">
            <a:xfrm>
              <a:off x="3411538" y="755651"/>
              <a:ext cx="4381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6" name="Rectangle 27">
              <a:extLst>
                <a:ext uri="{FF2B5EF4-FFF2-40B4-BE49-F238E27FC236}">
                  <a16:creationId xmlns:a16="http://schemas.microsoft.com/office/drawing/2014/main" xmlns="" id="{A36F5D2C-14C8-45F2-BF44-755AB23F3701}"/>
                </a:ext>
              </a:extLst>
            </p:cNvPr>
            <p:cNvSpPr>
              <a:spLocks noChangeArrowheads="1"/>
            </p:cNvSpPr>
            <p:nvPr/>
          </p:nvSpPr>
          <p:spPr bwMode="auto">
            <a:xfrm>
              <a:off x="3670300" y="565151"/>
              <a:ext cx="17938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7" name="Rectangle 28">
              <a:extLst>
                <a:ext uri="{FF2B5EF4-FFF2-40B4-BE49-F238E27FC236}">
                  <a16:creationId xmlns:a16="http://schemas.microsoft.com/office/drawing/2014/main" xmlns="" id="{DA4DD766-0239-486B-8599-5C1B9D2BCA9E}"/>
                </a:ext>
              </a:extLst>
            </p:cNvPr>
            <p:cNvSpPr>
              <a:spLocks noChangeArrowheads="1"/>
            </p:cNvSpPr>
            <p:nvPr/>
          </p:nvSpPr>
          <p:spPr bwMode="auto">
            <a:xfrm>
              <a:off x="3670300" y="658813"/>
              <a:ext cx="1793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8" name="Rectangle 29">
              <a:extLst>
                <a:ext uri="{FF2B5EF4-FFF2-40B4-BE49-F238E27FC236}">
                  <a16:creationId xmlns:a16="http://schemas.microsoft.com/office/drawing/2014/main" xmlns="" id="{3AB09609-F5FB-40CE-9D29-2080889B6295}"/>
                </a:ext>
              </a:extLst>
            </p:cNvPr>
            <p:cNvSpPr>
              <a:spLocks noChangeArrowheads="1"/>
            </p:cNvSpPr>
            <p:nvPr/>
          </p:nvSpPr>
          <p:spPr bwMode="auto">
            <a:xfrm>
              <a:off x="3670300" y="471488"/>
              <a:ext cx="17938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29" name="Rectangle 30">
              <a:extLst>
                <a:ext uri="{FF2B5EF4-FFF2-40B4-BE49-F238E27FC236}">
                  <a16:creationId xmlns:a16="http://schemas.microsoft.com/office/drawing/2014/main" xmlns="" id="{0F552630-0D15-4911-98B2-DFBE093BAE3D}"/>
                </a:ext>
              </a:extLst>
            </p:cNvPr>
            <p:cNvSpPr>
              <a:spLocks noChangeArrowheads="1"/>
            </p:cNvSpPr>
            <p:nvPr/>
          </p:nvSpPr>
          <p:spPr bwMode="auto">
            <a:xfrm>
              <a:off x="3670300" y="376238"/>
              <a:ext cx="1793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30" name="Rectangle 31">
              <a:extLst>
                <a:ext uri="{FF2B5EF4-FFF2-40B4-BE49-F238E27FC236}">
                  <a16:creationId xmlns:a16="http://schemas.microsoft.com/office/drawing/2014/main" xmlns="" id="{13B78370-3BD5-49BA-9B4F-8EEB37B6F544}"/>
                </a:ext>
              </a:extLst>
            </p:cNvPr>
            <p:cNvSpPr>
              <a:spLocks noChangeArrowheads="1"/>
            </p:cNvSpPr>
            <p:nvPr/>
          </p:nvSpPr>
          <p:spPr bwMode="auto">
            <a:xfrm>
              <a:off x="3411538" y="842963"/>
              <a:ext cx="43815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grpSp>
      <p:sp>
        <p:nvSpPr>
          <p:cNvPr id="31" name="Freeform 6">
            <a:extLst>
              <a:ext uri="{FF2B5EF4-FFF2-40B4-BE49-F238E27FC236}">
                <a16:creationId xmlns:a16="http://schemas.microsoft.com/office/drawing/2014/main" xmlns="" id="{023CD117-2E77-4218-9E7A-A1DFA4E04D58}"/>
              </a:ext>
            </a:extLst>
          </p:cNvPr>
          <p:cNvSpPr>
            <a:spLocks/>
          </p:cNvSpPr>
          <p:nvPr userDrawn="1"/>
        </p:nvSpPr>
        <p:spPr bwMode="auto">
          <a:xfrm>
            <a:off x="3213876" y="296437"/>
            <a:ext cx="8981299" cy="8650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Tree>
    <p:extLst>
      <p:ext uri="{BB962C8B-B14F-4D97-AF65-F5344CB8AC3E}">
        <p14:creationId xmlns:p14="http://schemas.microsoft.com/office/powerpoint/2010/main" val="4014595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1197409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223" y="6314400"/>
            <a:ext cx="2700984" cy="316800"/>
          </a:xfrm>
        </p:spPr>
        <p:txBody>
          <a:bodyPr/>
          <a:lstStyle>
            <a:lvl1pPr>
              <a:defRPr>
                <a:latin typeface="微软雅黑" panose="020B0503020204020204" pitchFamily="34" charset="-122"/>
              </a:defRPr>
            </a:lvl1pPr>
          </a:lstStyle>
          <a:p>
            <a:fld id="{760FBDFE-C587-4B4C-A407-44438C67B59E}" type="datetimeFigureOut">
              <a:rPr lang="zh-CN" altLang="en-US" smtClean="0">
                <a:solidFill>
                  <a:srgbClr val="1D1D1A"/>
                </a:solidFill>
              </a:rPr>
              <a:pPr/>
              <a:t>2020/11/4</a:t>
            </a:fld>
            <a:endParaRPr lang="zh-CN" altLang="en-US" dirty="0">
              <a:solidFill>
                <a:srgbClr val="1D1D1A"/>
              </a:solidFill>
            </a:endParaRPr>
          </a:p>
        </p:txBody>
      </p:sp>
      <p:sp>
        <p:nvSpPr>
          <p:cNvPr id="3" name="页脚占位符 2"/>
          <p:cNvSpPr>
            <a:spLocks noGrp="1"/>
          </p:cNvSpPr>
          <p:nvPr>
            <p:ph type="ftr" sz="quarter" idx="11"/>
            <p:custDataLst>
              <p:tags r:id="rId2"/>
            </p:custDataLst>
          </p:nvPr>
        </p:nvSpPr>
        <p:spPr>
          <a:xfrm>
            <a:off x="4117501" y="6314400"/>
            <a:ext cx="3961444" cy="316800"/>
          </a:xfrm>
        </p:spPr>
        <p:txBody>
          <a:bodyPr/>
          <a:lstStyle>
            <a:lvl1pPr>
              <a:defRPr>
                <a:latin typeface="微软雅黑" panose="020B0503020204020204" pitchFamily="34" charset="-122"/>
              </a:defRPr>
            </a:lvl1pPr>
          </a:lstStyle>
          <a:p>
            <a:endParaRPr lang="zh-CN" altLang="en-US" dirty="0">
              <a:solidFill>
                <a:srgbClr val="1D1D1A"/>
              </a:solidFill>
            </a:endParaRPr>
          </a:p>
        </p:txBody>
      </p:sp>
      <p:sp>
        <p:nvSpPr>
          <p:cNvPr id="4" name="灯片编号占位符 3"/>
          <p:cNvSpPr>
            <a:spLocks noGrp="1"/>
          </p:cNvSpPr>
          <p:nvPr>
            <p:ph type="sldNum" sz="quarter" idx="12"/>
            <p:custDataLst>
              <p:tags r:id="rId3"/>
            </p:custDataLst>
          </p:nvPr>
        </p:nvSpPr>
        <p:spPr>
          <a:xfrm>
            <a:off x="8880837" y="6314400"/>
            <a:ext cx="2700984" cy="316800"/>
          </a:xfrm>
        </p:spPr>
        <p:txBody>
          <a:bodyPr/>
          <a:lstStyle>
            <a:lvl1pPr>
              <a:defRPr>
                <a:latin typeface="微软雅黑" panose="020B0503020204020204" pitchFamily="34" charset="-122"/>
              </a:defRPr>
            </a:lvl1pPr>
          </a:lstStyle>
          <a:p>
            <a:fld id="{49AE70B2-8BF9-45C0-BB95-33D1B9D3A854}" type="slidenum">
              <a:rPr lang="zh-CN" altLang="en-US" smtClean="0">
                <a:solidFill>
                  <a:srgbClr val="1D1D1A"/>
                </a:solidFill>
              </a:rPr>
              <a:pPr/>
              <a:t>‹#›</a:t>
            </a:fld>
            <a:endParaRPr lang="zh-CN" altLang="en-US" dirty="0">
              <a:solidFill>
                <a:srgbClr val="1D1D1A"/>
              </a:solidFill>
            </a:endParaRPr>
          </a:p>
        </p:txBody>
      </p:sp>
    </p:spTree>
    <p:extLst>
      <p:ext uri="{BB962C8B-B14F-4D97-AF65-F5344CB8AC3E}">
        <p14:creationId xmlns:p14="http://schemas.microsoft.com/office/powerpoint/2010/main" val="393782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Tree>
    <p:extLst>
      <p:ext uri="{BB962C8B-B14F-4D97-AF65-F5344CB8AC3E}">
        <p14:creationId xmlns:p14="http://schemas.microsoft.com/office/powerpoint/2010/main" val="714346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55941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667207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4206655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790496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600"/>
            </a:lvl2pPr>
            <a:lvl3pPr marL="1188085" indent="0" algn="ctr">
              <a:buNone/>
              <a:defRPr sz="2340"/>
            </a:lvl3pPr>
            <a:lvl4pPr marL="1781810" indent="0" algn="ctr">
              <a:buNone/>
              <a:defRPr sz="2080"/>
            </a:lvl4pPr>
            <a:lvl5pPr marL="2375535" indent="0" algn="ctr">
              <a:buNone/>
              <a:defRPr sz="2080"/>
            </a:lvl5pPr>
            <a:lvl6pPr marL="2969260" indent="0" algn="ctr">
              <a:buNone/>
              <a:defRPr sz="2080"/>
            </a:lvl6pPr>
            <a:lvl7pPr marL="3563620" indent="0" algn="ctr">
              <a:buNone/>
              <a:defRPr sz="2080"/>
            </a:lvl7pPr>
            <a:lvl8pPr marL="4157345" indent="0" algn="ctr">
              <a:buNone/>
              <a:defRPr sz="2080"/>
            </a:lvl8pPr>
            <a:lvl9pPr marL="4751070"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908" y="1501989"/>
            <a:ext cx="10733557" cy="4690459"/>
          </a:xfrm>
          <a:prstGeom prst="rect">
            <a:avLst/>
          </a:prstGeom>
        </p:spPr>
        <p:txBody>
          <a:bodyPr lIns="0" tIns="0" rIns="0" bIns="0"/>
          <a:lstStyle>
            <a:lvl1pPr marL="12065" indent="0">
              <a:lnSpc>
                <a:spcPct val="100000"/>
              </a:lnSpc>
              <a:spcBef>
                <a:spcPts val="0"/>
              </a:spcBef>
              <a:buFontTx/>
              <a:buNone/>
              <a:tabLst>
                <a:tab pos="120840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1450">
              <a:buFont typeface="Arial" panose="020B0604020202020204" pitchFamily="34" charset="0"/>
              <a:buChar char="•"/>
              <a:tabLst>
                <a:tab pos="1208405" algn="ctr"/>
              </a:tabLst>
              <a:defRPr sz="1300" baseline="0"/>
            </a:lvl2pPr>
            <a:lvl3pPr marL="525780" indent="-171450">
              <a:buFont typeface="Arial" panose="020B0604020202020204" pitchFamily="34" charset="0"/>
              <a:buChar char="•"/>
              <a:tabLst>
                <a:tab pos="1208405" algn="ctr"/>
              </a:tabLst>
              <a:defRPr sz="1300" baseline="0"/>
            </a:lvl3pPr>
            <a:lvl4pPr marL="525780" indent="-171450">
              <a:buFont typeface="Arial" panose="020B0604020202020204" pitchFamily="34" charset="0"/>
              <a:buChar char="•"/>
              <a:tabLst>
                <a:tab pos="1208405" algn="ctr"/>
              </a:tabLst>
              <a:defRPr sz="1300" baseline="0"/>
            </a:lvl4pPr>
            <a:lvl5pPr marL="525780" indent="-171450">
              <a:buFont typeface="Arial" panose="020B0604020202020204" pitchFamily="34" charset="0"/>
              <a:buChar char="•"/>
              <a:tabLst>
                <a:tab pos="1208405" algn="ctr"/>
              </a:tabLst>
              <a:defRPr sz="1300"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1954769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223" y="6314400"/>
            <a:ext cx="2700984" cy="316800"/>
          </a:xfrm>
        </p:spPr>
        <p:txBody>
          <a:bodyPr/>
          <a:lstStyle>
            <a:lvl1pPr>
              <a:defRPr>
                <a:latin typeface="微软雅黑" panose="020B0503020204020204" pitchFamily="34" charset="-122"/>
              </a:defRPr>
            </a:lvl1pPr>
          </a:lstStyle>
          <a:p>
            <a:fld id="{760FBDFE-C587-4B4C-A407-44438C67B59E}" type="datetimeFigureOut">
              <a:rPr lang="zh-CN" altLang="en-US" smtClean="0">
                <a:solidFill>
                  <a:srgbClr val="1D1D1A"/>
                </a:solidFill>
              </a:rPr>
              <a:pPr/>
              <a:t>2020/11/4</a:t>
            </a:fld>
            <a:endParaRPr lang="zh-CN" altLang="en-US" dirty="0">
              <a:solidFill>
                <a:srgbClr val="1D1D1A"/>
              </a:solidFill>
            </a:endParaRPr>
          </a:p>
        </p:txBody>
      </p:sp>
      <p:sp>
        <p:nvSpPr>
          <p:cNvPr id="3" name="页脚占位符 2"/>
          <p:cNvSpPr>
            <a:spLocks noGrp="1"/>
          </p:cNvSpPr>
          <p:nvPr>
            <p:ph type="ftr" sz="quarter" idx="11"/>
            <p:custDataLst>
              <p:tags r:id="rId2"/>
            </p:custDataLst>
          </p:nvPr>
        </p:nvSpPr>
        <p:spPr>
          <a:xfrm>
            <a:off x="4117501" y="6314400"/>
            <a:ext cx="3961444" cy="316800"/>
          </a:xfrm>
        </p:spPr>
        <p:txBody>
          <a:bodyPr/>
          <a:lstStyle>
            <a:lvl1pPr>
              <a:defRPr>
                <a:latin typeface="微软雅黑" panose="020B0503020204020204" pitchFamily="34" charset="-122"/>
              </a:defRPr>
            </a:lvl1pPr>
          </a:lstStyle>
          <a:p>
            <a:endParaRPr lang="zh-CN" altLang="en-US" dirty="0">
              <a:solidFill>
                <a:srgbClr val="1D1D1A"/>
              </a:solidFill>
            </a:endParaRPr>
          </a:p>
        </p:txBody>
      </p:sp>
      <p:sp>
        <p:nvSpPr>
          <p:cNvPr id="4" name="灯片编号占位符 3"/>
          <p:cNvSpPr>
            <a:spLocks noGrp="1"/>
          </p:cNvSpPr>
          <p:nvPr>
            <p:ph type="sldNum" sz="quarter" idx="12"/>
            <p:custDataLst>
              <p:tags r:id="rId3"/>
            </p:custDataLst>
          </p:nvPr>
        </p:nvSpPr>
        <p:spPr>
          <a:xfrm>
            <a:off x="8880837" y="6314400"/>
            <a:ext cx="2700984" cy="316800"/>
          </a:xfrm>
        </p:spPr>
        <p:txBody>
          <a:bodyPr/>
          <a:lstStyle>
            <a:lvl1pPr>
              <a:defRPr>
                <a:latin typeface="微软雅黑" panose="020B0503020204020204" pitchFamily="34" charset="-122"/>
              </a:defRPr>
            </a:lvl1pPr>
          </a:lstStyle>
          <a:p>
            <a:fld id="{49AE70B2-8BF9-45C0-BB95-33D1B9D3A854}" type="slidenum">
              <a:rPr lang="zh-CN" altLang="en-US" smtClean="0">
                <a:solidFill>
                  <a:srgbClr val="1D1D1A"/>
                </a:solidFill>
              </a:rPr>
              <a:pPr/>
              <a:t>‹#›</a:t>
            </a:fld>
            <a:endParaRPr lang="zh-CN" altLang="en-US" dirty="0">
              <a:solidFill>
                <a:srgbClr val="1D1D1A"/>
              </a:solidFill>
            </a:endParaRPr>
          </a:p>
        </p:txBody>
      </p:sp>
    </p:spTree>
    <p:extLst>
      <p:ext uri="{BB962C8B-B14F-4D97-AF65-F5344CB8AC3E}">
        <p14:creationId xmlns:p14="http://schemas.microsoft.com/office/powerpoint/2010/main" val="776942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2545872280"/>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xmlns="" id="{292F2A2D-F63F-47C3-84BF-3D1456A7EC2B}"/>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4" name="Freeform 11">
            <a:extLst>
              <a:ext uri="{FF2B5EF4-FFF2-40B4-BE49-F238E27FC236}">
                <a16:creationId xmlns:a16="http://schemas.microsoft.com/office/drawing/2014/main" xmlns="" id="{AA1713B7-C6C5-47AD-BE17-C0A014517228}"/>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grpSp>
        <p:nvGrpSpPr>
          <p:cNvPr id="5" name="组合 4">
            <a:extLst>
              <a:ext uri="{FF2B5EF4-FFF2-40B4-BE49-F238E27FC236}">
                <a16:creationId xmlns:a16="http://schemas.microsoft.com/office/drawing/2014/main" xmlns="" id="{5F957B93-CAF6-480F-BF68-761E24A445FB}"/>
              </a:ext>
            </a:extLst>
          </p:cNvPr>
          <p:cNvGrpSpPr/>
          <p:nvPr userDrawn="1"/>
        </p:nvGrpSpPr>
        <p:grpSpPr>
          <a:xfrm>
            <a:off x="587541" y="505896"/>
            <a:ext cx="374806" cy="445661"/>
            <a:chOff x="-1647825" y="2492375"/>
            <a:chExt cx="1947863" cy="2316163"/>
          </a:xfrm>
          <a:solidFill>
            <a:schemeClr val="tx2"/>
          </a:solidFill>
        </p:grpSpPr>
        <p:sp>
          <p:nvSpPr>
            <p:cNvPr id="6" name="Freeform 6">
              <a:extLst>
                <a:ext uri="{FF2B5EF4-FFF2-40B4-BE49-F238E27FC236}">
                  <a16:creationId xmlns:a16="http://schemas.microsoft.com/office/drawing/2014/main" xmlns="" id="{D28CFB3E-9226-4CEF-B720-A4012D3BE35F}"/>
                </a:ext>
              </a:extLst>
            </p:cNvPr>
            <p:cNvSpPr>
              <a:spLocks noEditPoints="1"/>
            </p:cNvSpPr>
            <p:nvPr/>
          </p:nvSpPr>
          <p:spPr bwMode="auto">
            <a:xfrm>
              <a:off x="-1647825" y="2492375"/>
              <a:ext cx="1947863" cy="2316163"/>
            </a:xfrm>
            <a:custGeom>
              <a:avLst/>
              <a:gdLst>
                <a:gd name="T0" fmla="*/ 301 w 2739"/>
                <a:gd name="T1" fmla="*/ 181 h 3258"/>
                <a:gd name="T2" fmla="*/ 182 w 2739"/>
                <a:gd name="T3" fmla="*/ 301 h 3258"/>
                <a:gd name="T4" fmla="*/ 182 w 2739"/>
                <a:gd name="T5" fmla="*/ 2955 h 3258"/>
                <a:gd name="T6" fmla="*/ 262 w 2739"/>
                <a:gd name="T7" fmla="*/ 3068 h 3258"/>
                <a:gd name="T8" fmla="*/ 863 w 2739"/>
                <a:gd name="T9" fmla="*/ 2756 h 3258"/>
                <a:gd name="T10" fmla="*/ 1377 w 2739"/>
                <a:gd name="T11" fmla="*/ 3046 h 3258"/>
                <a:gd name="T12" fmla="*/ 1950 w 2739"/>
                <a:gd name="T13" fmla="*/ 2756 h 3258"/>
                <a:gd name="T14" fmla="*/ 2482 w 2739"/>
                <a:gd name="T15" fmla="*/ 3066 h 3258"/>
                <a:gd name="T16" fmla="*/ 2557 w 2739"/>
                <a:gd name="T17" fmla="*/ 2955 h 3258"/>
                <a:gd name="T18" fmla="*/ 2557 w 2739"/>
                <a:gd name="T19" fmla="*/ 301 h 3258"/>
                <a:gd name="T20" fmla="*/ 2438 w 2739"/>
                <a:gd name="T21" fmla="*/ 181 h 3258"/>
                <a:gd name="T22" fmla="*/ 301 w 2739"/>
                <a:gd name="T23" fmla="*/ 181 h 3258"/>
                <a:gd name="T24" fmla="*/ 2449 w 2739"/>
                <a:gd name="T25" fmla="*/ 3258 h 3258"/>
                <a:gd name="T26" fmla="*/ 1944 w 2739"/>
                <a:gd name="T27" fmla="*/ 2963 h 3258"/>
                <a:gd name="T28" fmla="*/ 1372 w 2739"/>
                <a:gd name="T29" fmla="*/ 3252 h 3258"/>
                <a:gd name="T30" fmla="*/ 860 w 2739"/>
                <a:gd name="T31" fmla="*/ 2963 h 3258"/>
                <a:gd name="T32" fmla="*/ 291 w 2739"/>
                <a:gd name="T33" fmla="*/ 3257 h 3258"/>
                <a:gd name="T34" fmla="*/ 264 w 2739"/>
                <a:gd name="T35" fmla="*/ 3254 h 3258"/>
                <a:gd name="T36" fmla="*/ 0 w 2739"/>
                <a:gd name="T37" fmla="*/ 2955 h 3258"/>
                <a:gd name="T38" fmla="*/ 0 w 2739"/>
                <a:gd name="T39" fmla="*/ 301 h 3258"/>
                <a:gd name="T40" fmla="*/ 301 w 2739"/>
                <a:gd name="T41" fmla="*/ 0 h 3258"/>
                <a:gd name="T42" fmla="*/ 2438 w 2739"/>
                <a:gd name="T43" fmla="*/ 0 h 3258"/>
                <a:gd name="T44" fmla="*/ 2739 w 2739"/>
                <a:gd name="T45" fmla="*/ 301 h 3258"/>
                <a:gd name="T46" fmla="*/ 2739 w 2739"/>
                <a:gd name="T47" fmla="*/ 2955 h 3258"/>
                <a:gd name="T48" fmla="*/ 2480 w 2739"/>
                <a:gd name="T49" fmla="*/ 3253 h 3258"/>
                <a:gd name="T50" fmla="*/ 2449 w 2739"/>
                <a:gd name="T51" fmla="*/ 3258 h 3258"/>
                <a:gd name="T52" fmla="*/ 2449 w 2739"/>
                <a:gd name="T53" fmla="*/ 3258 h 3258"/>
                <a:gd name="T54" fmla="*/ 2449 w 2739"/>
                <a:gd name="T55" fmla="*/ 3258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9" h="3258">
                  <a:moveTo>
                    <a:pt x="301" y="181"/>
                  </a:moveTo>
                  <a:cubicBezTo>
                    <a:pt x="235" y="182"/>
                    <a:pt x="182" y="235"/>
                    <a:pt x="182" y="301"/>
                  </a:cubicBezTo>
                  <a:cubicBezTo>
                    <a:pt x="182" y="2955"/>
                    <a:pt x="182" y="2955"/>
                    <a:pt x="182" y="2955"/>
                  </a:cubicBezTo>
                  <a:cubicBezTo>
                    <a:pt x="182" y="3007"/>
                    <a:pt x="215" y="3052"/>
                    <a:pt x="262" y="3068"/>
                  </a:cubicBezTo>
                  <a:cubicBezTo>
                    <a:pt x="863" y="2756"/>
                    <a:pt x="863" y="2756"/>
                    <a:pt x="863" y="2756"/>
                  </a:cubicBezTo>
                  <a:cubicBezTo>
                    <a:pt x="1377" y="3046"/>
                    <a:pt x="1377" y="3046"/>
                    <a:pt x="1377" y="3046"/>
                  </a:cubicBezTo>
                  <a:cubicBezTo>
                    <a:pt x="1950" y="2756"/>
                    <a:pt x="1950" y="2756"/>
                    <a:pt x="1950" y="2756"/>
                  </a:cubicBezTo>
                  <a:cubicBezTo>
                    <a:pt x="2482" y="3066"/>
                    <a:pt x="2482" y="3066"/>
                    <a:pt x="2482" y="3066"/>
                  </a:cubicBezTo>
                  <a:cubicBezTo>
                    <a:pt x="2527" y="3048"/>
                    <a:pt x="2557" y="3004"/>
                    <a:pt x="2557" y="2955"/>
                  </a:cubicBezTo>
                  <a:cubicBezTo>
                    <a:pt x="2557" y="301"/>
                    <a:pt x="2557" y="301"/>
                    <a:pt x="2557" y="301"/>
                  </a:cubicBezTo>
                  <a:cubicBezTo>
                    <a:pt x="2557" y="235"/>
                    <a:pt x="2504" y="182"/>
                    <a:pt x="2438" y="181"/>
                  </a:cubicBezTo>
                  <a:lnTo>
                    <a:pt x="301" y="181"/>
                  </a:lnTo>
                  <a:close/>
                  <a:moveTo>
                    <a:pt x="2449" y="3258"/>
                  </a:moveTo>
                  <a:cubicBezTo>
                    <a:pt x="1944" y="2963"/>
                    <a:pt x="1944" y="2963"/>
                    <a:pt x="1944" y="2963"/>
                  </a:cubicBezTo>
                  <a:cubicBezTo>
                    <a:pt x="1372" y="3252"/>
                    <a:pt x="1372" y="3252"/>
                    <a:pt x="1372" y="3252"/>
                  </a:cubicBezTo>
                  <a:cubicBezTo>
                    <a:pt x="860" y="2963"/>
                    <a:pt x="860" y="2963"/>
                    <a:pt x="860" y="2963"/>
                  </a:cubicBezTo>
                  <a:cubicBezTo>
                    <a:pt x="291" y="3257"/>
                    <a:pt x="291" y="3257"/>
                    <a:pt x="291" y="3257"/>
                  </a:cubicBezTo>
                  <a:cubicBezTo>
                    <a:pt x="264" y="3254"/>
                    <a:pt x="264" y="3254"/>
                    <a:pt x="264" y="3254"/>
                  </a:cubicBezTo>
                  <a:cubicBezTo>
                    <a:pt x="113" y="3235"/>
                    <a:pt x="0" y="3107"/>
                    <a:pt x="0" y="2955"/>
                  </a:cubicBezTo>
                  <a:cubicBezTo>
                    <a:pt x="0" y="301"/>
                    <a:pt x="0" y="301"/>
                    <a:pt x="0" y="301"/>
                  </a:cubicBezTo>
                  <a:cubicBezTo>
                    <a:pt x="0" y="135"/>
                    <a:pt x="135" y="0"/>
                    <a:pt x="301" y="0"/>
                  </a:cubicBezTo>
                  <a:cubicBezTo>
                    <a:pt x="2438" y="0"/>
                    <a:pt x="2438" y="0"/>
                    <a:pt x="2438" y="0"/>
                  </a:cubicBezTo>
                  <a:cubicBezTo>
                    <a:pt x="2604" y="0"/>
                    <a:pt x="2739" y="135"/>
                    <a:pt x="2739" y="301"/>
                  </a:cubicBezTo>
                  <a:cubicBezTo>
                    <a:pt x="2739" y="2955"/>
                    <a:pt x="2739" y="2955"/>
                    <a:pt x="2739" y="2955"/>
                  </a:cubicBezTo>
                  <a:cubicBezTo>
                    <a:pt x="2739" y="3105"/>
                    <a:pt x="2628" y="3233"/>
                    <a:pt x="2480" y="3253"/>
                  </a:cubicBezTo>
                  <a:lnTo>
                    <a:pt x="2449" y="3258"/>
                  </a:lnTo>
                  <a:close/>
                  <a:moveTo>
                    <a:pt x="2449" y="3258"/>
                  </a:moveTo>
                  <a:cubicBezTo>
                    <a:pt x="2449" y="3258"/>
                    <a:pt x="2449" y="3258"/>
                    <a:pt x="2449" y="3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7" name="Freeform 7">
              <a:extLst>
                <a:ext uri="{FF2B5EF4-FFF2-40B4-BE49-F238E27FC236}">
                  <a16:creationId xmlns:a16="http://schemas.microsoft.com/office/drawing/2014/main" xmlns="" id="{7683AC00-C80D-4668-A50F-7BFC0B8FCF04}"/>
                </a:ext>
              </a:extLst>
            </p:cNvPr>
            <p:cNvSpPr>
              <a:spLocks noEditPoints="1"/>
            </p:cNvSpPr>
            <p:nvPr/>
          </p:nvSpPr>
          <p:spPr bwMode="auto">
            <a:xfrm>
              <a:off x="-1155700" y="2941638"/>
              <a:ext cx="963613" cy="893763"/>
            </a:xfrm>
            <a:custGeom>
              <a:avLst/>
              <a:gdLst>
                <a:gd name="T0" fmla="*/ 1267 w 1353"/>
                <a:gd name="T1" fmla="*/ 182 h 1256"/>
                <a:gd name="T2" fmla="*/ 87 w 1353"/>
                <a:gd name="T3" fmla="*/ 182 h 1256"/>
                <a:gd name="T4" fmla="*/ 0 w 1353"/>
                <a:gd name="T5" fmla="*/ 91 h 1256"/>
                <a:gd name="T6" fmla="*/ 87 w 1353"/>
                <a:gd name="T7" fmla="*/ 0 h 1256"/>
                <a:gd name="T8" fmla="*/ 1267 w 1353"/>
                <a:gd name="T9" fmla="*/ 0 h 1256"/>
                <a:gd name="T10" fmla="*/ 1353 w 1353"/>
                <a:gd name="T11" fmla="*/ 91 h 1256"/>
                <a:gd name="T12" fmla="*/ 1267 w 1353"/>
                <a:gd name="T13" fmla="*/ 182 h 1256"/>
                <a:gd name="T14" fmla="*/ 1267 w 1353"/>
                <a:gd name="T15" fmla="*/ 719 h 1256"/>
                <a:gd name="T16" fmla="*/ 87 w 1353"/>
                <a:gd name="T17" fmla="*/ 719 h 1256"/>
                <a:gd name="T18" fmla="*/ 0 w 1353"/>
                <a:gd name="T19" fmla="*/ 628 h 1256"/>
                <a:gd name="T20" fmla="*/ 87 w 1353"/>
                <a:gd name="T21" fmla="*/ 537 h 1256"/>
                <a:gd name="T22" fmla="*/ 1267 w 1353"/>
                <a:gd name="T23" fmla="*/ 537 h 1256"/>
                <a:gd name="T24" fmla="*/ 1353 w 1353"/>
                <a:gd name="T25" fmla="*/ 628 h 1256"/>
                <a:gd name="T26" fmla="*/ 1267 w 1353"/>
                <a:gd name="T27" fmla="*/ 719 h 1256"/>
                <a:gd name="T28" fmla="*/ 1267 w 1353"/>
                <a:gd name="T29" fmla="*/ 1256 h 1256"/>
                <a:gd name="T30" fmla="*/ 87 w 1353"/>
                <a:gd name="T31" fmla="*/ 1256 h 1256"/>
                <a:gd name="T32" fmla="*/ 1 w 1353"/>
                <a:gd name="T33" fmla="*/ 1165 h 1256"/>
                <a:gd name="T34" fmla="*/ 87 w 1353"/>
                <a:gd name="T35" fmla="*/ 1075 h 1256"/>
                <a:gd name="T36" fmla="*/ 1267 w 1353"/>
                <a:gd name="T37" fmla="*/ 1075 h 1256"/>
                <a:gd name="T38" fmla="*/ 1352 w 1353"/>
                <a:gd name="T39" fmla="*/ 1165 h 1256"/>
                <a:gd name="T40" fmla="*/ 1267 w 1353"/>
                <a:gd name="T41" fmla="*/ 125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3" h="1256">
                  <a:moveTo>
                    <a:pt x="1267" y="182"/>
                  </a:moveTo>
                  <a:cubicBezTo>
                    <a:pt x="87" y="182"/>
                    <a:pt x="87" y="182"/>
                    <a:pt x="87" y="182"/>
                  </a:cubicBezTo>
                  <a:cubicBezTo>
                    <a:pt x="38" y="180"/>
                    <a:pt x="0" y="140"/>
                    <a:pt x="0" y="91"/>
                  </a:cubicBezTo>
                  <a:cubicBezTo>
                    <a:pt x="0" y="42"/>
                    <a:pt x="38" y="2"/>
                    <a:pt x="87" y="0"/>
                  </a:cubicBezTo>
                  <a:cubicBezTo>
                    <a:pt x="1267" y="0"/>
                    <a:pt x="1267" y="0"/>
                    <a:pt x="1267" y="0"/>
                  </a:cubicBezTo>
                  <a:cubicBezTo>
                    <a:pt x="1315" y="2"/>
                    <a:pt x="1353" y="42"/>
                    <a:pt x="1353" y="91"/>
                  </a:cubicBezTo>
                  <a:cubicBezTo>
                    <a:pt x="1353" y="140"/>
                    <a:pt x="1315" y="180"/>
                    <a:pt x="1267" y="182"/>
                  </a:cubicBezTo>
                  <a:moveTo>
                    <a:pt x="1267" y="719"/>
                  </a:moveTo>
                  <a:cubicBezTo>
                    <a:pt x="87" y="719"/>
                    <a:pt x="87" y="719"/>
                    <a:pt x="87" y="719"/>
                  </a:cubicBezTo>
                  <a:cubicBezTo>
                    <a:pt x="38" y="717"/>
                    <a:pt x="0" y="677"/>
                    <a:pt x="0" y="628"/>
                  </a:cubicBezTo>
                  <a:cubicBezTo>
                    <a:pt x="0" y="580"/>
                    <a:pt x="38" y="540"/>
                    <a:pt x="87" y="537"/>
                  </a:cubicBezTo>
                  <a:cubicBezTo>
                    <a:pt x="1267" y="537"/>
                    <a:pt x="1267" y="537"/>
                    <a:pt x="1267" y="537"/>
                  </a:cubicBezTo>
                  <a:cubicBezTo>
                    <a:pt x="1315" y="540"/>
                    <a:pt x="1353" y="580"/>
                    <a:pt x="1353" y="628"/>
                  </a:cubicBezTo>
                  <a:cubicBezTo>
                    <a:pt x="1353" y="677"/>
                    <a:pt x="1315" y="717"/>
                    <a:pt x="1267" y="719"/>
                  </a:cubicBezTo>
                  <a:moveTo>
                    <a:pt x="1267" y="1256"/>
                  </a:moveTo>
                  <a:cubicBezTo>
                    <a:pt x="87" y="1256"/>
                    <a:pt x="87" y="1256"/>
                    <a:pt x="87" y="1256"/>
                  </a:cubicBezTo>
                  <a:cubicBezTo>
                    <a:pt x="39" y="1253"/>
                    <a:pt x="1" y="1213"/>
                    <a:pt x="1" y="1165"/>
                  </a:cubicBezTo>
                  <a:cubicBezTo>
                    <a:pt x="1" y="1117"/>
                    <a:pt x="39" y="1077"/>
                    <a:pt x="87" y="1075"/>
                  </a:cubicBezTo>
                  <a:cubicBezTo>
                    <a:pt x="1267" y="1075"/>
                    <a:pt x="1267" y="1075"/>
                    <a:pt x="1267" y="1075"/>
                  </a:cubicBezTo>
                  <a:cubicBezTo>
                    <a:pt x="1314" y="1077"/>
                    <a:pt x="1352" y="1117"/>
                    <a:pt x="1352" y="1165"/>
                  </a:cubicBezTo>
                  <a:cubicBezTo>
                    <a:pt x="1352" y="1213"/>
                    <a:pt x="1314" y="1253"/>
                    <a:pt x="1267" y="12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grpSp>
    </p:spTree>
    <p:extLst>
      <p:ext uri="{BB962C8B-B14F-4D97-AF65-F5344CB8AC3E}">
        <p14:creationId xmlns:p14="http://schemas.microsoft.com/office/powerpoint/2010/main" val="1641399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512215338"/>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1935627610"/>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目标">
    <p:spTree>
      <p:nvGrpSpPr>
        <p:cNvPr id="1" name=""/>
        <p:cNvGrpSpPr/>
        <p:nvPr/>
      </p:nvGrpSpPr>
      <p:grpSpPr>
        <a:xfrm>
          <a:off x="0" y="0"/>
          <a:ext cx="0" cy="0"/>
          <a:chOff x="0" y="0"/>
          <a:chExt cx="0" cy="0"/>
        </a:xfrm>
      </p:grpSpPr>
      <p:sp>
        <p:nvSpPr>
          <p:cNvPr id="3" name="Freeform 9">
            <a:extLst>
              <a:ext uri="{FF2B5EF4-FFF2-40B4-BE49-F238E27FC236}">
                <a16:creationId xmlns="" xmlns:a16="http://schemas.microsoft.com/office/drawing/2014/main" id="{B3C649F6-6C86-43D9-BB7D-C0C5916DA06D}"/>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sp>
        <p:nvSpPr>
          <p:cNvPr id="4" name="Freeform 11">
            <a:extLst>
              <a:ext uri="{FF2B5EF4-FFF2-40B4-BE49-F238E27FC236}">
                <a16:creationId xmlns="" xmlns:a16="http://schemas.microsoft.com/office/drawing/2014/main" id="{2B17635C-0BD3-4E91-9108-7B1D4ED1808C}"/>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grpSp>
        <p:nvGrpSpPr>
          <p:cNvPr id="5" name="组合 4">
            <a:extLst>
              <a:ext uri="{FF2B5EF4-FFF2-40B4-BE49-F238E27FC236}">
                <a16:creationId xmlns="" xmlns:a16="http://schemas.microsoft.com/office/drawing/2014/main" id="{777C72A1-A484-4CE4-96ED-9326BB800D11}"/>
              </a:ext>
            </a:extLst>
          </p:cNvPr>
          <p:cNvGrpSpPr/>
          <p:nvPr userDrawn="1"/>
        </p:nvGrpSpPr>
        <p:grpSpPr>
          <a:xfrm>
            <a:off x="443487" y="440770"/>
            <a:ext cx="534109" cy="533594"/>
            <a:chOff x="2960687" y="4865687"/>
            <a:chExt cx="1698626" cy="1697038"/>
          </a:xfrm>
          <a:solidFill>
            <a:schemeClr val="tx2"/>
          </a:solidFill>
        </p:grpSpPr>
        <p:sp>
          <p:nvSpPr>
            <p:cNvPr id="6" name="Freeform 6">
              <a:extLst>
                <a:ext uri="{FF2B5EF4-FFF2-40B4-BE49-F238E27FC236}">
                  <a16:creationId xmlns="" xmlns:a16="http://schemas.microsoft.com/office/drawing/2014/main" id="{1D183B0C-82A7-42F3-96CC-47F0880530C9}"/>
                </a:ext>
              </a:extLst>
            </p:cNvPr>
            <p:cNvSpPr>
              <a:spLocks/>
            </p:cNvSpPr>
            <p:nvPr/>
          </p:nvSpPr>
          <p:spPr bwMode="auto">
            <a:xfrm>
              <a:off x="2960687" y="5251450"/>
              <a:ext cx="1311275" cy="1311275"/>
            </a:xfrm>
            <a:custGeom>
              <a:avLst/>
              <a:gdLst>
                <a:gd name="T0" fmla="*/ 1114 w 1293"/>
                <a:gd name="T1" fmla="*/ 294 h 1293"/>
                <a:gd name="T2" fmla="*/ 1233 w 1293"/>
                <a:gd name="T3" fmla="*/ 647 h 1293"/>
                <a:gd name="T4" fmla="*/ 647 w 1293"/>
                <a:gd name="T5" fmla="*/ 1233 h 1293"/>
                <a:gd name="T6" fmla="*/ 60 w 1293"/>
                <a:gd name="T7" fmla="*/ 647 h 1293"/>
                <a:gd name="T8" fmla="*/ 647 w 1293"/>
                <a:gd name="T9" fmla="*/ 60 h 1293"/>
                <a:gd name="T10" fmla="*/ 1001 w 1293"/>
                <a:gd name="T11" fmla="*/ 180 h 1293"/>
                <a:gd name="T12" fmla="*/ 1044 w 1293"/>
                <a:gd name="T13" fmla="*/ 137 h 1293"/>
                <a:gd name="T14" fmla="*/ 647 w 1293"/>
                <a:gd name="T15" fmla="*/ 0 h 1293"/>
                <a:gd name="T16" fmla="*/ 0 w 1293"/>
                <a:gd name="T17" fmla="*/ 647 h 1293"/>
                <a:gd name="T18" fmla="*/ 647 w 1293"/>
                <a:gd name="T19" fmla="*/ 1293 h 1293"/>
                <a:gd name="T20" fmla="*/ 1293 w 1293"/>
                <a:gd name="T21" fmla="*/ 647 h 1293"/>
                <a:gd name="T22" fmla="*/ 1157 w 1293"/>
                <a:gd name="T23" fmla="*/ 251 h 1293"/>
                <a:gd name="T24" fmla="*/ 1114 w 1293"/>
                <a:gd name="T25" fmla="*/ 294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3" h="1293">
                  <a:moveTo>
                    <a:pt x="1114" y="294"/>
                  </a:moveTo>
                  <a:cubicBezTo>
                    <a:pt x="1189" y="392"/>
                    <a:pt x="1233" y="514"/>
                    <a:pt x="1233" y="647"/>
                  </a:cubicBezTo>
                  <a:cubicBezTo>
                    <a:pt x="1233" y="970"/>
                    <a:pt x="970" y="1233"/>
                    <a:pt x="647" y="1233"/>
                  </a:cubicBezTo>
                  <a:cubicBezTo>
                    <a:pt x="323" y="1233"/>
                    <a:pt x="60" y="970"/>
                    <a:pt x="60" y="647"/>
                  </a:cubicBezTo>
                  <a:cubicBezTo>
                    <a:pt x="60" y="323"/>
                    <a:pt x="323" y="60"/>
                    <a:pt x="647" y="60"/>
                  </a:cubicBezTo>
                  <a:cubicBezTo>
                    <a:pt x="780" y="60"/>
                    <a:pt x="903" y="105"/>
                    <a:pt x="1001" y="180"/>
                  </a:cubicBezTo>
                  <a:cubicBezTo>
                    <a:pt x="1044" y="137"/>
                    <a:pt x="1044" y="137"/>
                    <a:pt x="1044" y="137"/>
                  </a:cubicBezTo>
                  <a:cubicBezTo>
                    <a:pt x="934" y="52"/>
                    <a:pt x="796" y="0"/>
                    <a:pt x="647" y="0"/>
                  </a:cubicBezTo>
                  <a:cubicBezTo>
                    <a:pt x="290" y="0"/>
                    <a:pt x="0" y="290"/>
                    <a:pt x="0" y="647"/>
                  </a:cubicBezTo>
                  <a:cubicBezTo>
                    <a:pt x="0" y="1003"/>
                    <a:pt x="290" y="1293"/>
                    <a:pt x="647" y="1293"/>
                  </a:cubicBezTo>
                  <a:cubicBezTo>
                    <a:pt x="1003" y="1293"/>
                    <a:pt x="1293" y="1003"/>
                    <a:pt x="1293" y="647"/>
                  </a:cubicBezTo>
                  <a:cubicBezTo>
                    <a:pt x="1293" y="498"/>
                    <a:pt x="1242" y="360"/>
                    <a:pt x="1157" y="251"/>
                  </a:cubicBezTo>
                  <a:lnTo>
                    <a:pt x="1114"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7" name="Freeform 7">
              <a:extLst>
                <a:ext uri="{FF2B5EF4-FFF2-40B4-BE49-F238E27FC236}">
                  <a16:creationId xmlns="" xmlns:a16="http://schemas.microsoft.com/office/drawing/2014/main" id="{F8CA449D-93C0-477B-8CF2-F4B0DA6F66D5}"/>
                </a:ext>
              </a:extLst>
            </p:cNvPr>
            <p:cNvSpPr>
              <a:spLocks/>
            </p:cNvSpPr>
            <p:nvPr/>
          </p:nvSpPr>
          <p:spPr bwMode="auto">
            <a:xfrm>
              <a:off x="3168650" y="5459413"/>
              <a:ext cx="895350" cy="895350"/>
            </a:xfrm>
            <a:custGeom>
              <a:avLst/>
              <a:gdLst>
                <a:gd name="T0" fmla="*/ 762 w 883"/>
                <a:gd name="T1" fmla="*/ 235 h 883"/>
                <a:gd name="T2" fmla="*/ 823 w 883"/>
                <a:gd name="T3" fmla="*/ 442 h 883"/>
                <a:gd name="T4" fmla="*/ 442 w 883"/>
                <a:gd name="T5" fmla="*/ 823 h 883"/>
                <a:gd name="T6" fmla="*/ 60 w 883"/>
                <a:gd name="T7" fmla="*/ 442 h 883"/>
                <a:gd name="T8" fmla="*/ 442 w 883"/>
                <a:gd name="T9" fmla="*/ 60 h 883"/>
                <a:gd name="T10" fmla="*/ 649 w 883"/>
                <a:gd name="T11" fmla="*/ 122 h 883"/>
                <a:gd name="T12" fmla="*/ 692 w 883"/>
                <a:gd name="T13" fmla="*/ 78 h 883"/>
                <a:gd name="T14" fmla="*/ 442 w 883"/>
                <a:gd name="T15" fmla="*/ 0 h 883"/>
                <a:gd name="T16" fmla="*/ 0 w 883"/>
                <a:gd name="T17" fmla="*/ 442 h 883"/>
                <a:gd name="T18" fmla="*/ 442 w 883"/>
                <a:gd name="T19" fmla="*/ 883 h 883"/>
                <a:gd name="T20" fmla="*/ 883 w 883"/>
                <a:gd name="T21" fmla="*/ 442 h 883"/>
                <a:gd name="T22" fmla="*/ 806 w 883"/>
                <a:gd name="T23" fmla="*/ 192 h 883"/>
                <a:gd name="T24" fmla="*/ 762 w 883"/>
                <a:gd name="T25" fmla="*/ 235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883">
                  <a:moveTo>
                    <a:pt x="762" y="235"/>
                  </a:moveTo>
                  <a:cubicBezTo>
                    <a:pt x="801" y="295"/>
                    <a:pt x="823" y="366"/>
                    <a:pt x="823" y="442"/>
                  </a:cubicBezTo>
                  <a:cubicBezTo>
                    <a:pt x="823" y="652"/>
                    <a:pt x="652" y="823"/>
                    <a:pt x="442" y="823"/>
                  </a:cubicBezTo>
                  <a:cubicBezTo>
                    <a:pt x="231" y="823"/>
                    <a:pt x="60" y="652"/>
                    <a:pt x="60" y="442"/>
                  </a:cubicBezTo>
                  <a:cubicBezTo>
                    <a:pt x="60" y="231"/>
                    <a:pt x="231" y="60"/>
                    <a:pt x="442" y="60"/>
                  </a:cubicBezTo>
                  <a:cubicBezTo>
                    <a:pt x="518" y="60"/>
                    <a:pt x="589" y="83"/>
                    <a:pt x="649" y="122"/>
                  </a:cubicBezTo>
                  <a:cubicBezTo>
                    <a:pt x="692" y="78"/>
                    <a:pt x="692" y="78"/>
                    <a:pt x="692" y="78"/>
                  </a:cubicBezTo>
                  <a:cubicBezTo>
                    <a:pt x="621" y="29"/>
                    <a:pt x="535" y="0"/>
                    <a:pt x="442" y="0"/>
                  </a:cubicBezTo>
                  <a:cubicBezTo>
                    <a:pt x="198" y="0"/>
                    <a:pt x="0" y="198"/>
                    <a:pt x="0" y="442"/>
                  </a:cubicBezTo>
                  <a:cubicBezTo>
                    <a:pt x="0" y="685"/>
                    <a:pt x="198" y="883"/>
                    <a:pt x="442" y="883"/>
                  </a:cubicBezTo>
                  <a:cubicBezTo>
                    <a:pt x="685" y="883"/>
                    <a:pt x="883" y="685"/>
                    <a:pt x="883" y="442"/>
                  </a:cubicBezTo>
                  <a:cubicBezTo>
                    <a:pt x="883" y="349"/>
                    <a:pt x="855" y="263"/>
                    <a:pt x="806" y="192"/>
                  </a:cubicBezTo>
                  <a:lnTo>
                    <a:pt x="762" y="2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8" name="Freeform 8">
              <a:extLst>
                <a:ext uri="{FF2B5EF4-FFF2-40B4-BE49-F238E27FC236}">
                  <a16:creationId xmlns="" xmlns:a16="http://schemas.microsoft.com/office/drawing/2014/main" id="{74F5EEEF-084B-4234-8DAC-DBD04D75C4E8}"/>
                </a:ext>
              </a:extLst>
            </p:cNvPr>
            <p:cNvSpPr>
              <a:spLocks/>
            </p:cNvSpPr>
            <p:nvPr/>
          </p:nvSpPr>
          <p:spPr bwMode="auto">
            <a:xfrm>
              <a:off x="3384550" y="5675313"/>
              <a:ext cx="463550" cy="463550"/>
            </a:xfrm>
            <a:custGeom>
              <a:avLst/>
              <a:gdLst>
                <a:gd name="T0" fmla="*/ 390 w 457"/>
                <a:gd name="T1" fmla="*/ 181 h 457"/>
                <a:gd name="T2" fmla="*/ 397 w 457"/>
                <a:gd name="T3" fmla="*/ 229 h 457"/>
                <a:gd name="T4" fmla="*/ 229 w 457"/>
                <a:gd name="T5" fmla="*/ 397 h 457"/>
                <a:gd name="T6" fmla="*/ 60 w 457"/>
                <a:gd name="T7" fmla="*/ 229 h 457"/>
                <a:gd name="T8" fmla="*/ 229 w 457"/>
                <a:gd name="T9" fmla="*/ 60 h 457"/>
                <a:gd name="T10" fmla="*/ 277 w 457"/>
                <a:gd name="T11" fmla="*/ 67 h 457"/>
                <a:gd name="T12" fmla="*/ 324 w 457"/>
                <a:gd name="T13" fmla="*/ 21 h 457"/>
                <a:gd name="T14" fmla="*/ 229 w 457"/>
                <a:gd name="T15" fmla="*/ 0 h 457"/>
                <a:gd name="T16" fmla="*/ 0 w 457"/>
                <a:gd name="T17" fmla="*/ 229 h 457"/>
                <a:gd name="T18" fmla="*/ 229 w 457"/>
                <a:gd name="T19" fmla="*/ 457 h 457"/>
                <a:gd name="T20" fmla="*/ 457 w 457"/>
                <a:gd name="T21" fmla="*/ 229 h 457"/>
                <a:gd name="T22" fmla="*/ 437 w 457"/>
                <a:gd name="T23" fmla="*/ 134 h 457"/>
                <a:gd name="T24" fmla="*/ 390 w 457"/>
                <a:gd name="T25" fmla="*/ 18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457">
                  <a:moveTo>
                    <a:pt x="390" y="181"/>
                  </a:moveTo>
                  <a:cubicBezTo>
                    <a:pt x="395" y="196"/>
                    <a:pt x="397" y="212"/>
                    <a:pt x="397" y="229"/>
                  </a:cubicBezTo>
                  <a:cubicBezTo>
                    <a:pt x="397" y="322"/>
                    <a:pt x="322" y="397"/>
                    <a:pt x="229" y="397"/>
                  </a:cubicBezTo>
                  <a:cubicBezTo>
                    <a:pt x="136" y="397"/>
                    <a:pt x="60" y="322"/>
                    <a:pt x="60" y="229"/>
                  </a:cubicBezTo>
                  <a:cubicBezTo>
                    <a:pt x="60" y="136"/>
                    <a:pt x="136" y="60"/>
                    <a:pt x="229" y="60"/>
                  </a:cubicBezTo>
                  <a:cubicBezTo>
                    <a:pt x="245" y="60"/>
                    <a:pt x="262" y="63"/>
                    <a:pt x="277" y="67"/>
                  </a:cubicBezTo>
                  <a:cubicBezTo>
                    <a:pt x="324" y="21"/>
                    <a:pt x="324" y="21"/>
                    <a:pt x="324" y="21"/>
                  </a:cubicBezTo>
                  <a:cubicBezTo>
                    <a:pt x="295" y="8"/>
                    <a:pt x="263" y="0"/>
                    <a:pt x="229" y="0"/>
                  </a:cubicBezTo>
                  <a:cubicBezTo>
                    <a:pt x="103" y="0"/>
                    <a:pt x="0" y="103"/>
                    <a:pt x="0" y="229"/>
                  </a:cubicBezTo>
                  <a:cubicBezTo>
                    <a:pt x="0" y="355"/>
                    <a:pt x="103" y="457"/>
                    <a:pt x="229" y="457"/>
                  </a:cubicBezTo>
                  <a:cubicBezTo>
                    <a:pt x="355" y="457"/>
                    <a:pt x="457" y="355"/>
                    <a:pt x="457" y="229"/>
                  </a:cubicBezTo>
                  <a:cubicBezTo>
                    <a:pt x="457" y="195"/>
                    <a:pt x="450" y="163"/>
                    <a:pt x="437" y="134"/>
                  </a:cubicBezTo>
                  <a:lnTo>
                    <a:pt x="390"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9" name="Freeform 9">
              <a:extLst>
                <a:ext uri="{FF2B5EF4-FFF2-40B4-BE49-F238E27FC236}">
                  <a16:creationId xmlns="" xmlns:a16="http://schemas.microsoft.com/office/drawing/2014/main" id="{B43284BB-4EE9-4EC5-8C49-A082DDCC0BD5}"/>
                </a:ext>
              </a:extLst>
            </p:cNvPr>
            <p:cNvSpPr>
              <a:spLocks/>
            </p:cNvSpPr>
            <p:nvPr/>
          </p:nvSpPr>
          <p:spPr bwMode="auto">
            <a:xfrm>
              <a:off x="3582988" y="5092700"/>
              <a:ext cx="850900" cy="844550"/>
            </a:xfrm>
            <a:custGeom>
              <a:avLst/>
              <a:gdLst>
                <a:gd name="T0" fmla="*/ 33 w 839"/>
                <a:gd name="T1" fmla="*/ 834 h 834"/>
                <a:gd name="T2" fmla="*/ 11 w 839"/>
                <a:gd name="T3" fmla="*/ 825 h 834"/>
                <a:gd name="T4" fmla="*/ 11 w 839"/>
                <a:gd name="T5" fmla="*/ 782 h 834"/>
                <a:gd name="T6" fmla="*/ 785 w 839"/>
                <a:gd name="T7" fmla="*/ 12 h 834"/>
                <a:gd name="T8" fmla="*/ 827 w 839"/>
                <a:gd name="T9" fmla="*/ 12 h 834"/>
                <a:gd name="T10" fmla="*/ 827 w 839"/>
                <a:gd name="T11" fmla="*/ 54 h 834"/>
                <a:gd name="T12" fmla="*/ 54 w 839"/>
                <a:gd name="T13" fmla="*/ 825 h 834"/>
                <a:gd name="T14" fmla="*/ 33 w 839"/>
                <a:gd name="T15" fmla="*/ 834 h 8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834">
                  <a:moveTo>
                    <a:pt x="33" y="834"/>
                  </a:moveTo>
                  <a:cubicBezTo>
                    <a:pt x="25" y="834"/>
                    <a:pt x="17" y="831"/>
                    <a:pt x="11" y="825"/>
                  </a:cubicBezTo>
                  <a:cubicBezTo>
                    <a:pt x="0" y="813"/>
                    <a:pt x="0" y="794"/>
                    <a:pt x="11" y="782"/>
                  </a:cubicBezTo>
                  <a:cubicBezTo>
                    <a:pt x="785" y="12"/>
                    <a:pt x="785" y="12"/>
                    <a:pt x="785" y="12"/>
                  </a:cubicBezTo>
                  <a:cubicBezTo>
                    <a:pt x="796" y="0"/>
                    <a:pt x="815" y="0"/>
                    <a:pt x="827" y="12"/>
                  </a:cubicBezTo>
                  <a:cubicBezTo>
                    <a:pt x="839" y="24"/>
                    <a:pt x="839" y="43"/>
                    <a:pt x="827" y="54"/>
                  </a:cubicBezTo>
                  <a:cubicBezTo>
                    <a:pt x="54" y="825"/>
                    <a:pt x="54" y="825"/>
                    <a:pt x="54" y="825"/>
                  </a:cubicBezTo>
                  <a:cubicBezTo>
                    <a:pt x="48" y="831"/>
                    <a:pt x="40" y="834"/>
                    <a:pt x="33"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10" name="Freeform 10">
              <a:extLst>
                <a:ext uri="{FF2B5EF4-FFF2-40B4-BE49-F238E27FC236}">
                  <a16:creationId xmlns="" xmlns:a16="http://schemas.microsoft.com/office/drawing/2014/main" id="{D050CC35-A62E-43DE-A8B9-4FE38D64DE4F}"/>
                </a:ext>
              </a:extLst>
            </p:cNvPr>
            <p:cNvSpPr>
              <a:spLocks noEditPoints="1"/>
            </p:cNvSpPr>
            <p:nvPr/>
          </p:nvSpPr>
          <p:spPr bwMode="auto">
            <a:xfrm>
              <a:off x="4140200" y="4865687"/>
              <a:ext cx="301625" cy="500063"/>
            </a:xfrm>
            <a:custGeom>
              <a:avLst/>
              <a:gdLst>
                <a:gd name="T0" fmla="*/ 50 w 298"/>
                <a:gd name="T1" fmla="*/ 492 h 492"/>
                <a:gd name="T2" fmla="*/ 40 w 298"/>
                <a:gd name="T3" fmla="*/ 490 h 492"/>
                <a:gd name="T4" fmla="*/ 20 w 298"/>
                <a:gd name="T5" fmla="*/ 464 h 492"/>
                <a:gd name="T6" fmla="*/ 1 w 298"/>
                <a:gd name="T7" fmla="*/ 252 h 492"/>
                <a:gd name="T8" fmla="*/ 10 w 298"/>
                <a:gd name="T9" fmla="*/ 228 h 492"/>
                <a:gd name="T10" fmla="*/ 227 w 298"/>
                <a:gd name="T11" fmla="*/ 11 h 492"/>
                <a:gd name="T12" fmla="*/ 259 w 298"/>
                <a:gd name="T13" fmla="*/ 4 h 492"/>
                <a:gd name="T14" fmla="*/ 278 w 298"/>
                <a:gd name="T15" fmla="*/ 29 h 492"/>
                <a:gd name="T16" fmla="*/ 297 w 298"/>
                <a:gd name="T17" fmla="*/ 242 h 492"/>
                <a:gd name="T18" fmla="*/ 289 w 298"/>
                <a:gd name="T19" fmla="*/ 266 h 492"/>
                <a:gd name="T20" fmla="*/ 71 w 298"/>
                <a:gd name="T21" fmla="*/ 483 h 492"/>
                <a:gd name="T22" fmla="*/ 50 w 298"/>
                <a:gd name="T23" fmla="*/ 492 h 492"/>
                <a:gd name="T24" fmla="*/ 62 w 298"/>
                <a:gd name="T25" fmla="*/ 260 h 492"/>
                <a:gd name="T26" fmla="*/ 74 w 298"/>
                <a:gd name="T27" fmla="*/ 395 h 492"/>
                <a:gd name="T28" fmla="*/ 236 w 298"/>
                <a:gd name="T29" fmla="*/ 233 h 492"/>
                <a:gd name="T30" fmla="*/ 224 w 298"/>
                <a:gd name="T31" fmla="*/ 99 h 492"/>
                <a:gd name="T32" fmla="*/ 62 w 298"/>
                <a:gd name="T33" fmla="*/ 26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8" h="492">
                  <a:moveTo>
                    <a:pt x="50" y="492"/>
                  </a:moveTo>
                  <a:cubicBezTo>
                    <a:pt x="46" y="492"/>
                    <a:pt x="43" y="491"/>
                    <a:pt x="40" y="490"/>
                  </a:cubicBezTo>
                  <a:cubicBezTo>
                    <a:pt x="29" y="486"/>
                    <a:pt x="21" y="476"/>
                    <a:pt x="20" y="464"/>
                  </a:cubicBezTo>
                  <a:cubicBezTo>
                    <a:pt x="1" y="252"/>
                    <a:pt x="1" y="252"/>
                    <a:pt x="1" y="252"/>
                  </a:cubicBezTo>
                  <a:cubicBezTo>
                    <a:pt x="0" y="243"/>
                    <a:pt x="3" y="234"/>
                    <a:pt x="10" y="228"/>
                  </a:cubicBezTo>
                  <a:cubicBezTo>
                    <a:pt x="227" y="11"/>
                    <a:pt x="227" y="11"/>
                    <a:pt x="227" y="11"/>
                  </a:cubicBezTo>
                  <a:cubicBezTo>
                    <a:pt x="235" y="2"/>
                    <a:pt x="248" y="0"/>
                    <a:pt x="259" y="4"/>
                  </a:cubicBezTo>
                  <a:cubicBezTo>
                    <a:pt x="270" y="7"/>
                    <a:pt x="277" y="17"/>
                    <a:pt x="278" y="29"/>
                  </a:cubicBezTo>
                  <a:cubicBezTo>
                    <a:pt x="297" y="242"/>
                    <a:pt x="297" y="242"/>
                    <a:pt x="297" y="242"/>
                  </a:cubicBezTo>
                  <a:cubicBezTo>
                    <a:pt x="298" y="251"/>
                    <a:pt x="295" y="259"/>
                    <a:pt x="289" y="266"/>
                  </a:cubicBezTo>
                  <a:cubicBezTo>
                    <a:pt x="71" y="483"/>
                    <a:pt x="71" y="483"/>
                    <a:pt x="71" y="483"/>
                  </a:cubicBezTo>
                  <a:cubicBezTo>
                    <a:pt x="65" y="489"/>
                    <a:pt x="58" y="492"/>
                    <a:pt x="50" y="492"/>
                  </a:cubicBezTo>
                  <a:close/>
                  <a:moveTo>
                    <a:pt x="62" y="260"/>
                  </a:moveTo>
                  <a:cubicBezTo>
                    <a:pt x="74" y="395"/>
                    <a:pt x="74" y="395"/>
                    <a:pt x="74" y="395"/>
                  </a:cubicBezTo>
                  <a:cubicBezTo>
                    <a:pt x="236" y="233"/>
                    <a:pt x="236" y="233"/>
                    <a:pt x="236" y="233"/>
                  </a:cubicBezTo>
                  <a:cubicBezTo>
                    <a:pt x="224" y="99"/>
                    <a:pt x="224" y="99"/>
                    <a:pt x="224" y="99"/>
                  </a:cubicBezTo>
                  <a:lnTo>
                    <a:pt x="62"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11" name="Freeform 11">
              <a:extLst>
                <a:ext uri="{FF2B5EF4-FFF2-40B4-BE49-F238E27FC236}">
                  <a16:creationId xmlns="" xmlns:a16="http://schemas.microsoft.com/office/drawing/2014/main" id="{AB66B19F-1B53-4144-91E0-731DB36639B3}"/>
                </a:ext>
              </a:extLst>
            </p:cNvPr>
            <p:cNvSpPr>
              <a:spLocks noEditPoints="1"/>
            </p:cNvSpPr>
            <p:nvPr/>
          </p:nvSpPr>
          <p:spPr bwMode="auto">
            <a:xfrm>
              <a:off x="4157663" y="5083175"/>
              <a:ext cx="501650" cy="301625"/>
            </a:xfrm>
            <a:custGeom>
              <a:avLst/>
              <a:gdLst>
                <a:gd name="T0" fmla="*/ 245 w 494"/>
                <a:gd name="T1" fmla="*/ 297 h 297"/>
                <a:gd name="T2" fmla="*/ 242 w 494"/>
                <a:gd name="T3" fmla="*/ 296 h 297"/>
                <a:gd name="T4" fmla="*/ 29 w 494"/>
                <a:gd name="T5" fmla="*/ 278 h 297"/>
                <a:gd name="T6" fmla="*/ 4 w 494"/>
                <a:gd name="T7" fmla="*/ 258 h 297"/>
                <a:gd name="T8" fmla="*/ 11 w 494"/>
                <a:gd name="T9" fmla="*/ 226 h 297"/>
                <a:gd name="T10" fmla="*/ 228 w 494"/>
                <a:gd name="T11" fmla="*/ 9 h 297"/>
                <a:gd name="T12" fmla="*/ 252 w 494"/>
                <a:gd name="T13" fmla="*/ 0 h 297"/>
                <a:gd name="T14" fmla="*/ 464 w 494"/>
                <a:gd name="T15" fmla="*/ 19 h 297"/>
                <a:gd name="T16" fmla="*/ 490 w 494"/>
                <a:gd name="T17" fmla="*/ 39 h 297"/>
                <a:gd name="T18" fmla="*/ 483 w 494"/>
                <a:gd name="T19" fmla="*/ 70 h 297"/>
                <a:gd name="T20" fmla="*/ 266 w 494"/>
                <a:gd name="T21" fmla="*/ 288 h 297"/>
                <a:gd name="T22" fmla="*/ 245 w 494"/>
                <a:gd name="T23" fmla="*/ 297 h 297"/>
                <a:gd name="T24" fmla="*/ 99 w 494"/>
                <a:gd name="T25" fmla="*/ 223 h 297"/>
                <a:gd name="T26" fmla="*/ 233 w 494"/>
                <a:gd name="T27" fmla="*/ 235 h 297"/>
                <a:gd name="T28" fmla="*/ 395 w 494"/>
                <a:gd name="T29" fmla="*/ 73 h 297"/>
                <a:gd name="T30" fmla="*/ 261 w 494"/>
                <a:gd name="T31" fmla="*/ 62 h 297"/>
                <a:gd name="T32" fmla="*/ 99 w 494"/>
                <a:gd name="T33" fmla="*/ 22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4" h="297">
                  <a:moveTo>
                    <a:pt x="245" y="297"/>
                  </a:moveTo>
                  <a:cubicBezTo>
                    <a:pt x="244" y="297"/>
                    <a:pt x="243" y="297"/>
                    <a:pt x="242" y="296"/>
                  </a:cubicBezTo>
                  <a:cubicBezTo>
                    <a:pt x="29" y="278"/>
                    <a:pt x="29" y="278"/>
                    <a:pt x="29" y="278"/>
                  </a:cubicBezTo>
                  <a:cubicBezTo>
                    <a:pt x="18" y="277"/>
                    <a:pt x="8" y="269"/>
                    <a:pt x="4" y="258"/>
                  </a:cubicBezTo>
                  <a:cubicBezTo>
                    <a:pt x="0" y="247"/>
                    <a:pt x="2" y="235"/>
                    <a:pt x="11" y="226"/>
                  </a:cubicBezTo>
                  <a:cubicBezTo>
                    <a:pt x="228" y="9"/>
                    <a:pt x="228" y="9"/>
                    <a:pt x="228" y="9"/>
                  </a:cubicBezTo>
                  <a:cubicBezTo>
                    <a:pt x="234" y="3"/>
                    <a:pt x="243" y="0"/>
                    <a:pt x="252" y="0"/>
                  </a:cubicBezTo>
                  <a:cubicBezTo>
                    <a:pt x="464" y="19"/>
                    <a:pt x="464" y="19"/>
                    <a:pt x="464" y="19"/>
                  </a:cubicBezTo>
                  <a:cubicBezTo>
                    <a:pt x="476" y="20"/>
                    <a:pt x="486" y="28"/>
                    <a:pt x="490" y="39"/>
                  </a:cubicBezTo>
                  <a:cubicBezTo>
                    <a:pt x="494" y="50"/>
                    <a:pt x="491" y="62"/>
                    <a:pt x="483" y="70"/>
                  </a:cubicBezTo>
                  <a:cubicBezTo>
                    <a:pt x="266" y="288"/>
                    <a:pt x="266" y="288"/>
                    <a:pt x="266" y="288"/>
                  </a:cubicBezTo>
                  <a:cubicBezTo>
                    <a:pt x="260" y="293"/>
                    <a:pt x="252" y="297"/>
                    <a:pt x="245" y="297"/>
                  </a:cubicBezTo>
                  <a:close/>
                  <a:moveTo>
                    <a:pt x="99" y="223"/>
                  </a:moveTo>
                  <a:cubicBezTo>
                    <a:pt x="233" y="235"/>
                    <a:pt x="233" y="235"/>
                    <a:pt x="233" y="235"/>
                  </a:cubicBezTo>
                  <a:cubicBezTo>
                    <a:pt x="395" y="73"/>
                    <a:pt x="395" y="73"/>
                    <a:pt x="395" y="73"/>
                  </a:cubicBezTo>
                  <a:cubicBezTo>
                    <a:pt x="261" y="62"/>
                    <a:pt x="261" y="62"/>
                    <a:pt x="261" y="62"/>
                  </a:cubicBezTo>
                  <a:lnTo>
                    <a:pt x="99"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grpSp>
    </p:spTree>
    <p:extLst>
      <p:ext uri="{BB962C8B-B14F-4D97-AF65-F5344CB8AC3E}">
        <p14:creationId xmlns:p14="http://schemas.microsoft.com/office/powerpoint/2010/main" val="1609544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3" name="Freeform 9">
            <a:extLst>
              <a:ext uri="{FF2B5EF4-FFF2-40B4-BE49-F238E27FC236}">
                <a16:creationId xmlns="" xmlns:a16="http://schemas.microsoft.com/office/drawing/2014/main" id="{752B054F-638D-42E0-A591-62B6280ECE91}"/>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sp>
        <p:nvSpPr>
          <p:cNvPr id="4" name="Freeform 11">
            <a:extLst>
              <a:ext uri="{FF2B5EF4-FFF2-40B4-BE49-F238E27FC236}">
                <a16:creationId xmlns="" xmlns:a16="http://schemas.microsoft.com/office/drawing/2014/main" id="{945FEB59-7682-43C3-A425-AEF62591DBD3}"/>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sp>
        <p:nvSpPr>
          <p:cNvPr id="13" name="Freeform 11">
            <a:extLst>
              <a:ext uri="{FF2B5EF4-FFF2-40B4-BE49-F238E27FC236}">
                <a16:creationId xmlns="" xmlns:a16="http://schemas.microsoft.com/office/drawing/2014/main" id="{F9C727F4-3944-4201-B2EA-3FFE10EF7C9D}"/>
              </a:ext>
            </a:extLst>
          </p:cNvPr>
          <p:cNvSpPr>
            <a:spLocks/>
          </p:cNvSpPr>
          <p:nvPr userDrawn="1"/>
        </p:nvSpPr>
        <p:spPr bwMode="auto">
          <a:xfrm>
            <a:off x="3108478"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grpSp>
        <p:nvGrpSpPr>
          <p:cNvPr id="14" name="组合 13">
            <a:extLst>
              <a:ext uri="{FF2B5EF4-FFF2-40B4-BE49-F238E27FC236}">
                <a16:creationId xmlns="" xmlns:a16="http://schemas.microsoft.com/office/drawing/2014/main" id="{34387033-41E9-4DAE-9A70-717224D3172C}"/>
              </a:ext>
            </a:extLst>
          </p:cNvPr>
          <p:cNvGrpSpPr/>
          <p:nvPr userDrawn="1"/>
        </p:nvGrpSpPr>
        <p:grpSpPr>
          <a:xfrm>
            <a:off x="587542" y="515499"/>
            <a:ext cx="358428" cy="426458"/>
            <a:chOff x="3295650" y="230188"/>
            <a:chExt cx="936625" cy="1114426"/>
          </a:xfrm>
          <a:solidFill>
            <a:schemeClr val="tx2"/>
          </a:solidFill>
        </p:grpSpPr>
        <p:sp>
          <p:nvSpPr>
            <p:cNvPr id="15" name="Rectangle 16">
              <a:extLst>
                <a:ext uri="{FF2B5EF4-FFF2-40B4-BE49-F238E27FC236}">
                  <a16:creationId xmlns="" xmlns:a16="http://schemas.microsoft.com/office/drawing/2014/main" id="{61EA9B06-50A9-43D5-913B-C6C432BA7B08}"/>
                </a:ext>
              </a:extLst>
            </p:cNvPr>
            <p:cNvSpPr>
              <a:spLocks noChangeArrowheads="1"/>
            </p:cNvSpPr>
            <p:nvPr/>
          </p:nvSpPr>
          <p:spPr bwMode="auto">
            <a:xfrm>
              <a:off x="3959225" y="876301"/>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16" name="Rectangle 17">
              <a:extLst>
                <a:ext uri="{FF2B5EF4-FFF2-40B4-BE49-F238E27FC236}">
                  <a16:creationId xmlns="" xmlns:a16="http://schemas.microsoft.com/office/drawing/2014/main" id="{CCA05DA4-37B1-4B0A-86C5-6E695EFD9D3F}"/>
                </a:ext>
              </a:extLst>
            </p:cNvPr>
            <p:cNvSpPr>
              <a:spLocks noChangeArrowheads="1"/>
            </p:cNvSpPr>
            <p:nvPr/>
          </p:nvSpPr>
          <p:spPr bwMode="auto">
            <a:xfrm>
              <a:off x="3959225" y="777876"/>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17" name="Rectangle 18">
              <a:extLst>
                <a:ext uri="{FF2B5EF4-FFF2-40B4-BE49-F238E27FC236}">
                  <a16:creationId xmlns="" xmlns:a16="http://schemas.microsoft.com/office/drawing/2014/main" id="{BF673539-61FE-4908-8BD4-7F301C3445E2}"/>
                </a:ext>
              </a:extLst>
            </p:cNvPr>
            <p:cNvSpPr>
              <a:spLocks noChangeArrowheads="1"/>
            </p:cNvSpPr>
            <p:nvPr/>
          </p:nvSpPr>
          <p:spPr bwMode="auto">
            <a:xfrm>
              <a:off x="3959225" y="677863"/>
              <a:ext cx="182563"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18" name="Rectangle 19">
              <a:extLst>
                <a:ext uri="{FF2B5EF4-FFF2-40B4-BE49-F238E27FC236}">
                  <a16:creationId xmlns="" xmlns:a16="http://schemas.microsoft.com/office/drawing/2014/main" id="{63101001-5CFA-45E3-B74E-7686D99410A0}"/>
                </a:ext>
              </a:extLst>
            </p:cNvPr>
            <p:cNvSpPr>
              <a:spLocks noChangeArrowheads="1"/>
            </p:cNvSpPr>
            <p:nvPr/>
          </p:nvSpPr>
          <p:spPr bwMode="auto">
            <a:xfrm>
              <a:off x="3959225" y="582613"/>
              <a:ext cx="18256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19" name="Rectangle 20">
              <a:extLst>
                <a:ext uri="{FF2B5EF4-FFF2-40B4-BE49-F238E27FC236}">
                  <a16:creationId xmlns="" xmlns:a16="http://schemas.microsoft.com/office/drawing/2014/main" id="{387E6BE4-E387-4CA3-BF72-69BC977A251B}"/>
                </a:ext>
              </a:extLst>
            </p:cNvPr>
            <p:cNvSpPr>
              <a:spLocks noChangeArrowheads="1"/>
            </p:cNvSpPr>
            <p:nvPr/>
          </p:nvSpPr>
          <p:spPr bwMode="auto">
            <a:xfrm>
              <a:off x="3676650" y="1101726"/>
              <a:ext cx="469900"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0" name="Rectangle 21">
              <a:extLst>
                <a:ext uri="{FF2B5EF4-FFF2-40B4-BE49-F238E27FC236}">
                  <a16:creationId xmlns="" xmlns:a16="http://schemas.microsoft.com/office/drawing/2014/main" id="{E0FFAE07-3804-4F96-867A-7D7338AA82DA}"/>
                </a:ext>
              </a:extLst>
            </p:cNvPr>
            <p:cNvSpPr>
              <a:spLocks noChangeArrowheads="1"/>
            </p:cNvSpPr>
            <p:nvPr/>
          </p:nvSpPr>
          <p:spPr bwMode="auto">
            <a:xfrm>
              <a:off x="3676650" y="1198563"/>
              <a:ext cx="469900"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1" name="Freeform 22">
              <a:extLst>
                <a:ext uri="{FF2B5EF4-FFF2-40B4-BE49-F238E27FC236}">
                  <a16:creationId xmlns="" xmlns:a16="http://schemas.microsoft.com/office/drawing/2014/main" id="{E13CA87A-D477-446E-B560-8C67989CD0AF}"/>
                </a:ext>
              </a:extLst>
            </p:cNvPr>
            <p:cNvSpPr>
              <a:spLocks/>
            </p:cNvSpPr>
            <p:nvPr/>
          </p:nvSpPr>
          <p:spPr bwMode="auto">
            <a:xfrm>
              <a:off x="3590925" y="482601"/>
              <a:ext cx="641350" cy="862013"/>
            </a:xfrm>
            <a:custGeom>
              <a:avLst/>
              <a:gdLst>
                <a:gd name="T0" fmla="*/ 229 w 404"/>
                <a:gd name="T1" fmla="*/ 0 h 543"/>
                <a:gd name="T2" fmla="*/ 229 w 404"/>
                <a:gd name="T3" fmla="*/ 30 h 543"/>
                <a:gd name="T4" fmla="*/ 373 w 404"/>
                <a:gd name="T5" fmla="*/ 30 h 543"/>
                <a:gd name="T6" fmla="*/ 373 w 404"/>
                <a:gd name="T7" fmla="*/ 513 h 543"/>
                <a:gd name="T8" fmla="*/ 33 w 404"/>
                <a:gd name="T9" fmla="*/ 513 h 543"/>
                <a:gd name="T10" fmla="*/ 31 w 404"/>
                <a:gd name="T11" fmla="*/ 387 h 543"/>
                <a:gd name="T12" fmla="*/ 0 w 404"/>
                <a:gd name="T13" fmla="*/ 387 h 543"/>
                <a:gd name="T14" fmla="*/ 0 w 404"/>
                <a:gd name="T15" fmla="*/ 543 h 543"/>
                <a:gd name="T16" fmla="*/ 404 w 404"/>
                <a:gd name="T17" fmla="*/ 543 h 543"/>
                <a:gd name="T18" fmla="*/ 404 w 404"/>
                <a:gd name="T19" fmla="*/ 0 h 543"/>
                <a:gd name="T20" fmla="*/ 229 w 404"/>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543">
                  <a:moveTo>
                    <a:pt x="229" y="0"/>
                  </a:moveTo>
                  <a:lnTo>
                    <a:pt x="229" y="30"/>
                  </a:lnTo>
                  <a:lnTo>
                    <a:pt x="373" y="30"/>
                  </a:lnTo>
                  <a:lnTo>
                    <a:pt x="373" y="513"/>
                  </a:lnTo>
                  <a:lnTo>
                    <a:pt x="33" y="513"/>
                  </a:lnTo>
                  <a:lnTo>
                    <a:pt x="31" y="387"/>
                  </a:lnTo>
                  <a:lnTo>
                    <a:pt x="0" y="387"/>
                  </a:lnTo>
                  <a:lnTo>
                    <a:pt x="0" y="543"/>
                  </a:lnTo>
                  <a:lnTo>
                    <a:pt x="404" y="543"/>
                  </a:lnTo>
                  <a:lnTo>
                    <a:pt x="404" y="0"/>
                  </a:lnTo>
                  <a:lnTo>
                    <a:pt x="2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2" name="Rectangle 23">
              <a:extLst>
                <a:ext uri="{FF2B5EF4-FFF2-40B4-BE49-F238E27FC236}">
                  <a16:creationId xmlns="" xmlns:a16="http://schemas.microsoft.com/office/drawing/2014/main" id="{3C7B11F0-1EA5-4F4E-97F5-7040216B62E4}"/>
                </a:ext>
              </a:extLst>
            </p:cNvPr>
            <p:cNvSpPr>
              <a:spLocks noChangeArrowheads="1"/>
            </p:cNvSpPr>
            <p:nvPr/>
          </p:nvSpPr>
          <p:spPr bwMode="auto">
            <a:xfrm>
              <a:off x="3959225" y="989013"/>
              <a:ext cx="182563"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3" name="Freeform 24">
              <a:extLst>
                <a:ext uri="{FF2B5EF4-FFF2-40B4-BE49-F238E27FC236}">
                  <a16:creationId xmlns="" xmlns:a16="http://schemas.microsoft.com/office/drawing/2014/main" id="{EC7A57D9-F1D2-47F3-9BC3-A731A3275F6D}"/>
                </a:ext>
              </a:extLst>
            </p:cNvPr>
            <p:cNvSpPr>
              <a:spLocks noEditPoints="1"/>
            </p:cNvSpPr>
            <p:nvPr/>
          </p:nvSpPr>
          <p:spPr bwMode="auto">
            <a:xfrm>
              <a:off x="3295650" y="230188"/>
              <a:ext cx="639763" cy="852488"/>
            </a:xfrm>
            <a:custGeom>
              <a:avLst/>
              <a:gdLst>
                <a:gd name="T0" fmla="*/ 403 w 403"/>
                <a:gd name="T1" fmla="*/ 0 h 537"/>
                <a:gd name="T2" fmla="*/ 0 w 403"/>
                <a:gd name="T3" fmla="*/ 0 h 537"/>
                <a:gd name="T4" fmla="*/ 0 w 403"/>
                <a:gd name="T5" fmla="*/ 447 h 537"/>
                <a:gd name="T6" fmla="*/ 92 w 403"/>
                <a:gd name="T7" fmla="*/ 537 h 537"/>
                <a:gd name="T8" fmla="*/ 403 w 403"/>
                <a:gd name="T9" fmla="*/ 537 h 537"/>
                <a:gd name="T10" fmla="*/ 403 w 403"/>
                <a:gd name="T11" fmla="*/ 0 h 537"/>
                <a:gd name="T12" fmla="*/ 373 w 403"/>
                <a:gd name="T13" fmla="*/ 508 h 537"/>
                <a:gd name="T14" fmla="*/ 108 w 403"/>
                <a:gd name="T15" fmla="*/ 508 h 537"/>
                <a:gd name="T16" fmla="*/ 108 w 403"/>
                <a:gd name="T17" fmla="*/ 433 h 537"/>
                <a:gd name="T18" fmla="*/ 30 w 403"/>
                <a:gd name="T19" fmla="*/ 433 h 537"/>
                <a:gd name="T20" fmla="*/ 30 w 403"/>
                <a:gd name="T21" fmla="*/ 31 h 537"/>
                <a:gd name="T22" fmla="*/ 373 w 403"/>
                <a:gd name="T23" fmla="*/ 31 h 537"/>
                <a:gd name="T24" fmla="*/ 373 w 403"/>
                <a:gd name="T25"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37">
                  <a:moveTo>
                    <a:pt x="403" y="0"/>
                  </a:moveTo>
                  <a:lnTo>
                    <a:pt x="0" y="0"/>
                  </a:lnTo>
                  <a:lnTo>
                    <a:pt x="0" y="447"/>
                  </a:lnTo>
                  <a:lnTo>
                    <a:pt x="92" y="537"/>
                  </a:lnTo>
                  <a:lnTo>
                    <a:pt x="403" y="537"/>
                  </a:lnTo>
                  <a:lnTo>
                    <a:pt x="403" y="0"/>
                  </a:lnTo>
                  <a:close/>
                  <a:moveTo>
                    <a:pt x="373" y="508"/>
                  </a:moveTo>
                  <a:lnTo>
                    <a:pt x="108" y="508"/>
                  </a:lnTo>
                  <a:lnTo>
                    <a:pt x="108" y="433"/>
                  </a:lnTo>
                  <a:lnTo>
                    <a:pt x="30" y="433"/>
                  </a:lnTo>
                  <a:lnTo>
                    <a:pt x="30" y="31"/>
                  </a:lnTo>
                  <a:lnTo>
                    <a:pt x="373" y="31"/>
                  </a:lnTo>
                  <a:lnTo>
                    <a:pt x="373"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4" name="Rectangle 25">
              <a:extLst>
                <a:ext uri="{FF2B5EF4-FFF2-40B4-BE49-F238E27FC236}">
                  <a16:creationId xmlns="" xmlns:a16="http://schemas.microsoft.com/office/drawing/2014/main" id="{CF16C542-1AC3-4E8B-A2E8-2AB636BED6BE}"/>
                </a:ext>
              </a:extLst>
            </p:cNvPr>
            <p:cNvSpPr>
              <a:spLocks noChangeArrowheads="1"/>
            </p:cNvSpPr>
            <p:nvPr/>
          </p:nvSpPr>
          <p:spPr bwMode="auto">
            <a:xfrm>
              <a:off x="3441700" y="376238"/>
              <a:ext cx="176213" cy="323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5" name="Rectangle 26">
              <a:extLst>
                <a:ext uri="{FF2B5EF4-FFF2-40B4-BE49-F238E27FC236}">
                  <a16:creationId xmlns="" xmlns:a16="http://schemas.microsoft.com/office/drawing/2014/main" id="{39F02D6B-5150-41C8-B101-22D8CF207437}"/>
                </a:ext>
              </a:extLst>
            </p:cNvPr>
            <p:cNvSpPr>
              <a:spLocks noChangeArrowheads="1"/>
            </p:cNvSpPr>
            <p:nvPr/>
          </p:nvSpPr>
          <p:spPr bwMode="auto">
            <a:xfrm>
              <a:off x="3411538" y="755651"/>
              <a:ext cx="4381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6" name="Rectangle 27">
              <a:extLst>
                <a:ext uri="{FF2B5EF4-FFF2-40B4-BE49-F238E27FC236}">
                  <a16:creationId xmlns="" xmlns:a16="http://schemas.microsoft.com/office/drawing/2014/main" id="{A36F5D2C-14C8-45F2-BF44-755AB23F3701}"/>
                </a:ext>
              </a:extLst>
            </p:cNvPr>
            <p:cNvSpPr>
              <a:spLocks noChangeArrowheads="1"/>
            </p:cNvSpPr>
            <p:nvPr/>
          </p:nvSpPr>
          <p:spPr bwMode="auto">
            <a:xfrm>
              <a:off x="3670300" y="565151"/>
              <a:ext cx="17938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7" name="Rectangle 28">
              <a:extLst>
                <a:ext uri="{FF2B5EF4-FFF2-40B4-BE49-F238E27FC236}">
                  <a16:creationId xmlns="" xmlns:a16="http://schemas.microsoft.com/office/drawing/2014/main" id="{DA4DD766-0239-486B-8599-5C1B9D2BCA9E}"/>
                </a:ext>
              </a:extLst>
            </p:cNvPr>
            <p:cNvSpPr>
              <a:spLocks noChangeArrowheads="1"/>
            </p:cNvSpPr>
            <p:nvPr/>
          </p:nvSpPr>
          <p:spPr bwMode="auto">
            <a:xfrm>
              <a:off x="3670300" y="658813"/>
              <a:ext cx="1793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8" name="Rectangle 29">
              <a:extLst>
                <a:ext uri="{FF2B5EF4-FFF2-40B4-BE49-F238E27FC236}">
                  <a16:creationId xmlns="" xmlns:a16="http://schemas.microsoft.com/office/drawing/2014/main" id="{3AB09609-F5FB-40CE-9D29-2080889B6295}"/>
                </a:ext>
              </a:extLst>
            </p:cNvPr>
            <p:cNvSpPr>
              <a:spLocks noChangeArrowheads="1"/>
            </p:cNvSpPr>
            <p:nvPr/>
          </p:nvSpPr>
          <p:spPr bwMode="auto">
            <a:xfrm>
              <a:off x="3670300" y="471488"/>
              <a:ext cx="17938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29" name="Rectangle 30">
              <a:extLst>
                <a:ext uri="{FF2B5EF4-FFF2-40B4-BE49-F238E27FC236}">
                  <a16:creationId xmlns="" xmlns:a16="http://schemas.microsoft.com/office/drawing/2014/main" id="{0F552630-0D15-4911-98B2-DFBE093BAE3D}"/>
                </a:ext>
              </a:extLst>
            </p:cNvPr>
            <p:cNvSpPr>
              <a:spLocks noChangeArrowheads="1"/>
            </p:cNvSpPr>
            <p:nvPr/>
          </p:nvSpPr>
          <p:spPr bwMode="auto">
            <a:xfrm>
              <a:off x="3670300" y="376238"/>
              <a:ext cx="1793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30" name="Rectangle 31">
              <a:extLst>
                <a:ext uri="{FF2B5EF4-FFF2-40B4-BE49-F238E27FC236}">
                  <a16:creationId xmlns="" xmlns:a16="http://schemas.microsoft.com/office/drawing/2014/main" id="{13B78370-3BD5-49BA-9B4F-8EEB37B6F544}"/>
                </a:ext>
              </a:extLst>
            </p:cNvPr>
            <p:cNvSpPr>
              <a:spLocks noChangeArrowheads="1"/>
            </p:cNvSpPr>
            <p:nvPr/>
          </p:nvSpPr>
          <p:spPr bwMode="auto">
            <a:xfrm>
              <a:off x="3411538" y="842963"/>
              <a:ext cx="43815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grpSp>
    </p:spTree>
    <p:extLst>
      <p:ext uri="{BB962C8B-B14F-4D97-AF65-F5344CB8AC3E}">
        <p14:creationId xmlns:p14="http://schemas.microsoft.com/office/powerpoint/2010/main" val="2451855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Freeform 9">
            <a:extLst>
              <a:ext uri="{FF2B5EF4-FFF2-40B4-BE49-F238E27FC236}">
                <a16:creationId xmlns="" xmlns:a16="http://schemas.microsoft.com/office/drawing/2014/main" id="{292F2A2D-F63F-47C3-84BF-3D1456A7EC2B}"/>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sp>
        <p:nvSpPr>
          <p:cNvPr id="4" name="Freeform 11">
            <a:extLst>
              <a:ext uri="{FF2B5EF4-FFF2-40B4-BE49-F238E27FC236}">
                <a16:creationId xmlns="" xmlns:a16="http://schemas.microsoft.com/office/drawing/2014/main" id="{AA1713B7-C6C5-47AD-BE17-C0A014517228}"/>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grpSp>
        <p:nvGrpSpPr>
          <p:cNvPr id="5" name="组合 4">
            <a:extLst>
              <a:ext uri="{FF2B5EF4-FFF2-40B4-BE49-F238E27FC236}">
                <a16:creationId xmlns="" xmlns:a16="http://schemas.microsoft.com/office/drawing/2014/main" id="{5F957B93-CAF6-480F-BF68-761E24A445FB}"/>
              </a:ext>
            </a:extLst>
          </p:cNvPr>
          <p:cNvGrpSpPr/>
          <p:nvPr userDrawn="1"/>
        </p:nvGrpSpPr>
        <p:grpSpPr>
          <a:xfrm>
            <a:off x="587541" y="505896"/>
            <a:ext cx="374806" cy="445661"/>
            <a:chOff x="-1647825" y="2492375"/>
            <a:chExt cx="1947863" cy="2316163"/>
          </a:xfrm>
          <a:solidFill>
            <a:schemeClr val="tx2"/>
          </a:solidFill>
        </p:grpSpPr>
        <p:sp>
          <p:nvSpPr>
            <p:cNvPr id="6" name="Freeform 6">
              <a:extLst>
                <a:ext uri="{FF2B5EF4-FFF2-40B4-BE49-F238E27FC236}">
                  <a16:creationId xmlns="" xmlns:a16="http://schemas.microsoft.com/office/drawing/2014/main" id="{D28CFB3E-9226-4CEF-B720-A4012D3BE35F}"/>
                </a:ext>
              </a:extLst>
            </p:cNvPr>
            <p:cNvSpPr>
              <a:spLocks noEditPoints="1"/>
            </p:cNvSpPr>
            <p:nvPr/>
          </p:nvSpPr>
          <p:spPr bwMode="auto">
            <a:xfrm>
              <a:off x="-1647825" y="2492375"/>
              <a:ext cx="1947863" cy="2316163"/>
            </a:xfrm>
            <a:custGeom>
              <a:avLst/>
              <a:gdLst>
                <a:gd name="T0" fmla="*/ 301 w 2739"/>
                <a:gd name="T1" fmla="*/ 181 h 3258"/>
                <a:gd name="T2" fmla="*/ 182 w 2739"/>
                <a:gd name="T3" fmla="*/ 301 h 3258"/>
                <a:gd name="T4" fmla="*/ 182 w 2739"/>
                <a:gd name="T5" fmla="*/ 2955 h 3258"/>
                <a:gd name="T6" fmla="*/ 262 w 2739"/>
                <a:gd name="T7" fmla="*/ 3068 h 3258"/>
                <a:gd name="T8" fmla="*/ 863 w 2739"/>
                <a:gd name="T9" fmla="*/ 2756 h 3258"/>
                <a:gd name="T10" fmla="*/ 1377 w 2739"/>
                <a:gd name="T11" fmla="*/ 3046 h 3258"/>
                <a:gd name="T12" fmla="*/ 1950 w 2739"/>
                <a:gd name="T13" fmla="*/ 2756 h 3258"/>
                <a:gd name="T14" fmla="*/ 2482 w 2739"/>
                <a:gd name="T15" fmla="*/ 3066 h 3258"/>
                <a:gd name="T16" fmla="*/ 2557 w 2739"/>
                <a:gd name="T17" fmla="*/ 2955 h 3258"/>
                <a:gd name="T18" fmla="*/ 2557 w 2739"/>
                <a:gd name="T19" fmla="*/ 301 h 3258"/>
                <a:gd name="T20" fmla="*/ 2438 w 2739"/>
                <a:gd name="T21" fmla="*/ 181 h 3258"/>
                <a:gd name="T22" fmla="*/ 301 w 2739"/>
                <a:gd name="T23" fmla="*/ 181 h 3258"/>
                <a:gd name="T24" fmla="*/ 2449 w 2739"/>
                <a:gd name="T25" fmla="*/ 3258 h 3258"/>
                <a:gd name="T26" fmla="*/ 1944 w 2739"/>
                <a:gd name="T27" fmla="*/ 2963 h 3258"/>
                <a:gd name="T28" fmla="*/ 1372 w 2739"/>
                <a:gd name="T29" fmla="*/ 3252 h 3258"/>
                <a:gd name="T30" fmla="*/ 860 w 2739"/>
                <a:gd name="T31" fmla="*/ 2963 h 3258"/>
                <a:gd name="T32" fmla="*/ 291 w 2739"/>
                <a:gd name="T33" fmla="*/ 3257 h 3258"/>
                <a:gd name="T34" fmla="*/ 264 w 2739"/>
                <a:gd name="T35" fmla="*/ 3254 h 3258"/>
                <a:gd name="T36" fmla="*/ 0 w 2739"/>
                <a:gd name="T37" fmla="*/ 2955 h 3258"/>
                <a:gd name="T38" fmla="*/ 0 w 2739"/>
                <a:gd name="T39" fmla="*/ 301 h 3258"/>
                <a:gd name="T40" fmla="*/ 301 w 2739"/>
                <a:gd name="T41" fmla="*/ 0 h 3258"/>
                <a:gd name="T42" fmla="*/ 2438 w 2739"/>
                <a:gd name="T43" fmla="*/ 0 h 3258"/>
                <a:gd name="T44" fmla="*/ 2739 w 2739"/>
                <a:gd name="T45" fmla="*/ 301 h 3258"/>
                <a:gd name="T46" fmla="*/ 2739 w 2739"/>
                <a:gd name="T47" fmla="*/ 2955 h 3258"/>
                <a:gd name="T48" fmla="*/ 2480 w 2739"/>
                <a:gd name="T49" fmla="*/ 3253 h 3258"/>
                <a:gd name="T50" fmla="*/ 2449 w 2739"/>
                <a:gd name="T51" fmla="*/ 3258 h 3258"/>
                <a:gd name="T52" fmla="*/ 2449 w 2739"/>
                <a:gd name="T53" fmla="*/ 3258 h 3258"/>
                <a:gd name="T54" fmla="*/ 2449 w 2739"/>
                <a:gd name="T55" fmla="*/ 3258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9" h="3258">
                  <a:moveTo>
                    <a:pt x="301" y="181"/>
                  </a:moveTo>
                  <a:cubicBezTo>
                    <a:pt x="235" y="182"/>
                    <a:pt x="182" y="235"/>
                    <a:pt x="182" y="301"/>
                  </a:cubicBezTo>
                  <a:cubicBezTo>
                    <a:pt x="182" y="2955"/>
                    <a:pt x="182" y="2955"/>
                    <a:pt x="182" y="2955"/>
                  </a:cubicBezTo>
                  <a:cubicBezTo>
                    <a:pt x="182" y="3007"/>
                    <a:pt x="215" y="3052"/>
                    <a:pt x="262" y="3068"/>
                  </a:cubicBezTo>
                  <a:cubicBezTo>
                    <a:pt x="863" y="2756"/>
                    <a:pt x="863" y="2756"/>
                    <a:pt x="863" y="2756"/>
                  </a:cubicBezTo>
                  <a:cubicBezTo>
                    <a:pt x="1377" y="3046"/>
                    <a:pt x="1377" y="3046"/>
                    <a:pt x="1377" y="3046"/>
                  </a:cubicBezTo>
                  <a:cubicBezTo>
                    <a:pt x="1950" y="2756"/>
                    <a:pt x="1950" y="2756"/>
                    <a:pt x="1950" y="2756"/>
                  </a:cubicBezTo>
                  <a:cubicBezTo>
                    <a:pt x="2482" y="3066"/>
                    <a:pt x="2482" y="3066"/>
                    <a:pt x="2482" y="3066"/>
                  </a:cubicBezTo>
                  <a:cubicBezTo>
                    <a:pt x="2527" y="3048"/>
                    <a:pt x="2557" y="3004"/>
                    <a:pt x="2557" y="2955"/>
                  </a:cubicBezTo>
                  <a:cubicBezTo>
                    <a:pt x="2557" y="301"/>
                    <a:pt x="2557" y="301"/>
                    <a:pt x="2557" y="301"/>
                  </a:cubicBezTo>
                  <a:cubicBezTo>
                    <a:pt x="2557" y="235"/>
                    <a:pt x="2504" y="182"/>
                    <a:pt x="2438" y="181"/>
                  </a:cubicBezTo>
                  <a:lnTo>
                    <a:pt x="301" y="181"/>
                  </a:lnTo>
                  <a:close/>
                  <a:moveTo>
                    <a:pt x="2449" y="3258"/>
                  </a:moveTo>
                  <a:cubicBezTo>
                    <a:pt x="1944" y="2963"/>
                    <a:pt x="1944" y="2963"/>
                    <a:pt x="1944" y="2963"/>
                  </a:cubicBezTo>
                  <a:cubicBezTo>
                    <a:pt x="1372" y="3252"/>
                    <a:pt x="1372" y="3252"/>
                    <a:pt x="1372" y="3252"/>
                  </a:cubicBezTo>
                  <a:cubicBezTo>
                    <a:pt x="860" y="2963"/>
                    <a:pt x="860" y="2963"/>
                    <a:pt x="860" y="2963"/>
                  </a:cubicBezTo>
                  <a:cubicBezTo>
                    <a:pt x="291" y="3257"/>
                    <a:pt x="291" y="3257"/>
                    <a:pt x="291" y="3257"/>
                  </a:cubicBezTo>
                  <a:cubicBezTo>
                    <a:pt x="264" y="3254"/>
                    <a:pt x="264" y="3254"/>
                    <a:pt x="264" y="3254"/>
                  </a:cubicBezTo>
                  <a:cubicBezTo>
                    <a:pt x="113" y="3235"/>
                    <a:pt x="0" y="3107"/>
                    <a:pt x="0" y="2955"/>
                  </a:cubicBezTo>
                  <a:cubicBezTo>
                    <a:pt x="0" y="301"/>
                    <a:pt x="0" y="301"/>
                    <a:pt x="0" y="301"/>
                  </a:cubicBezTo>
                  <a:cubicBezTo>
                    <a:pt x="0" y="135"/>
                    <a:pt x="135" y="0"/>
                    <a:pt x="301" y="0"/>
                  </a:cubicBezTo>
                  <a:cubicBezTo>
                    <a:pt x="2438" y="0"/>
                    <a:pt x="2438" y="0"/>
                    <a:pt x="2438" y="0"/>
                  </a:cubicBezTo>
                  <a:cubicBezTo>
                    <a:pt x="2604" y="0"/>
                    <a:pt x="2739" y="135"/>
                    <a:pt x="2739" y="301"/>
                  </a:cubicBezTo>
                  <a:cubicBezTo>
                    <a:pt x="2739" y="2955"/>
                    <a:pt x="2739" y="2955"/>
                    <a:pt x="2739" y="2955"/>
                  </a:cubicBezTo>
                  <a:cubicBezTo>
                    <a:pt x="2739" y="3105"/>
                    <a:pt x="2628" y="3233"/>
                    <a:pt x="2480" y="3253"/>
                  </a:cubicBezTo>
                  <a:lnTo>
                    <a:pt x="2449" y="3258"/>
                  </a:lnTo>
                  <a:close/>
                  <a:moveTo>
                    <a:pt x="2449" y="3258"/>
                  </a:moveTo>
                  <a:cubicBezTo>
                    <a:pt x="2449" y="3258"/>
                    <a:pt x="2449" y="3258"/>
                    <a:pt x="2449" y="3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7" name="Freeform 7">
              <a:extLst>
                <a:ext uri="{FF2B5EF4-FFF2-40B4-BE49-F238E27FC236}">
                  <a16:creationId xmlns="" xmlns:a16="http://schemas.microsoft.com/office/drawing/2014/main" id="{7683AC00-C80D-4668-A50F-7BFC0B8FCF04}"/>
                </a:ext>
              </a:extLst>
            </p:cNvPr>
            <p:cNvSpPr>
              <a:spLocks noEditPoints="1"/>
            </p:cNvSpPr>
            <p:nvPr/>
          </p:nvSpPr>
          <p:spPr bwMode="auto">
            <a:xfrm>
              <a:off x="-1155700" y="2941638"/>
              <a:ext cx="963613" cy="893763"/>
            </a:xfrm>
            <a:custGeom>
              <a:avLst/>
              <a:gdLst>
                <a:gd name="T0" fmla="*/ 1267 w 1353"/>
                <a:gd name="T1" fmla="*/ 182 h 1256"/>
                <a:gd name="T2" fmla="*/ 87 w 1353"/>
                <a:gd name="T3" fmla="*/ 182 h 1256"/>
                <a:gd name="T4" fmla="*/ 0 w 1353"/>
                <a:gd name="T5" fmla="*/ 91 h 1256"/>
                <a:gd name="T6" fmla="*/ 87 w 1353"/>
                <a:gd name="T7" fmla="*/ 0 h 1256"/>
                <a:gd name="T8" fmla="*/ 1267 w 1353"/>
                <a:gd name="T9" fmla="*/ 0 h 1256"/>
                <a:gd name="T10" fmla="*/ 1353 w 1353"/>
                <a:gd name="T11" fmla="*/ 91 h 1256"/>
                <a:gd name="T12" fmla="*/ 1267 w 1353"/>
                <a:gd name="T13" fmla="*/ 182 h 1256"/>
                <a:gd name="T14" fmla="*/ 1267 w 1353"/>
                <a:gd name="T15" fmla="*/ 719 h 1256"/>
                <a:gd name="T16" fmla="*/ 87 w 1353"/>
                <a:gd name="T17" fmla="*/ 719 h 1256"/>
                <a:gd name="T18" fmla="*/ 0 w 1353"/>
                <a:gd name="T19" fmla="*/ 628 h 1256"/>
                <a:gd name="T20" fmla="*/ 87 w 1353"/>
                <a:gd name="T21" fmla="*/ 537 h 1256"/>
                <a:gd name="T22" fmla="*/ 1267 w 1353"/>
                <a:gd name="T23" fmla="*/ 537 h 1256"/>
                <a:gd name="T24" fmla="*/ 1353 w 1353"/>
                <a:gd name="T25" fmla="*/ 628 h 1256"/>
                <a:gd name="T26" fmla="*/ 1267 w 1353"/>
                <a:gd name="T27" fmla="*/ 719 h 1256"/>
                <a:gd name="T28" fmla="*/ 1267 w 1353"/>
                <a:gd name="T29" fmla="*/ 1256 h 1256"/>
                <a:gd name="T30" fmla="*/ 87 w 1353"/>
                <a:gd name="T31" fmla="*/ 1256 h 1256"/>
                <a:gd name="T32" fmla="*/ 1 w 1353"/>
                <a:gd name="T33" fmla="*/ 1165 h 1256"/>
                <a:gd name="T34" fmla="*/ 87 w 1353"/>
                <a:gd name="T35" fmla="*/ 1075 h 1256"/>
                <a:gd name="T36" fmla="*/ 1267 w 1353"/>
                <a:gd name="T37" fmla="*/ 1075 h 1256"/>
                <a:gd name="T38" fmla="*/ 1352 w 1353"/>
                <a:gd name="T39" fmla="*/ 1165 h 1256"/>
                <a:gd name="T40" fmla="*/ 1267 w 1353"/>
                <a:gd name="T41" fmla="*/ 125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3" h="1256">
                  <a:moveTo>
                    <a:pt x="1267" y="182"/>
                  </a:moveTo>
                  <a:cubicBezTo>
                    <a:pt x="87" y="182"/>
                    <a:pt x="87" y="182"/>
                    <a:pt x="87" y="182"/>
                  </a:cubicBezTo>
                  <a:cubicBezTo>
                    <a:pt x="38" y="180"/>
                    <a:pt x="0" y="140"/>
                    <a:pt x="0" y="91"/>
                  </a:cubicBezTo>
                  <a:cubicBezTo>
                    <a:pt x="0" y="42"/>
                    <a:pt x="38" y="2"/>
                    <a:pt x="87" y="0"/>
                  </a:cubicBezTo>
                  <a:cubicBezTo>
                    <a:pt x="1267" y="0"/>
                    <a:pt x="1267" y="0"/>
                    <a:pt x="1267" y="0"/>
                  </a:cubicBezTo>
                  <a:cubicBezTo>
                    <a:pt x="1315" y="2"/>
                    <a:pt x="1353" y="42"/>
                    <a:pt x="1353" y="91"/>
                  </a:cubicBezTo>
                  <a:cubicBezTo>
                    <a:pt x="1353" y="140"/>
                    <a:pt x="1315" y="180"/>
                    <a:pt x="1267" y="182"/>
                  </a:cubicBezTo>
                  <a:moveTo>
                    <a:pt x="1267" y="719"/>
                  </a:moveTo>
                  <a:cubicBezTo>
                    <a:pt x="87" y="719"/>
                    <a:pt x="87" y="719"/>
                    <a:pt x="87" y="719"/>
                  </a:cubicBezTo>
                  <a:cubicBezTo>
                    <a:pt x="38" y="717"/>
                    <a:pt x="0" y="677"/>
                    <a:pt x="0" y="628"/>
                  </a:cubicBezTo>
                  <a:cubicBezTo>
                    <a:pt x="0" y="580"/>
                    <a:pt x="38" y="540"/>
                    <a:pt x="87" y="537"/>
                  </a:cubicBezTo>
                  <a:cubicBezTo>
                    <a:pt x="1267" y="537"/>
                    <a:pt x="1267" y="537"/>
                    <a:pt x="1267" y="537"/>
                  </a:cubicBezTo>
                  <a:cubicBezTo>
                    <a:pt x="1315" y="540"/>
                    <a:pt x="1353" y="580"/>
                    <a:pt x="1353" y="628"/>
                  </a:cubicBezTo>
                  <a:cubicBezTo>
                    <a:pt x="1353" y="677"/>
                    <a:pt x="1315" y="717"/>
                    <a:pt x="1267" y="719"/>
                  </a:cubicBezTo>
                  <a:moveTo>
                    <a:pt x="1267" y="1256"/>
                  </a:moveTo>
                  <a:cubicBezTo>
                    <a:pt x="87" y="1256"/>
                    <a:pt x="87" y="1256"/>
                    <a:pt x="87" y="1256"/>
                  </a:cubicBezTo>
                  <a:cubicBezTo>
                    <a:pt x="39" y="1253"/>
                    <a:pt x="1" y="1213"/>
                    <a:pt x="1" y="1165"/>
                  </a:cubicBezTo>
                  <a:cubicBezTo>
                    <a:pt x="1" y="1117"/>
                    <a:pt x="39" y="1077"/>
                    <a:pt x="87" y="1075"/>
                  </a:cubicBezTo>
                  <a:cubicBezTo>
                    <a:pt x="1267" y="1075"/>
                    <a:pt x="1267" y="1075"/>
                    <a:pt x="1267" y="1075"/>
                  </a:cubicBezTo>
                  <a:cubicBezTo>
                    <a:pt x="1314" y="1077"/>
                    <a:pt x="1352" y="1117"/>
                    <a:pt x="1352" y="1165"/>
                  </a:cubicBezTo>
                  <a:cubicBezTo>
                    <a:pt x="1352" y="1213"/>
                    <a:pt x="1314" y="1253"/>
                    <a:pt x="1267" y="12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grpSp>
    </p:spTree>
    <p:extLst>
      <p:ext uri="{BB962C8B-B14F-4D97-AF65-F5344CB8AC3E}">
        <p14:creationId xmlns:p14="http://schemas.microsoft.com/office/powerpoint/2010/main" val="3630405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总结">
    <p:spTree>
      <p:nvGrpSpPr>
        <p:cNvPr id="1" name=""/>
        <p:cNvGrpSpPr/>
        <p:nvPr/>
      </p:nvGrpSpPr>
      <p:grpSpPr>
        <a:xfrm>
          <a:off x="0" y="0"/>
          <a:ext cx="0" cy="0"/>
          <a:chOff x="0" y="0"/>
          <a:chExt cx="0" cy="0"/>
        </a:xfrm>
      </p:grpSpPr>
      <p:sp>
        <p:nvSpPr>
          <p:cNvPr id="4" name="Freeform 9">
            <a:extLst>
              <a:ext uri="{FF2B5EF4-FFF2-40B4-BE49-F238E27FC236}">
                <a16:creationId xmlns="" xmlns:a16="http://schemas.microsoft.com/office/drawing/2014/main" id="{03DEE623-C7C5-4043-A935-F8D2E3F6D33F}"/>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sp>
        <p:nvSpPr>
          <p:cNvPr id="6" name="Freeform 11">
            <a:extLst>
              <a:ext uri="{FF2B5EF4-FFF2-40B4-BE49-F238E27FC236}">
                <a16:creationId xmlns="" xmlns:a16="http://schemas.microsoft.com/office/drawing/2014/main" id="{47D35121-DA60-4BFB-8B52-8A7B868E7D29}"/>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grpSp>
        <p:nvGrpSpPr>
          <p:cNvPr id="7" name="组合 6">
            <a:extLst>
              <a:ext uri="{FF2B5EF4-FFF2-40B4-BE49-F238E27FC236}">
                <a16:creationId xmlns="" xmlns:a16="http://schemas.microsoft.com/office/drawing/2014/main" id="{996A3B9C-AFCA-4A6E-BEDC-076485CD40A7}"/>
              </a:ext>
            </a:extLst>
          </p:cNvPr>
          <p:cNvGrpSpPr/>
          <p:nvPr userDrawn="1"/>
        </p:nvGrpSpPr>
        <p:grpSpPr>
          <a:xfrm>
            <a:off x="515514" y="490962"/>
            <a:ext cx="470817" cy="475531"/>
            <a:chOff x="5540375" y="2868613"/>
            <a:chExt cx="1106488" cy="1117600"/>
          </a:xfrm>
          <a:solidFill>
            <a:schemeClr val="tx2"/>
          </a:solidFill>
        </p:grpSpPr>
        <p:sp>
          <p:nvSpPr>
            <p:cNvPr id="8" name="Freeform 6">
              <a:extLst>
                <a:ext uri="{FF2B5EF4-FFF2-40B4-BE49-F238E27FC236}">
                  <a16:creationId xmlns="" xmlns:a16="http://schemas.microsoft.com/office/drawing/2014/main" id="{B6EEE1BB-8E6A-48BD-8702-AC17424D074B}"/>
                </a:ext>
              </a:extLst>
            </p:cNvPr>
            <p:cNvSpPr>
              <a:spLocks/>
            </p:cNvSpPr>
            <p:nvPr/>
          </p:nvSpPr>
          <p:spPr bwMode="auto">
            <a:xfrm>
              <a:off x="5970588" y="3251201"/>
              <a:ext cx="676275" cy="517525"/>
            </a:xfrm>
            <a:custGeom>
              <a:avLst/>
              <a:gdLst>
                <a:gd name="T0" fmla="*/ 40 w 180"/>
                <a:gd name="T1" fmla="*/ 42 h 138"/>
                <a:gd name="T2" fmla="*/ 27 w 180"/>
                <a:gd name="T3" fmla="*/ 42 h 138"/>
                <a:gd name="T4" fmla="*/ 3 w 180"/>
                <a:gd name="T5" fmla="*/ 66 h 138"/>
                <a:gd name="T6" fmla="*/ 3 w 180"/>
                <a:gd name="T7" fmla="*/ 79 h 138"/>
                <a:gd name="T8" fmla="*/ 59 w 180"/>
                <a:gd name="T9" fmla="*/ 135 h 138"/>
                <a:gd name="T10" fmla="*/ 72 w 180"/>
                <a:gd name="T11" fmla="*/ 135 h 138"/>
                <a:gd name="T12" fmla="*/ 176 w 180"/>
                <a:gd name="T13" fmla="*/ 31 h 138"/>
                <a:gd name="T14" fmla="*/ 176 w 180"/>
                <a:gd name="T15" fmla="*/ 18 h 138"/>
                <a:gd name="T16" fmla="*/ 162 w 180"/>
                <a:gd name="T17" fmla="*/ 4 h 138"/>
                <a:gd name="T18" fmla="*/ 149 w 180"/>
                <a:gd name="T19" fmla="*/ 3 h 138"/>
                <a:gd name="T20" fmla="*/ 74 w 180"/>
                <a:gd name="T21" fmla="*/ 66 h 138"/>
                <a:gd name="T22" fmla="*/ 60 w 180"/>
                <a:gd name="T23" fmla="*/ 65 h 138"/>
                <a:gd name="T24" fmla="*/ 40 w 180"/>
                <a:gd name="T25" fmla="*/ 4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38">
                  <a:moveTo>
                    <a:pt x="40" y="42"/>
                  </a:moveTo>
                  <a:cubicBezTo>
                    <a:pt x="36" y="39"/>
                    <a:pt x="30" y="38"/>
                    <a:pt x="27" y="42"/>
                  </a:cubicBezTo>
                  <a:cubicBezTo>
                    <a:pt x="3" y="66"/>
                    <a:pt x="3" y="66"/>
                    <a:pt x="3" y="66"/>
                  </a:cubicBezTo>
                  <a:cubicBezTo>
                    <a:pt x="0" y="69"/>
                    <a:pt x="0" y="75"/>
                    <a:pt x="3" y="79"/>
                  </a:cubicBezTo>
                  <a:cubicBezTo>
                    <a:pt x="59" y="135"/>
                    <a:pt x="59" y="135"/>
                    <a:pt x="59" y="135"/>
                  </a:cubicBezTo>
                  <a:cubicBezTo>
                    <a:pt x="63" y="138"/>
                    <a:pt x="69" y="138"/>
                    <a:pt x="72" y="135"/>
                  </a:cubicBezTo>
                  <a:cubicBezTo>
                    <a:pt x="176" y="31"/>
                    <a:pt x="176" y="31"/>
                    <a:pt x="176" y="31"/>
                  </a:cubicBezTo>
                  <a:cubicBezTo>
                    <a:pt x="179" y="27"/>
                    <a:pt x="180" y="21"/>
                    <a:pt x="176" y="18"/>
                  </a:cubicBezTo>
                  <a:cubicBezTo>
                    <a:pt x="162" y="4"/>
                    <a:pt x="162" y="4"/>
                    <a:pt x="162" y="4"/>
                  </a:cubicBezTo>
                  <a:cubicBezTo>
                    <a:pt x="159" y="0"/>
                    <a:pt x="153" y="0"/>
                    <a:pt x="149" y="3"/>
                  </a:cubicBezTo>
                  <a:cubicBezTo>
                    <a:pt x="74" y="66"/>
                    <a:pt x="74" y="66"/>
                    <a:pt x="74" y="66"/>
                  </a:cubicBezTo>
                  <a:cubicBezTo>
                    <a:pt x="70" y="69"/>
                    <a:pt x="64" y="68"/>
                    <a:pt x="60" y="65"/>
                  </a:cubicBezTo>
                  <a:lnTo>
                    <a:pt x="4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sp>
          <p:nvSpPr>
            <p:cNvPr id="9" name="Freeform 7">
              <a:extLst>
                <a:ext uri="{FF2B5EF4-FFF2-40B4-BE49-F238E27FC236}">
                  <a16:creationId xmlns="" xmlns:a16="http://schemas.microsoft.com/office/drawing/2014/main" id="{43218FCA-2DBF-49AA-9CE7-CAB3C8797277}"/>
                </a:ext>
              </a:extLst>
            </p:cNvPr>
            <p:cNvSpPr>
              <a:spLocks/>
            </p:cNvSpPr>
            <p:nvPr/>
          </p:nvSpPr>
          <p:spPr bwMode="auto">
            <a:xfrm>
              <a:off x="5540375" y="2868613"/>
              <a:ext cx="941388" cy="1117600"/>
            </a:xfrm>
            <a:custGeom>
              <a:avLst/>
              <a:gdLst>
                <a:gd name="T0" fmla="*/ 233 w 251"/>
                <a:gd name="T1" fmla="*/ 279 h 298"/>
                <a:gd name="T2" fmla="*/ 19 w 251"/>
                <a:gd name="T3" fmla="*/ 279 h 298"/>
                <a:gd name="T4" fmla="*/ 19 w 251"/>
                <a:gd name="T5" fmla="*/ 38 h 298"/>
                <a:gd name="T6" fmla="*/ 44 w 251"/>
                <a:gd name="T7" fmla="*/ 38 h 298"/>
                <a:gd name="T8" fmla="*/ 44 w 251"/>
                <a:gd name="T9" fmla="*/ 47 h 298"/>
                <a:gd name="T10" fmla="*/ 54 w 251"/>
                <a:gd name="T11" fmla="*/ 57 h 298"/>
                <a:gd name="T12" fmla="*/ 56 w 251"/>
                <a:gd name="T13" fmla="*/ 57 h 298"/>
                <a:gd name="T14" fmla="*/ 65 w 251"/>
                <a:gd name="T15" fmla="*/ 47 h 298"/>
                <a:gd name="T16" fmla="*/ 65 w 251"/>
                <a:gd name="T17" fmla="*/ 38 h 298"/>
                <a:gd name="T18" fmla="*/ 92 w 251"/>
                <a:gd name="T19" fmla="*/ 38 h 298"/>
                <a:gd name="T20" fmla="*/ 92 w 251"/>
                <a:gd name="T21" fmla="*/ 47 h 298"/>
                <a:gd name="T22" fmla="*/ 102 w 251"/>
                <a:gd name="T23" fmla="*/ 57 h 298"/>
                <a:gd name="T24" fmla="*/ 104 w 251"/>
                <a:gd name="T25" fmla="*/ 57 h 298"/>
                <a:gd name="T26" fmla="*/ 113 w 251"/>
                <a:gd name="T27" fmla="*/ 47 h 298"/>
                <a:gd name="T28" fmla="*/ 113 w 251"/>
                <a:gd name="T29" fmla="*/ 38 h 298"/>
                <a:gd name="T30" fmla="*/ 140 w 251"/>
                <a:gd name="T31" fmla="*/ 38 h 298"/>
                <a:gd name="T32" fmla="*/ 140 w 251"/>
                <a:gd name="T33" fmla="*/ 47 h 298"/>
                <a:gd name="T34" fmla="*/ 150 w 251"/>
                <a:gd name="T35" fmla="*/ 57 h 298"/>
                <a:gd name="T36" fmla="*/ 152 w 251"/>
                <a:gd name="T37" fmla="*/ 57 h 298"/>
                <a:gd name="T38" fmla="*/ 161 w 251"/>
                <a:gd name="T39" fmla="*/ 47 h 298"/>
                <a:gd name="T40" fmla="*/ 161 w 251"/>
                <a:gd name="T41" fmla="*/ 38 h 298"/>
                <a:gd name="T42" fmla="*/ 189 w 251"/>
                <a:gd name="T43" fmla="*/ 38 h 298"/>
                <a:gd name="T44" fmla="*/ 189 w 251"/>
                <a:gd name="T45" fmla="*/ 47 h 298"/>
                <a:gd name="T46" fmla="*/ 198 w 251"/>
                <a:gd name="T47" fmla="*/ 57 h 298"/>
                <a:gd name="T48" fmla="*/ 200 w 251"/>
                <a:gd name="T49" fmla="*/ 57 h 298"/>
                <a:gd name="T50" fmla="*/ 210 w 251"/>
                <a:gd name="T51" fmla="*/ 47 h 298"/>
                <a:gd name="T52" fmla="*/ 210 w 251"/>
                <a:gd name="T53" fmla="*/ 38 h 298"/>
                <a:gd name="T54" fmla="*/ 215 w 251"/>
                <a:gd name="T55" fmla="*/ 38 h 298"/>
                <a:gd name="T56" fmla="*/ 233 w 251"/>
                <a:gd name="T57" fmla="*/ 55 h 298"/>
                <a:gd name="T58" fmla="*/ 233 w 251"/>
                <a:gd name="T59" fmla="*/ 114 h 298"/>
                <a:gd name="T60" fmla="*/ 251 w 251"/>
                <a:gd name="T61" fmla="*/ 98 h 298"/>
                <a:gd name="T62" fmla="*/ 251 w 251"/>
                <a:gd name="T63" fmla="*/ 47 h 298"/>
                <a:gd name="T64" fmla="*/ 223 w 251"/>
                <a:gd name="T65" fmla="*/ 19 h 298"/>
                <a:gd name="T66" fmla="*/ 210 w 251"/>
                <a:gd name="T67" fmla="*/ 19 h 298"/>
                <a:gd name="T68" fmla="*/ 210 w 251"/>
                <a:gd name="T69" fmla="*/ 10 h 298"/>
                <a:gd name="T70" fmla="*/ 200 w 251"/>
                <a:gd name="T71" fmla="*/ 0 h 298"/>
                <a:gd name="T72" fmla="*/ 198 w 251"/>
                <a:gd name="T73" fmla="*/ 0 h 298"/>
                <a:gd name="T74" fmla="*/ 189 w 251"/>
                <a:gd name="T75" fmla="*/ 10 h 298"/>
                <a:gd name="T76" fmla="*/ 189 w 251"/>
                <a:gd name="T77" fmla="*/ 19 h 298"/>
                <a:gd name="T78" fmla="*/ 161 w 251"/>
                <a:gd name="T79" fmla="*/ 19 h 298"/>
                <a:gd name="T80" fmla="*/ 161 w 251"/>
                <a:gd name="T81" fmla="*/ 10 h 298"/>
                <a:gd name="T82" fmla="*/ 152 w 251"/>
                <a:gd name="T83" fmla="*/ 0 h 298"/>
                <a:gd name="T84" fmla="*/ 150 w 251"/>
                <a:gd name="T85" fmla="*/ 0 h 298"/>
                <a:gd name="T86" fmla="*/ 140 w 251"/>
                <a:gd name="T87" fmla="*/ 10 h 298"/>
                <a:gd name="T88" fmla="*/ 140 w 251"/>
                <a:gd name="T89" fmla="*/ 19 h 298"/>
                <a:gd name="T90" fmla="*/ 113 w 251"/>
                <a:gd name="T91" fmla="*/ 19 h 298"/>
                <a:gd name="T92" fmla="*/ 113 w 251"/>
                <a:gd name="T93" fmla="*/ 10 h 298"/>
                <a:gd name="T94" fmla="*/ 104 w 251"/>
                <a:gd name="T95" fmla="*/ 0 h 298"/>
                <a:gd name="T96" fmla="*/ 102 w 251"/>
                <a:gd name="T97" fmla="*/ 0 h 298"/>
                <a:gd name="T98" fmla="*/ 92 w 251"/>
                <a:gd name="T99" fmla="*/ 10 h 298"/>
                <a:gd name="T100" fmla="*/ 92 w 251"/>
                <a:gd name="T101" fmla="*/ 19 h 298"/>
                <a:gd name="T102" fmla="*/ 65 w 251"/>
                <a:gd name="T103" fmla="*/ 19 h 298"/>
                <a:gd name="T104" fmla="*/ 65 w 251"/>
                <a:gd name="T105" fmla="*/ 10 h 298"/>
                <a:gd name="T106" fmla="*/ 56 w 251"/>
                <a:gd name="T107" fmla="*/ 0 h 298"/>
                <a:gd name="T108" fmla="*/ 54 w 251"/>
                <a:gd name="T109" fmla="*/ 0 h 298"/>
                <a:gd name="T110" fmla="*/ 44 w 251"/>
                <a:gd name="T111" fmla="*/ 10 h 298"/>
                <a:gd name="T112" fmla="*/ 44 w 251"/>
                <a:gd name="T113" fmla="*/ 19 h 298"/>
                <a:gd name="T114" fmla="*/ 0 w 251"/>
                <a:gd name="T115" fmla="*/ 19 h 298"/>
                <a:gd name="T116" fmla="*/ 0 w 251"/>
                <a:gd name="T117" fmla="*/ 298 h 298"/>
                <a:gd name="T118" fmla="*/ 251 w 251"/>
                <a:gd name="T119" fmla="*/ 298 h 298"/>
                <a:gd name="T120" fmla="*/ 251 w 251"/>
                <a:gd name="T121" fmla="*/ 199 h 298"/>
                <a:gd name="T122" fmla="*/ 233 w 251"/>
                <a:gd name="T123" fmla="*/ 218 h 298"/>
                <a:gd name="T124" fmla="*/ 233 w 251"/>
                <a:gd name="T125" fmla="*/ 27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 h="298">
                  <a:moveTo>
                    <a:pt x="233" y="279"/>
                  </a:moveTo>
                  <a:cubicBezTo>
                    <a:pt x="19" y="279"/>
                    <a:pt x="19" y="279"/>
                    <a:pt x="19" y="279"/>
                  </a:cubicBezTo>
                  <a:cubicBezTo>
                    <a:pt x="19" y="38"/>
                    <a:pt x="19" y="38"/>
                    <a:pt x="19" y="38"/>
                  </a:cubicBezTo>
                  <a:cubicBezTo>
                    <a:pt x="44" y="38"/>
                    <a:pt x="44" y="38"/>
                    <a:pt x="44" y="38"/>
                  </a:cubicBezTo>
                  <a:cubicBezTo>
                    <a:pt x="44" y="47"/>
                    <a:pt x="44" y="47"/>
                    <a:pt x="44" y="47"/>
                  </a:cubicBezTo>
                  <a:cubicBezTo>
                    <a:pt x="44" y="52"/>
                    <a:pt x="48" y="57"/>
                    <a:pt x="54" y="57"/>
                  </a:cubicBezTo>
                  <a:cubicBezTo>
                    <a:pt x="56" y="57"/>
                    <a:pt x="56" y="57"/>
                    <a:pt x="56" y="57"/>
                  </a:cubicBezTo>
                  <a:cubicBezTo>
                    <a:pt x="61" y="57"/>
                    <a:pt x="65" y="52"/>
                    <a:pt x="65" y="47"/>
                  </a:cubicBezTo>
                  <a:cubicBezTo>
                    <a:pt x="65" y="38"/>
                    <a:pt x="65" y="38"/>
                    <a:pt x="65" y="38"/>
                  </a:cubicBezTo>
                  <a:cubicBezTo>
                    <a:pt x="92" y="38"/>
                    <a:pt x="92" y="38"/>
                    <a:pt x="92" y="38"/>
                  </a:cubicBezTo>
                  <a:cubicBezTo>
                    <a:pt x="92" y="47"/>
                    <a:pt x="92" y="47"/>
                    <a:pt x="92" y="47"/>
                  </a:cubicBezTo>
                  <a:cubicBezTo>
                    <a:pt x="92" y="52"/>
                    <a:pt x="97" y="57"/>
                    <a:pt x="102" y="57"/>
                  </a:cubicBezTo>
                  <a:cubicBezTo>
                    <a:pt x="104" y="57"/>
                    <a:pt x="104" y="57"/>
                    <a:pt x="104" y="57"/>
                  </a:cubicBezTo>
                  <a:cubicBezTo>
                    <a:pt x="109" y="57"/>
                    <a:pt x="113" y="52"/>
                    <a:pt x="113" y="47"/>
                  </a:cubicBezTo>
                  <a:cubicBezTo>
                    <a:pt x="113" y="38"/>
                    <a:pt x="113" y="38"/>
                    <a:pt x="113" y="38"/>
                  </a:cubicBezTo>
                  <a:cubicBezTo>
                    <a:pt x="140" y="38"/>
                    <a:pt x="140" y="38"/>
                    <a:pt x="140" y="38"/>
                  </a:cubicBezTo>
                  <a:cubicBezTo>
                    <a:pt x="140" y="47"/>
                    <a:pt x="140" y="47"/>
                    <a:pt x="140" y="47"/>
                  </a:cubicBezTo>
                  <a:cubicBezTo>
                    <a:pt x="140" y="52"/>
                    <a:pt x="145" y="57"/>
                    <a:pt x="150" y="57"/>
                  </a:cubicBezTo>
                  <a:cubicBezTo>
                    <a:pt x="152" y="57"/>
                    <a:pt x="152" y="57"/>
                    <a:pt x="152" y="57"/>
                  </a:cubicBezTo>
                  <a:cubicBezTo>
                    <a:pt x="157" y="57"/>
                    <a:pt x="161" y="52"/>
                    <a:pt x="161" y="47"/>
                  </a:cubicBezTo>
                  <a:cubicBezTo>
                    <a:pt x="161" y="38"/>
                    <a:pt x="161" y="38"/>
                    <a:pt x="161" y="38"/>
                  </a:cubicBezTo>
                  <a:cubicBezTo>
                    <a:pt x="189" y="38"/>
                    <a:pt x="189" y="38"/>
                    <a:pt x="189" y="38"/>
                  </a:cubicBezTo>
                  <a:cubicBezTo>
                    <a:pt x="189" y="47"/>
                    <a:pt x="189" y="47"/>
                    <a:pt x="189" y="47"/>
                  </a:cubicBezTo>
                  <a:cubicBezTo>
                    <a:pt x="189" y="52"/>
                    <a:pt x="193" y="57"/>
                    <a:pt x="198" y="57"/>
                  </a:cubicBezTo>
                  <a:cubicBezTo>
                    <a:pt x="200" y="57"/>
                    <a:pt x="200" y="57"/>
                    <a:pt x="200" y="57"/>
                  </a:cubicBezTo>
                  <a:cubicBezTo>
                    <a:pt x="205" y="57"/>
                    <a:pt x="210" y="52"/>
                    <a:pt x="210" y="47"/>
                  </a:cubicBezTo>
                  <a:cubicBezTo>
                    <a:pt x="210" y="38"/>
                    <a:pt x="210" y="38"/>
                    <a:pt x="210" y="38"/>
                  </a:cubicBezTo>
                  <a:cubicBezTo>
                    <a:pt x="215" y="38"/>
                    <a:pt x="215" y="38"/>
                    <a:pt x="215" y="38"/>
                  </a:cubicBezTo>
                  <a:cubicBezTo>
                    <a:pt x="233" y="55"/>
                    <a:pt x="233" y="55"/>
                    <a:pt x="233" y="55"/>
                  </a:cubicBezTo>
                  <a:cubicBezTo>
                    <a:pt x="233" y="114"/>
                    <a:pt x="233" y="114"/>
                    <a:pt x="233" y="114"/>
                  </a:cubicBezTo>
                  <a:cubicBezTo>
                    <a:pt x="251" y="98"/>
                    <a:pt x="251" y="98"/>
                    <a:pt x="251" y="98"/>
                  </a:cubicBezTo>
                  <a:cubicBezTo>
                    <a:pt x="251" y="47"/>
                    <a:pt x="251" y="47"/>
                    <a:pt x="251" y="47"/>
                  </a:cubicBezTo>
                  <a:cubicBezTo>
                    <a:pt x="223" y="19"/>
                    <a:pt x="223" y="19"/>
                    <a:pt x="223" y="19"/>
                  </a:cubicBezTo>
                  <a:cubicBezTo>
                    <a:pt x="210" y="19"/>
                    <a:pt x="210" y="19"/>
                    <a:pt x="210" y="19"/>
                  </a:cubicBezTo>
                  <a:cubicBezTo>
                    <a:pt x="210" y="10"/>
                    <a:pt x="210" y="10"/>
                    <a:pt x="210" y="10"/>
                  </a:cubicBezTo>
                  <a:cubicBezTo>
                    <a:pt x="210" y="4"/>
                    <a:pt x="205" y="0"/>
                    <a:pt x="200" y="0"/>
                  </a:cubicBezTo>
                  <a:cubicBezTo>
                    <a:pt x="198" y="0"/>
                    <a:pt x="198" y="0"/>
                    <a:pt x="198" y="0"/>
                  </a:cubicBezTo>
                  <a:cubicBezTo>
                    <a:pt x="193" y="0"/>
                    <a:pt x="189" y="4"/>
                    <a:pt x="189" y="10"/>
                  </a:cubicBezTo>
                  <a:cubicBezTo>
                    <a:pt x="189" y="19"/>
                    <a:pt x="189" y="19"/>
                    <a:pt x="189" y="19"/>
                  </a:cubicBezTo>
                  <a:cubicBezTo>
                    <a:pt x="161" y="19"/>
                    <a:pt x="161" y="19"/>
                    <a:pt x="161" y="19"/>
                  </a:cubicBezTo>
                  <a:cubicBezTo>
                    <a:pt x="161" y="10"/>
                    <a:pt x="161" y="10"/>
                    <a:pt x="161" y="10"/>
                  </a:cubicBezTo>
                  <a:cubicBezTo>
                    <a:pt x="161" y="4"/>
                    <a:pt x="157" y="0"/>
                    <a:pt x="152" y="0"/>
                  </a:cubicBezTo>
                  <a:cubicBezTo>
                    <a:pt x="150" y="0"/>
                    <a:pt x="150" y="0"/>
                    <a:pt x="150" y="0"/>
                  </a:cubicBezTo>
                  <a:cubicBezTo>
                    <a:pt x="145" y="0"/>
                    <a:pt x="140" y="4"/>
                    <a:pt x="140" y="10"/>
                  </a:cubicBezTo>
                  <a:cubicBezTo>
                    <a:pt x="140" y="19"/>
                    <a:pt x="140" y="19"/>
                    <a:pt x="140" y="19"/>
                  </a:cubicBezTo>
                  <a:cubicBezTo>
                    <a:pt x="113" y="19"/>
                    <a:pt x="113" y="19"/>
                    <a:pt x="113" y="19"/>
                  </a:cubicBezTo>
                  <a:cubicBezTo>
                    <a:pt x="113" y="10"/>
                    <a:pt x="113" y="10"/>
                    <a:pt x="113" y="10"/>
                  </a:cubicBezTo>
                  <a:cubicBezTo>
                    <a:pt x="113" y="4"/>
                    <a:pt x="109" y="0"/>
                    <a:pt x="104" y="0"/>
                  </a:cubicBezTo>
                  <a:cubicBezTo>
                    <a:pt x="102" y="0"/>
                    <a:pt x="102" y="0"/>
                    <a:pt x="102" y="0"/>
                  </a:cubicBezTo>
                  <a:cubicBezTo>
                    <a:pt x="97" y="0"/>
                    <a:pt x="92" y="4"/>
                    <a:pt x="92" y="10"/>
                  </a:cubicBezTo>
                  <a:cubicBezTo>
                    <a:pt x="92" y="19"/>
                    <a:pt x="92" y="19"/>
                    <a:pt x="92" y="19"/>
                  </a:cubicBezTo>
                  <a:cubicBezTo>
                    <a:pt x="65" y="19"/>
                    <a:pt x="65" y="19"/>
                    <a:pt x="65" y="19"/>
                  </a:cubicBezTo>
                  <a:cubicBezTo>
                    <a:pt x="65" y="10"/>
                    <a:pt x="65" y="10"/>
                    <a:pt x="65" y="10"/>
                  </a:cubicBezTo>
                  <a:cubicBezTo>
                    <a:pt x="65" y="4"/>
                    <a:pt x="61" y="0"/>
                    <a:pt x="56" y="0"/>
                  </a:cubicBezTo>
                  <a:cubicBezTo>
                    <a:pt x="54" y="0"/>
                    <a:pt x="54" y="0"/>
                    <a:pt x="54" y="0"/>
                  </a:cubicBezTo>
                  <a:cubicBezTo>
                    <a:pt x="48" y="0"/>
                    <a:pt x="44" y="4"/>
                    <a:pt x="44" y="10"/>
                  </a:cubicBezTo>
                  <a:cubicBezTo>
                    <a:pt x="44" y="19"/>
                    <a:pt x="44" y="19"/>
                    <a:pt x="44" y="19"/>
                  </a:cubicBezTo>
                  <a:cubicBezTo>
                    <a:pt x="0" y="19"/>
                    <a:pt x="0" y="19"/>
                    <a:pt x="0" y="19"/>
                  </a:cubicBezTo>
                  <a:cubicBezTo>
                    <a:pt x="0" y="298"/>
                    <a:pt x="0" y="298"/>
                    <a:pt x="0" y="298"/>
                  </a:cubicBezTo>
                  <a:cubicBezTo>
                    <a:pt x="251" y="298"/>
                    <a:pt x="251" y="298"/>
                    <a:pt x="251" y="298"/>
                  </a:cubicBezTo>
                  <a:cubicBezTo>
                    <a:pt x="251" y="199"/>
                    <a:pt x="251" y="199"/>
                    <a:pt x="251" y="199"/>
                  </a:cubicBezTo>
                  <a:cubicBezTo>
                    <a:pt x="233" y="218"/>
                    <a:pt x="233" y="218"/>
                    <a:pt x="233" y="218"/>
                  </a:cubicBez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1D1D1A"/>
                </a:solidFill>
                <a:latin typeface="微软雅黑"/>
              </a:endParaRPr>
            </a:p>
          </p:txBody>
        </p:sp>
      </p:grpSp>
      <p:sp>
        <p:nvSpPr>
          <p:cNvPr id="13" name="Freeform 11">
            <a:extLst>
              <a:ext uri="{FF2B5EF4-FFF2-40B4-BE49-F238E27FC236}">
                <a16:creationId xmlns="" xmlns:a16="http://schemas.microsoft.com/office/drawing/2014/main" id="{83935C35-DA99-4EBB-8377-A7E48FFB748E}"/>
              </a:ext>
            </a:extLst>
          </p:cNvPr>
          <p:cNvSpPr>
            <a:spLocks/>
          </p:cNvSpPr>
          <p:nvPr userDrawn="1"/>
        </p:nvSpPr>
        <p:spPr bwMode="auto">
          <a:xfrm>
            <a:off x="3108478"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solidFill>
                <a:srgbClr val="1D1D1A"/>
              </a:solidFill>
              <a:latin typeface="微软雅黑"/>
            </a:endParaRPr>
          </a:p>
        </p:txBody>
      </p:sp>
    </p:spTree>
    <p:extLst>
      <p:ext uri="{BB962C8B-B14F-4D97-AF65-F5344CB8AC3E}">
        <p14:creationId xmlns:p14="http://schemas.microsoft.com/office/powerpoint/2010/main" val="131116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总结">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xmlns="" id="{03DEE623-C7C5-4043-A935-F8D2E3F6D33F}"/>
              </a:ext>
            </a:extLst>
          </p:cNvPr>
          <p:cNvSpPr>
            <a:spLocks/>
          </p:cNvSpPr>
          <p:nvPr userDrawn="1"/>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6" name="Freeform 11">
            <a:extLst>
              <a:ext uri="{FF2B5EF4-FFF2-40B4-BE49-F238E27FC236}">
                <a16:creationId xmlns:a16="http://schemas.microsoft.com/office/drawing/2014/main" xmlns="" id="{47D35121-DA60-4BFB-8B52-8A7B868E7D29}"/>
              </a:ext>
            </a:extLst>
          </p:cNvPr>
          <p:cNvSpPr>
            <a:spLocks/>
          </p:cNvSpPr>
          <p:nvPr userDrawn="1"/>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grpSp>
        <p:nvGrpSpPr>
          <p:cNvPr id="7" name="组合 6">
            <a:extLst>
              <a:ext uri="{FF2B5EF4-FFF2-40B4-BE49-F238E27FC236}">
                <a16:creationId xmlns:a16="http://schemas.microsoft.com/office/drawing/2014/main" xmlns="" id="{996A3B9C-AFCA-4A6E-BEDC-076485CD40A7}"/>
              </a:ext>
            </a:extLst>
          </p:cNvPr>
          <p:cNvGrpSpPr/>
          <p:nvPr userDrawn="1"/>
        </p:nvGrpSpPr>
        <p:grpSpPr>
          <a:xfrm>
            <a:off x="515514" y="490962"/>
            <a:ext cx="470817" cy="475531"/>
            <a:chOff x="5540375" y="2868613"/>
            <a:chExt cx="1106488" cy="1117600"/>
          </a:xfrm>
          <a:solidFill>
            <a:schemeClr val="tx2"/>
          </a:solidFill>
        </p:grpSpPr>
        <p:sp>
          <p:nvSpPr>
            <p:cNvPr id="8" name="Freeform 6">
              <a:extLst>
                <a:ext uri="{FF2B5EF4-FFF2-40B4-BE49-F238E27FC236}">
                  <a16:creationId xmlns:a16="http://schemas.microsoft.com/office/drawing/2014/main" xmlns="" id="{B6EEE1BB-8E6A-48BD-8702-AC17424D074B}"/>
                </a:ext>
              </a:extLst>
            </p:cNvPr>
            <p:cNvSpPr>
              <a:spLocks/>
            </p:cNvSpPr>
            <p:nvPr/>
          </p:nvSpPr>
          <p:spPr bwMode="auto">
            <a:xfrm>
              <a:off x="5970588" y="3251201"/>
              <a:ext cx="676275" cy="517525"/>
            </a:xfrm>
            <a:custGeom>
              <a:avLst/>
              <a:gdLst>
                <a:gd name="T0" fmla="*/ 40 w 180"/>
                <a:gd name="T1" fmla="*/ 42 h 138"/>
                <a:gd name="T2" fmla="*/ 27 w 180"/>
                <a:gd name="T3" fmla="*/ 42 h 138"/>
                <a:gd name="T4" fmla="*/ 3 w 180"/>
                <a:gd name="T5" fmla="*/ 66 h 138"/>
                <a:gd name="T6" fmla="*/ 3 w 180"/>
                <a:gd name="T7" fmla="*/ 79 h 138"/>
                <a:gd name="T8" fmla="*/ 59 w 180"/>
                <a:gd name="T9" fmla="*/ 135 h 138"/>
                <a:gd name="T10" fmla="*/ 72 w 180"/>
                <a:gd name="T11" fmla="*/ 135 h 138"/>
                <a:gd name="T12" fmla="*/ 176 w 180"/>
                <a:gd name="T13" fmla="*/ 31 h 138"/>
                <a:gd name="T14" fmla="*/ 176 w 180"/>
                <a:gd name="T15" fmla="*/ 18 h 138"/>
                <a:gd name="T16" fmla="*/ 162 w 180"/>
                <a:gd name="T17" fmla="*/ 4 h 138"/>
                <a:gd name="T18" fmla="*/ 149 w 180"/>
                <a:gd name="T19" fmla="*/ 3 h 138"/>
                <a:gd name="T20" fmla="*/ 74 w 180"/>
                <a:gd name="T21" fmla="*/ 66 h 138"/>
                <a:gd name="T22" fmla="*/ 60 w 180"/>
                <a:gd name="T23" fmla="*/ 65 h 138"/>
                <a:gd name="T24" fmla="*/ 40 w 180"/>
                <a:gd name="T25" fmla="*/ 4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38">
                  <a:moveTo>
                    <a:pt x="40" y="42"/>
                  </a:moveTo>
                  <a:cubicBezTo>
                    <a:pt x="36" y="39"/>
                    <a:pt x="30" y="38"/>
                    <a:pt x="27" y="42"/>
                  </a:cubicBezTo>
                  <a:cubicBezTo>
                    <a:pt x="3" y="66"/>
                    <a:pt x="3" y="66"/>
                    <a:pt x="3" y="66"/>
                  </a:cubicBezTo>
                  <a:cubicBezTo>
                    <a:pt x="0" y="69"/>
                    <a:pt x="0" y="75"/>
                    <a:pt x="3" y="79"/>
                  </a:cubicBezTo>
                  <a:cubicBezTo>
                    <a:pt x="59" y="135"/>
                    <a:pt x="59" y="135"/>
                    <a:pt x="59" y="135"/>
                  </a:cubicBezTo>
                  <a:cubicBezTo>
                    <a:pt x="63" y="138"/>
                    <a:pt x="69" y="138"/>
                    <a:pt x="72" y="135"/>
                  </a:cubicBezTo>
                  <a:cubicBezTo>
                    <a:pt x="176" y="31"/>
                    <a:pt x="176" y="31"/>
                    <a:pt x="176" y="31"/>
                  </a:cubicBezTo>
                  <a:cubicBezTo>
                    <a:pt x="179" y="27"/>
                    <a:pt x="180" y="21"/>
                    <a:pt x="176" y="18"/>
                  </a:cubicBezTo>
                  <a:cubicBezTo>
                    <a:pt x="162" y="4"/>
                    <a:pt x="162" y="4"/>
                    <a:pt x="162" y="4"/>
                  </a:cubicBezTo>
                  <a:cubicBezTo>
                    <a:pt x="159" y="0"/>
                    <a:pt x="153" y="0"/>
                    <a:pt x="149" y="3"/>
                  </a:cubicBezTo>
                  <a:cubicBezTo>
                    <a:pt x="74" y="66"/>
                    <a:pt x="74" y="66"/>
                    <a:pt x="74" y="66"/>
                  </a:cubicBezTo>
                  <a:cubicBezTo>
                    <a:pt x="70" y="69"/>
                    <a:pt x="64" y="68"/>
                    <a:pt x="60" y="65"/>
                  </a:cubicBezTo>
                  <a:lnTo>
                    <a:pt x="4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9" name="Freeform 7">
              <a:extLst>
                <a:ext uri="{FF2B5EF4-FFF2-40B4-BE49-F238E27FC236}">
                  <a16:creationId xmlns:a16="http://schemas.microsoft.com/office/drawing/2014/main" xmlns="" id="{43218FCA-2DBF-49AA-9CE7-CAB3C8797277}"/>
                </a:ext>
              </a:extLst>
            </p:cNvPr>
            <p:cNvSpPr>
              <a:spLocks/>
            </p:cNvSpPr>
            <p:nvPr/>
          </p:nvSpPr>
          <p:spPr bwMode="auto">
            <a:xfrm>
              <a:off x="5540375" y="2868613"/>
              <a:ext cx="941388" cy="1117600"/>
            </a:xfrm>
            <a:custGeom>
              <a:avLst/>
              <a:gdLst>
                <a:gd name="T0" fmla="*/ 233 w 251"/>
                <a:gd name="T1" fmla="*/ 279 h 298"/>
                <a:gd name="T2" fmla="*/ 19 w 251"/>
                <a:gd name="T3" fmla="*/ 279 h 298"/>
                <a:gd name="T4" fmla="*/ 19 w 251"/>
                <a:gd name="T5" fmla="*/ 38 h 298"/>
                <a:gd name="T6" fmla="*/ 44 w 251"/>
                <a:gd name="T7" fmla="*/ 38 h 298"/>
                <a:gd name="T8" fmla="*/ 44 w 251"/>
                <a:gd name="T9" fmla="*/ 47 h 298"/>
                <a:gd name="T10" fmla="*/ 54 w 251"/>
                <a:gd name="T11" fmla="*/ 57 h 298"/>
                <a:gd name="T12" fmla="*/ 56 w 251"/>
                <a:gd name="T13" fmla="*/ 57 h 298"/>
                <a:gd name="T14" fmla="*/ 65 w 251"/>
                <a:gd name="T15" fmla="*/ 47 h 298"/>
                <a:gd name="T16" fmla="*/ 65 w 251"/>
                <a:gd name="T17" fmla="*/ 38 h 298"/>
                <a:gd name="T18" fmla="*/ 92 w 251"/>
                <a:gd name="T19" fmla="*/ 38 h 298"/>
                <a:gd name="T20" fmla="*/ 92 w 251"/>
                <a:gd name="T21" fmla="*/ 47 h 298"/>
                <a:gd name="T22" fmla="*/ 102 w 251"/>
                <a:gd name="T23" fmla="*/ 57 h 298"/>
                <a:gd name="T24" fmla="*/ 104 w 251"/>
                <a:gd name="T25" fmla="*/ 57 h 298"/>
                <a:gd name="T26" fmla="*/ 113 w 251"/>
                <a:gd name="T27" fmla="*/ 47 h 298"/>
                <a:gd name="T28" fmla="*/ 113 w 251"/>
                <a:gd name="T29" fmla="*/ 38 h 298"/>
                <a:gd name="T30" fmla="*/ 140 w 251"/>
                <a:gd name="T31" fmla="*/ 38 h 298"/>
                <a:gd name="T32" fmla="*/ 140 w 251"/>
                <a:gd name="T33" fmla="*/ 47 h 298"/>
                <a:gd name="T34" fmla="*/ 150 w 251"/>
                <a:gd name="T35" fmla="*/ 57 h 298"/>
                <a:gd name="T36" fmla="*/ 152 w 251"/>
                <a:gd name="T37" fmla="*/ 57 h 298"/>
                <a:gd name="T38" fmla="*/ 161 w 251"/>
                <a:gd name="T39" fmla="*/ 47 h 298"/>
                <a:gd name="T40" fmla="*/ 161 w 251"/>
                <a:gd name="T41" fmla="*/ 38 h 298"/>
                <a:gd name="T42" fmla="*/ 189 w 251"/>
                <a:gd name="T43" fmla="*/ 38 h 298"/>
                <a:gd name="T44" fmla="*/ 189 w 251"/>
                <a:gd name="T45" fmla="*/ 47 h 298"/>
                <a:gd name="T46" fmla="*/ 198 w 251"/>
                <a:gd name="T47" fmla="*/ 57 h 298"/>
                <a:gd name="T48" fmla="*/ 200 w 251"/>
                <a:gd name="T49" fmla="*/ 57 h 298"/>
                <a:gd name="T50" fmla="*/ 210 w 251"/>
                <a:gd name="T51" fmla="*/ 47 h 298"/>
                <a:gd name="T52" fmla="*/ 210 w 251"/>
                <a:gd name="T53" fmla="*/ 38 h 298"/>
                <a:gd name="T54" fmla="*/ 215 w 251"/>
                <a:gd name="T55" fmla="*/ 38 h 298"/>
                <a:gd name="T56" fmla="*/ 233 w 251"/>
                <a:gd name="T57" fmla="*/ 55 h 298"/>
                <a:gd name="T58" fmla="*/ 233 w 251"/>
                <a:gd name="T59" fmla="*/ 114 h 298"/>
                <a:gd name="T60" fmla="*/ 251 w 251"/>
                <a:gd name="T61" fmla="*/ 98 h 298"/>
                <a:gd name="T62" fmla="*/ 251 w 251"/>
                <a:gd name="T63" fmla="*/ 47 h 298"/>
                <a:gd name="T64" fmla="*/ 223 w 251"/>
                <a:gd name="T65" fmla="*/ 19 h 298"/>
                <a:gd name="T66" fmla="*/ 210 w 251"/>
                <a:gd name="T67" fmla="*/ 19 h 298"/>
                <a:gd name="T68" fmla="*/ 210 w 251"/>
                <a:gd name="T69" fmla="*/ 10 h 298"/>
                <a:gd name="T70" fmla="*/ 200 w 251"/>
                <a:gd name="T71" fmla="*/ 0 h 298"/>
                <a:gd name="T72" fmla="*/ 198 w 251"/>
                <a:gd name="T73" fmla="*/ 0 h 298"/>
                <a:gd name="T74" fmla="*/ 189 w 251"/>
                <a:gd name="T75" fmla="*/ 10 h 298"/>
                <a:gd name="T76" fmla="*/ 189 w 251"/>
                <a:gd name="T77" fmla="*/ 19 h 298"/>
                <a:gd name="T78" fmla="*/ 161 w 251"/>
                <a:gd name="T79" fmla="*/ 19 h 298"/>
                <a:gd name="T80" fmla="*/ 161 w 251"/>
                <a:gd name="T81" fmla="*/ 10 h 298"/>
                <a:gd name="T82" fmla="*/ 152 w 251"/>
                <a:gd name="T83" fmla="*/ 0 h 298"/>
                <a:gd name="T84" fmla="*/ 150 w 251"/>
                <a:gd name="T85" fmla="*/ 0 h 298"/>
                <a:gd name="T86" fmla="*/ 140 w 251"/>
                <a:gd name="T87" fmla="*/ 10 h 298"/>
                <a:gd name="T88" fmla="*/ 140 w 251"/>
                <a:gd name="T89" fmla="*/ 19 h 298"/>
                <a:gd name="T90" fmla="*/ 113 w 251"/>
                <a:gd name="T91" fmla="*/ 19 h 298"/>
                <a:gd name="T92" fmla="*/ 113 w 251"/>
                <a:gd name="T93" fmla="*/ 10 h 298"/>
                <a:gd name="T94" fmla="*/ 104 w 251"/>
                <a:gd name="T95" fmla="*/ 0 h 298"/>
                <a:gd name="T96" fmla="*/ 102 w 251"/>
                <a:gd name="T97" fmla="*/ 0 h 298"/>
                <a:gd name="T98" fmla="*/ 92 w 251"/>
                <a:gd name="T99" fmla="*/ 10 h 298"/>
                <a:gd name="T100" fmla="*/ 92 w 251"/>
                <a:gd name="T101" fmla="*/ 19 h 298"/>
                <a:gd name="T102" fmla="*/ 65 w 251"/>
                <a:gd name="T103" fmla="*/ 19 h 298"/>
                <a:gd name="T104" fmla="*/ 65 w 251"/>
                <a:gd name="T105" fmla="*/ 10 h 298"/>
                <a:gd name="T106" fmla="*/ 56 w 251"/>
                <a:gd name="T107" fmla="*/ 0 h 298"/>
                <a:gd name="T108" fmla="*/ 54 w 251"/>
                <a:gd name="T109" fmla="*/ 0 h 298"/>
                <a:gd name="T110" fmla="*/ 44 w 251"/>
                <a:gd name="T111" fmla="*/ 10 h 298"/>
                <a:gd name="T112" fmla="*/ 44 w 251"/>
                <a:gd name="T113" fmla="*/ 19 h 298"/>
                <a:gd name="T114" fmla="*/ 0 w 251"/>
                <a:gd name="T115" fmla="*/ 19 h 298"/>
                <a:gd name="T116" fmla="*/ 0 w 251"/>
                <a:gd name="T117" fmla="*/ 298 h 298"/>
                <a:gd name="T118" fmla="*/ 251 w 251"/>
                <a:gd name="T119" fmla="*/ 298 h 298"/>
                <a:gd name="T120" fmla="*/ 251 w 251"/>
                <a:gd name="T121" fmla="*/ 199 h 298"/>
                <a:gd name="T122" fmla="*/ 233 w 251"/>
                <a:gd name="T123" fmla="*/ 218 h 298"/>
                <a:gd name="T124" fmla="*/ 233 w 251"/>
                <a:gd name="T125" fmla="*/ 27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 h="298">
                  <a:moveTo>
                    <a:pt x="233" y="279"/>
                  </a:moveTo>
                  <a:cubicBezTo>
                    <a:pt x="19" y="279"/>
                    <a:pt x="19" y="279"/>
                    <a:pt x="19" y="279"/>
                  </a:cubicBezTo>
                  <a:cubicBezTo>
                    <a:pt x="19" y="38"/>
                    <a:pt x="19" y="38"/>
                    <a:pt x="19" y="38"/>
                  </a:cubicBezTo>
                  <a:cubicBezTo>
                    <a:pt x="44" y="38"/>
                    <a:pt x="44" y="38"/>
                    <a:pt x="44" y="38"/>
                  </a:cubicBezTo>
                  <a:cubicBezTo>
                    <a:pt x="44" y="47"/>
                    <a:pt x="44" y="47"/>
                    <a:pt x="44" y="47"/>
                  </a:cubicBezTo>
                  <a:cubicBezTo>
                    <a:pt x="44" y="52"/>
                    <a:pt x="48" y="57"/>
                    <a:pt x="54" y="57"/>
                  </a:cubicBezTo>
                  <a:cubicBezTo>
                    <a:pt x="56" y="57"/>
                    <a:pt x="56" y="57"/>
                    <a:pt x="56" y="57"/>
                  </a:cubicBezTo>
                  <a:cubicBezTo>
                    <a:pt x="61" y="57"/>
                    <a:pt x="65" y="52"/>
                    <a:pt x="65" y="47"/>
                  </a:cubicBezTo>
                  <a:cubicBezTo>
                    <a:pt x="65" y="38"/>
                    <a:pt x="65" y="38"/>
                    <a:pt x="65" y="38"/>
                  </a:cubicBezTo>
                  <a:cubicBezTo>
                    <a:pt x="92" y="38"/>
                    <a:pt x="92" y="38"/>
                    <a:pt x="92" y="38"/>
                  </a:cubicBezTo>
                  <a:cubicBezTo>
                    <a:pt x="92" y="47"/>
                    <a:pt x="92" y="47"/>
                    <a:pt x="92" y="47"/>
                  </a:cubicBezTo>
                  <a:cubicBezTo>
                    <a:pt x="92" y="52"/>
                    <a:pt x="97" y="57"/>
                    <a:pt x="102" y="57"/>
                  </a:cubicBezTo>
                  <a:cubicBezTo>
                    <a:pt x="104" y="57"/>
                    <a:pt x="104" y="57"/>
                    <a:pt x="104" y="57"/>
                  </a:cubicBezTo>
                  <a:cubicBezTo>
                    <a:pt x="109" y="57"/>
                    <a:pt x="113" y="52"/>
                    <a:pt x="113" y="47"/>
                  </a:cubicBezTo>
                  <a:cubicBezTo>
                    <a:pt x="113" y="38"/>
                    <a:pt x="113" y="38"/>
                    <a:pt x="113" y="38"/>
                  </a:cubicBezTo>
                  <a:cubicBezTo>
                    <a:pt x="140" y="38"/>
                    <a:pt x="140" y="38"/>
                    <a:pt x="140" y="38"/>
                  </a:cubicBezTo>
                  <a:cubicBezTo>
                    <a:pt x="140" y="47"/>
                    <a:pt x="140" y="47"/>
                    <a:pt x="140" y="47"/>
                  </a:cubicBezTo>
                  <a:cubicBezTo>
                    <a:pt x="140" y="52"/>
                    <a:pt x="145" y="57"/>
                    <a:pt x="150" y="57"/>
                  </a:cubicBezTo>
                  <a:cubicBezTo>
                    <a:pt x="152" y="57"/>
                    <a:pt x="152" y="57"/>
                    <a:pt x="152" y="57"/>
                  </a:cubicBezTo>
                  <a:cubicBezTo>
                    <a:pt x="157" y="57"/>
                    <a:pt x="161" y="52"/>
                    <a:pt x="161" y="47"/>
                  </a:cubicBezTo>
                  <a:cubicBezTo>
                    <a:pt x="161" y="38"/>
                    <a:pt x="161" y="38"/>
                    <a:pt x="161" y="38"/>
                  </a:cubicBezTo>
                  <a:cubicBezTo>
                    <a:pt x="189" y="38"/>
                    <a:pt x="189" y="38"/>
                    <a:pt x="189" y="38"/>
                  </a:cubicBezTo>
                  <a:cubicBezTo>
                    <a:pt x="189" y="47"/>
                    <a:pt x="189" y="47"/>
                    <a:pt x="189" y="47"/>
                  </a:cubicBezTo>
                  <a:cubicBezTo>
                    <a:pt x="189" y="52"/>
                    <a:pt x="193" y="57"/>
                    <a:pt x="198" y="57"/>
                  </a:cubicBezTo>
                  <a:cubicBezTo>
                    <a:pt x="200" y="57"/>
                    <a:pt x="200" y="57"/>
                    <a:pt x="200" y="57"/>
                  </a:cubicBezTo>
                  <a:cubicBezTo>
                    <a:pt x="205" y="57"/>
                    <a:pt x="210" y="52"/>
                    <a:pt x="210" y="47"/>
                  </a:cubicBezTo>
                  <a:cubicBezTo>
                    <a:pt x="210" y="38"/>
                    <a:pt x="210" y="38"/>
                    <a:pt x="210" y="38"/>
                  </a:cubicBezTo>
                  <a:cubicBezTo>
                    <a:pt x="215" y="38"/>
                    <a:pt x="215" y="38"/>
                    <a:pt x="215" y="38"/>
                  </a:cubicBezTo>
                  <a:cubicBezTo>
                    <a:pt x="233" y="55"/>
                    <a:pt x="233" y="55"/>
                    <a:pt x="233" y="55"/>
                  </a:cubicBezTo>
                  <a:cubicBezTo>
                    <a:pt x="233" y="114"/>
                    <a:pt x="233" y="114"/>
                    <a:pt x="233" y="114"/>
                  </a:cubicBezTo>
                  <a:cubicBezTo>
                    <a:pt x="251" y="98"/>
                    <a:pt x="251" y="98"/>
                    <a:pt x="251" y="98"/>
                  </a:cubicBezTo>
                  <a:cubicBezTo>
                    <a:pt x="251" y="47"/>
                    <a:pt x="251" y="47"/>
                    <a:pt x="251" y="47"/>
                  </a:cubicBezTo>
                  <a:cubicBezTo>
                    <a:pt x="223" y="19"/>
                    <a:pt x="223" y="19"/>
                    <a:pt x="223" y="19"/>
                  </a:cubicBezTo>
                  <a:cubicBezTo>
                    <a:pt x="210" y="19"/>
                    <a:pt x="210" y="19"/>
                    <a:pt x="210" y="19"/>
                  </a:cubicBezTo>
                  <a:cubicBezTo>
                    <a:pt x="210" y="10"/>
                    <a:pt x="210" y="10"/>
                    <a:pt x="210" y="10"/>
                  </a:cubicBezTo>
                  <a:cubicBezTo>
                    <a:pt x="210" y="4"/>
                    <a:pt x="205" y="0"/>
                    <a:pt x="200" y="0"/>
                  </a:cubicBezTo>
                  <a:cubicBezTo>
                    <a:pt x="198" y="0"/>
                    <a:pt x="198" y="0"/>
                    <a:pt x="198" y="0"/>
                  </a:cubicBezTo>
                  <a:cubicBezTo>
                    <a:pt x="193" y="0"/>
                    <a:pt x="189" y="4"/>
                    <a:pt x="189" y="10"/>
                  </a:cubicBezTo>
                  <a:cubicBezTo>
                    <a:pt x="189" y="19"/>
                    <a:pt x="189" y="19"/>
                    <a:pt x="189" y="19"/>
                  </a:cubicBezTo>
                  <a:cubicBezTo>
                    <a:pt x="161" y="19"/>
                    <a:pt x="161" y="19"/>
                    <a:pt x="161" y="19"/>
                  </a:cubicBezTo>
                  <a:cubicBezTo>
                    <a:pt x="161" y="10"/>
                    <a:pt x="161" y="10"/>
                    <a:pt x="161" y="10"/>
                  </a:cubicBezTo>
                  <a:cubicBezTo>
                    <a:pt x="161" y="4"/>
                    <a:pt x="157" y="0"/>
                    <a:pt x="152" y="0"/>
                  </a:cubicBezTo>
                  <a:cubicBezTo>
                    <a:pt x="150" y="0"/>
                    <a:pt x="150" y="0"/>
                    <a:pt x="150" y="0"/>
                  </a:cubicBezTo>
                  <a:cubicBezTo>
                    <a:pt x="145" y="0"/>
                    <a:pt x="140" y="4"/>
                    <a:pt x="140" y="10"/>
                  </a:cubicBezTo>
                  <a:cubicBezTo>
                    <a:pt x="140" y="19"/>
                    <a:pt x="140" y="19"/>
                    <a:pt x="140" y="19"/>
                  </a:cubicBezTo>
                  <a:cubicBezTo>
                    <a:pt x="113" y="19"/>
                    <a:pt x="113" y="19"/>
                    <a:pt x="113" y="19"/>
                  </a:cubicBezTo>
                  <a:cubicBezTo>
                    <a:pt x="113" y="10"/>
                    <a:pt x="113" y="10"/>
                    <a:pt x="113" y="10"/>
                  </a:cubicBezTo>
                  <a:cubicBezTo>
                    <a:pt x="113" y="4"/>
                    <a:pt x="109" y="0"/>
                    <a:pt x="104" y="0"/>
                  </a:cubicBezTo>
                  <a:cubicBezTo>
                    <a:pt x="102" y="0"/>
                    <a:pt x="102" y="0"/>
                    <a:pt x="102" y="0"/>
                  </a:cubicBezTo>
                  <a:cubicBezTo>
                    <a:pt x="97" y="0"/>
                    <a:pt x="92" y="4"/>
                    <a:pt x="92" y="10"/>
                  </a:cubicBezTo>
                  <a:cubicBezTo>
                    <a:pt x="92" y="19"/>
                    <a:pt x="92" y="19"/>
                    <a:pt x="92" y="19"/>
                  </a:cubicBezTo>
                  <a:cubicBezTo>
                    <a:pt x="65" y="19"/>
                    <a:pt x="65" y="19"/>
                    <a:pt x="65" y="19"/>
                  </a:cubicBezTo>
                  <a:cubicBezTo>
                    <a:pt x="65" y="10"/>
                    <a:pt x="65" y="10"/>
                    <a:pt x="65" y="10"/>
                  </a:cubicBezTo>
                  <a:cubicBezTo>
                    <a:pt x="65" y="4"/>
                    <a:pt x="61" y="0"/>
                    <a:pt x="56" y="0"/>
                  </a:cubicBezTo>
                  <a:cubicBezTo>
                    <a:pt x="54" y="0"/>
                    <a:pt x="54" y="0"/>
                    <a:pt x="54" y="0"/>
                  </a:cubicBezTo>
                  <a:cubicBezTo>
                    <a:pt x="48" y="0"/>
                    <a:pt x="44" y="4"/>
                    <a:pt x="44" y="10"/>
                  </a:cubicBezTo>
                  <a:cubicBezTo>
                    <a:pt x="44" y="19"/>
                    <a:pt x="44" y="19"/>
                    <a:pt x="44" y="19"/>
                  </a:cubicBezTo>
                  <a:cubicBezTo>
                    <a:pt x="0" y="19"/>
                    <a:pt x="0" y="19"/>
                    <a:pt x="0" y="19"/>
                  </a:cubicBezTo>
                  <a:cubicBezTo>
                    <a:pt x="0" y="298"/>
                    <a:pt x="0" y="298"/>
                    <a:pt x="0" y="298"/>
                  </a:cubicBezTo>
                  <a:cubicBezTo>
                    <a:pt x="251" y="298"/>
                    <a:pt x="251" y="298"/>
                    <a:pt x="251" y="298"/>
                  </a:cubicBezTo>
                  <a:cubicBezTo>
                    <a:pt x="251" y="199"/>
                    <a:pt x="251" y="199"/>
                    <a:pt x="251" y="199"/>
                  </a:cubicBezTo>
                  <a:cubicBezTo>
                    <a:pt x="233" y="218"/>
                    <a:pt x="233" y="218"/>
                    <a:pt x="233" y="218"/>
                  </a:cubicBezTo>
                  <a:lnTo>
                    <a:pt x="233"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grpSp>
      <p:sp>
        <p:nvSpPr>
          <p:cNvPr id="13" name="Freeform 11">
            <a:extLst>
              <a:ext uri="{FF2B5EF4-FFF2-40B4-BE49-F238E27FC236}">
                <a16:creationId xmlns:a16="http://schemas.microsoft.com/office/drawing/2014/main" xmlns="" id="{83935C35-DA99-4EBB-8377-A7E48FFB748E}"/>
              </a:ext>
            </a:extLst>
          </p:cNvPr>
          <p:cNvSpPr>
            <a:spLocks/>
          </p:cNvSpPr>
          <p:nvPr userDrawn="1"/>
        </p:nvSpPr>
        <p:spPr bwMode="auto">
          <a:xfrm>
            <a:off x="3108478"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10" name="Freeform 6">
            <a:extLst>
              <a:ext uri="{FF2B5EF4-FFF2-40B4-BE49-F238E27FC236}">
                <a16:creationId xmlns:a16="http://schemas.microsoft.com/office/drawing/2014/main" xmlns="" id="{023CD117-2E77-4218-9E7A-A1DFA4E04D58}"/>
              </a:ext>
            </a:extLst>
          </p:cNvPr>
          <p:cNvSpPr>
            <a:spLocks/>
          </p:cNvSpPr>
          <p:nvPr userDrawn="1"/>
        </p:nvSpPr>
        <p:spPr bwMode="auto">
          <a:xfrm>
            <a:off x="3213876" y="296437"/>
            <a:ext cx="8981299" cy="865088"/>
          </a:xfrm>
          <a:custGeom>
            <a:avLst/>
            <a:gdLst>
              <a:gd name="T0" fmla="*/ 6409 w 6533"/>
              <a:gd name="T1" fmla="*/ 0 h 617"/>
              <a:gd name="T2" fmla="*/ 0 w 6533"/>
              <a:gd name="T3" fmla="*/ 0 h 617"/>
              <a:gd name="T4" fmla="*/ 126 w 6533"/>
              <a:gd name="T5" fmla="*/ 310 h 617"/>
              <a:gd name="T6" fmla="*/ 0 w 6533"/>
              <a:gd name="T7" fmla="*/ 617 h 617"/>
              <a:gd name="T8" fmla="*/ 6409 w 6533"/>
              <a:gd name="T9" fmla="*/ 617 h 617"/>
              <a:gd name="T10" fmla="*/ 6533 w 6533"/>
              <a:gd name="T11" fmla="*/ 310 h 617"/>
              <a:gd name="T12" fmla="*/ 6409 w 6533"/>
              <a:gd name="T13" fmla="*/ 0 h 617"/>
              <a:gd name="connsiteX0" fmla="*/ 9810 w 9810"/>
              <a:gd name="connsiteY0" fmla="*/ 0 h 10000"/>
              <a:gd name="connsiteX1" fmla="*/ 0 w 9810"/>
              <a:gd name="connsiteY1" fmla="*/ 0 h 10000"/>
              <a:gd name="connsiteX2" fmla="*/ 193 w 9810"/>
              <a:gd name="connsiteY2" fmla="*/ 5024 h 10000"/>
              <a:gd name="connsiteX3" fmla="*/ 0 w 9810"/>
              <a:gd name="connsiteY3" fmla="*/ 10000 h 10000"/>
              <a:gd name="connsiteX4" fmla="*/ 9810 w 9810"/>
              <a:gd name="connsiteY4" fmla="*/ 10000 h 10000"/>
              <a:gd name="connsiteX5" fmla="*/ 7589 w 9810"/>
              <a:gd name="connsiteY5" fmla="*/ 5574 h 10000"/>
              <a:gd name="connsiteX6" fmla="*/ 9810 w 9810"/>
              <a:gd name="connsiteY6" fmla="*/ 0 h 10000"/>
              <a:gd name="connsiteX0" fmla="*/ 7021 w 10000"/>
              <a:gd name="connsiteY0" fmla="*/ 0 h 10000"/>
              <a:gd name="connsiteX1" fmla="*/ 0 w 10000"/>
              <a:gd name="connsiteY1" fmla="*/ 0 h 10000"/>
              <a:gd name="connsiteX2" fmla="*/ 197 w 10000"/>
              <a:gd name="connsiteY2" fmla="*/ 5024 h 10000"/>
              <a:gd name="connsiteX3" fmla="*/ 0 w 10000"/>
              <a:gd name="connsiteY3" fmla="*/ 10000 h 10000"/>
              <a:gd name="connsiteX4" fmla="*/ 10000 w 10000"/>
              <a:gd name="connsiteY4" fmla="*/ 10000 h 10000"/>
              <a:gd name="connsiteX5" fmla="*/ 7736 w 10000"/>
              <a:gd name="connsiteY5" fmla="*/ 5574 h 10000"/>
              <a:gd name="connsiteX6" fmla="*/ 7021 w 10000"/>
              <a:gd name="connsiteY6" fmla="*/ 0 h 10000"/>
              <a:gd name="connsiteX0" fmla="*/ 7021 w 7736"/>
              <a:gd name="connsiteY0" fmla="*/ 0 h 10038"/>
              <a:gd name="connsiteX1" fmla="*/ 0 w 7736"/>
              <a:gd name="connsiteY1" fmla="*/ 0 h 10038"/>
              <a:gd name="connsiteX2" fmla="*/ 197 w 7736"/>
              <a:gd name="connsiteY2" fmla="*/ 5024 h 10038"/>
              <a:gd name="connsiteX3" fmla="*/ 0 w 7736"/>
              <a:gd name="connsiteY3" fmla="*/ 10000 h 10038"/>
              <a:gd name="connsiteX4" fmla="*/ 7017 w 7736"/>
              <a:gd name="connsiteY4" fmla="*/ 10038 h 10038"/>
              <a:gd name="connsiteX5" fmla="*/ 7736 w 7736"/>
              <a:gd name="connsiteY5" fmla="*/ 5574 h 10038"/>
              <a:gd name="connsiteX6" fmla="*/ 7021 w 7736"/>
              <a:gd name="connsiteY6" fmla="*/ 0 h 10038"/>
              <a:gd name="connsiteX0" fmla="*/ 9076 w 9316"/>
              <a:gd name="connsiteY0" fmla="*/ 0 h 10000"/>
              <a:gd name="connsiteX1" fmla="*/ 0 w 9316"/>
              <a:gd name="connsiteY1" fmla="*/ 0 h 10000"/>
              <a:gd name="connsiteX2" fmla="*/ 255 w 9316"/>
              <a:gd name="connsiteY2" fmla="*/ 5005 h 10000"/>
              <a:gd name="connsiteX3" fmla="*/ 0 w 9316"/>
              <a:gd name="connsiteY3" fmla="*/ 9962 h 10000"/>
              <a:gd name="connsiteX4" fmla="*/ 9071 w 9316"/>
              <a:gd name="connsiteY4" fmla="*/ 10000 h 10000"/>
              <a:gd name="connsiteX5" fmla="*/ 9316 w 9316"/>
              <a:gd name="connsiteY5" fmla="*/ 5668 h 10000"/>
              <a:gd name="connsiteX6" fmla="*/ 9076 w 9316"/>
              <a:gd name="connsiteY6" fmla="*/ 0 h 10000"/>
              <a:gd name="connsiteX0" fmla="*/ 9742 w 10000"/>
              <a:gd name="connsiteY0" fmla="*/ 0 h 10000"/>
              <a:gd name="connsiteX1" fmla="*/ 0 w 10000"/>
              <a:gd name="connsiteY1" fmla="*/ 0 h 10000"/>
              <a:gd name="connsiteX2" fmla="*/ 274 w 10000"/>
              <a:gd name="connsiteY2" fmla="*/ 5005 h 10000"/>
              <a:gd name="connsiteX3" fmla="*/ 0 w 10000"/>
              <a:gd name="connsiteY3" fmla="*/ 9962 h 10000"/>
              <a:gd name="connsiteX4" fmla="*/ 9737 w 10000"/>
              <a:gd name="connsiteY4" fmla="*/ 10000 h 10000"/>
              <a:gd name="connsiteX5" fmla="*/ 10000 w 10000"/>
              <a:gd name="connsiteY5" fmla="*/ 5668 h 10000"/>
              <a:gd name="connsiteX6" fmla="*/ 9742 w 10000"/>
              <a:gd name="connsiteY6" fmla="*/ 0 h 10000"/>
              <a:gd name="connsiteX0" fmla="*/ 9742 w 9877"/>
              <a:gd name="connsiteY0" fmla="*/ 0 h 10000"/>
              <a:gd name="connsiteX1" fmla="*/ 0 w 9877"/>
              <a:gd name="connsiteY1" fmla="*/ 0 h 10000"/>
              <a:gd name="connsiteX2" fmla="*/ 274 w 9877"/>
              <a:gd name="connsiteY2" fmla="*/ 5005 h 10000"/>
              <a:gd name="connsiteX3" fmla="*/ 0 w 9877"/>
              <a:gd name="connsiteY3" fmla="*/ 9962 h 10000"/>
              <a:gd name="connsiteX4" fmla="*/ 9737 w 9877"/>
              <a:gd name="connsiteY4" fmla="*/ 10000 h 10000"/>
              <a:gd name="connsiteX5" fmla="*/ 9738 w 9877"/>
              <a:gd name="connsiteY5" fmla="*/ 5783 h 10000"/>
              <a:gd name="connsiteX6" fmla="*/ 9742 w 9877"/>
              <a:gd name="connsiteY6" fmla="*/ 0 h 10000"/>
              <a:gd name="connsiteX0" fmla="*/ 9863 w 9991"/>
              <a:gd name="connsiteY0" fmla="*/ 0 h 10000"/>
              <a:gd name="connsiteX1" fmla="*/ 0 w 9991"/>
              <a:gd name="connsiteY1" fmla="*/ 0 h 10000"/>
              <a:gd name="connsiteX2" fmla="*/ 277 w 9991"/>
              <a:gd name="connsiteY2" fmla="*/ 5005 h 10000"/>
              <a:gd name="connsiteX3" fmla="*/ 0 w 9991"/>
              <a:gd name="connsiteY3" fmla="*/ 9962 h 10000"/>
              <a:gd name="connsiteX4" fmla="*/ 9858 w 9991"/>
              <a:gd name="connsiteY4" fmla="*/ 10000 h 10000"/>
              <a:gd name="connsiteX5" fmla="*/ 9817 w 9991"/>
              <a:gd name="connsiteY5" fmla="*/ 5783 h 10000"/>
              <a:gd name="connsiteX6" fmla="*/ 9863 w 9991"/>
              <a:gd name="connsiteY6" fmla="*/ 0 h 10000"/>
              <a:gd name="connsiteX0" fmla="*/ 9872 w 10014"/>
              <a:gd name="connsiteY0" fmla="*/ 0 h 10000"/>
              <a:gd name="connsiteX1" fmla="*/ 0 w 10014"/>
              <a:gd name="connsiteY1" fmla="*/ 0 h 10000"/>
              <a:gd name="connsiteX2" fmla="*/ 277 w 10014"/>
              <a:gd name="connsiteY2" fmla="*/ 5005 h 10000"/>
              <a:gd name="connsiteX3" fmla="*/ 0 w 10014"/>
              <a:gd name="connsiteY3" fmla="*/ 9962 h 10000"/>
              <a:gd name="connsiteX4" fmla="*/ 9867 w 10014"/>
              <a:gd name="connsiteY4" fmla="*/ 10000 h 10000"/>
              <a:gd name="connsiteX5" fmla="*/ 9890 w 10014"/>
              <a:gd name="connsiteY5" fmla="*/ 5745 h 10000"/>
              <a:gd name="connsiteX6" fmla="*/ 9872 w 10014"/>
              <a:gd name="connsiteY6" fmla="*/ 0 h 10000"/>
              <a:gd name="connsiteX0" fmla="*/ 9872 w 10030"/>
              <a:gd name="connsiteY0" fmla="*/ 0 h 10000"/>
              <a:gd name="connsiteX1" fmla="*/ 0 w 10030"/>
              <a:gd name="connsiteY1" fmla="*/ 0 h 10000"/>
              <a:gd name="connsiteX2" fmla="*/ 277 w 10030"/>
              <a:gd name="connsiteY2" fmla="*/ 5005 h 10000"/>
              <a:gd name="connsiteX3" fmla="*/ 0 w 10030"/>
              <a:gd name="connsiteY3" fmla="*/ 9962 h 10000"/>
              <a:gd name="connsiteX4" fmla="*/ 9867 w 10030"/>
              <a:gd name="connsiteY4" fmla="*/ 10000 h 10000"/>
              <a:gd name="connsiteX5" fmla="*/ 9890 w 10030"/>
              <a:gd name="connsiteY5" fmla="*/ 5745 h 10000"/>
              <a:gd name="connsiteX6" fmla="*/ 9872 w 10030"/>
              <a:gd name="connsiteY6" fmla="*/ 0 h 10000"/>
              <a:gd name="connsiteX0" fmla="*/ 9872 w 9921"/>
              <a:gd name="connsiteY0" fmla="*/ 0 h 10000"/>
              <a:gd name="connsiteX1" fmla="*/ 0 w 9921"/>
              <a:gd name="connsiteY1" fmla="*/ 0 h 10000"/>
              <a:gd name="connsiteX2" fmla="*/ 277 w 9921"/>
              <a:gd name="connsiteY2" fmla="*/ 5005 h 10000"/>
              <a:gd name="connsiteX3" fmla="*/ 0 w 9921"/>
              <a:gd name="connsiteY3" fmla="*/ 9962 h 10000"/>
              <a:gd name="connsiteX4" fmla="*/ 9867 w 9921"/>
              <a:gd name="connsiteY4" fmla="*/ 10000 h 10000"/>
              <a:gd name="connsiteX5" fmla="*/ 9890 w 9921"/>
              <a:gd name="connsiteY5" fmla="*/ 5745 h 10000"/>
              <a:gd name="connsiteX6" fmla="*/ 9872 w 9921"/>
              <a:gd name="connsiteY6" fmla="*/ 0 h 10000"/>
              <a:gd name="connsiteX0" fmla="*/ 9951 w 9974"/>
              <a:gd name="connsiteY0" fmla="*/ 0 h 10000"/>
              <a:gd name="connsiteX1" fmla="*/ 0 w 9974"/>
              <a:gd name="connsiteY1" fmla="*/ 0 h 10000"/>
              <a:gd name="connsiteX2" fmla="*/ 279 w 9974"/>
              <a:gd name="connsiteY2" fmla="*/ 5005 h 10000"/>
              <a:gd name="connsiteX3" fmla="*/ 0 w 9974"/>
              <a:gd name="connsiteY3" fmla="*/ 9962 h 10000"/>
              <a:gd name="connsiteX4" fmla="*/ 9946 w 9974"/>
              <a:gd name="connsiteY4" fmla="*/ 10000 h 10000"/>
              <a:gd name="connsiteX5" fmla="*/ 9969 w 9974"/>
              <a:gd name="connsiteY5" fmla="*/ 5745 h 10000"/>
              <a:gd name="connsiteX6" fmla="*/ 9951 w 9974"/>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10001"/>
              <a:gd name="connsiteY0" fmla="*/ 0 h 10000"/>
              <a:gd name="connsiteX1" fmla="*/ 0 w 10001"/>
              <a:gd name="connsiteY1" fmla="*/ 0 h 10000"/>
              <a:gd name="connsiteX2" fmla="*/ 280 w 10001"/>
              <a:gd name="connsiteY2" fmla="*/ 5005 h 10000"/>
              <a:gd name="connsiteX3" fmla="*/ 0 w 10001"/>
              <a:gd name="connsiteY3" fmla="*/ 9962 h 10000"/>
              <a:gd name="connsiteX4" fmla="*/ 9972 w 10001"/>
              <a:gd name="connsiteY4" fmla="*/ 10000 h 10000"/>
              <a:gd name="connsiteX5" fmla="*/ 9995 w 10001"/>
              <a:gd name="connsiteY5" fmla="*/ 5745 h 10000"/>
              <a:gd name="connsiteX6" fmla="*/ 9977 w 10001"/>
              <a:gd name="connsiteY6" fmla="*/ 0 h 10000"/>
              <a:gd name="connsiteX0" fmla="*/ 9977 w 9995"/>
              <a:gd name="connsiteY0" fmla="*/ 0 h 10000"/>
              <a:gd name="connsiteX1" fmla="*/ 0 w 9995"/>
              <a:gd name="connsiteY1" fmla="*/ 0 h 10000"/>
              <a:gd name="connsiteX2" fmla="*/ 280 w 9995"/>
              <a:gd name="connsiteY2" fmla="*/ 5005 h 10000"/>
              <a:gd name="connsiteX3" fmla="*/ 0 w 9995"/>
              <a:gd name="connsiteY3" fmla="*/ 9962 h 10000"/>
              <a:gd name="connsiteX4" fmla="*/ 9972 w 9995"/>
              <a:gd name="connsiteY4" fmla="*/ 10000 h 10000"/>
              <a:gd name="connsiteX5" fmla="*/ 9995 w 9995"/>
              <a:gd name="connsiteY5" fmla="*/ 5745 h 10000"/>
              <a:gd name="connsiteX6" fmla="*/ 9977 w 9995"/>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9977 w 10000"/>
              <a:gd name="connsiteY4" fmla="*/ 10000 h 10000"/>
              <a:gd name="connsiteX5" fmla="*/ 10000 w 10000"/>
              <a:gd name="connsiteY5" fmla="*/ 5745 h 10000"/>
              <a:gd name="connsiteX6" fmla="*/ 9999 w 10000"/>
              <a:gd name="connsiteY6" fmla="*/ 0 h 10000"/>
              <a:gd name="connsiteX0" fmla="*/ 9999 w 10004"/>
              <a:gd name="connsiteY0" fmla="*/ 0 h 10000"/>
              <a:gd name="connsiteX1" fmla="*/ 0 w 10004"/>
              <a:gd name="connsiteY1" fmla="*/ 0 h 10000"/>
              <a:gd name="connsiteX2" fmla="*/ 280 w 10004"/>
              <a:gd name="connsiteY2" fmla="*/ 5005 h 10000"/>
              <a:gd name="connsiteX3" fmla="*/ 0 w 10004"/>
              <a:gd name="connsiteY3" fmla="*/ 9962 h 10000"/>
              <a:gd name="connsiteX4" fmla="*/ 10000 w 10004"/>
              <a:gd name="connsiteY4" fmla="*/ 10000 h 10000"/>
              <a:gd name="connsiteX5" fmla="*/ 10000 w 10004"/>
              <a:gd name="connsiteY5" fmla="*/ 5745 h 10000"/>
              <a:gd name="connsiteX6" fmla="*/ 9999 w 10004"/>
              <a:gd name="connsiteY6" fmla="*/ 0 h 10000"/>
              <a:gd name="connsiteX0" fmla="*/ 9999 w 10000"/>
              <a:gd name="connsiteY0" fmla="*/ 0 h 10000"/>
              <a:gd name="connsiteX1" fmla="*/ 0 w 10000"/>
              <a:gd name="connsiteY1" fmla="*/ 0 h 10000"/>
              <a:gd name="connsiteX2" fmla="*/ 280 w 10000"/>
              <a:gd name="connsiteY2" fmla="*/ 5005 h 10000"/>
              <a:gd name="connsiteX3" fmla="*/ 0 w 10000"/>
              <a:gd name="connsiteY3" fmla="*/ 9962 h 10000"/>
              <a:gd name="connsiteX4" fmla="*/ 10000 w 10000"/>
              <a:gd name="connsiteY4" fmla="*/ 10000 h 10000"/>
              <a:gd name="connsiteX5" fmla="*/ 10000 w 10000"/>
              <a:gd name="connsiteY5" fmla="*/ 5745 h 10000"/>
              <a:gd name="connsiteX6" fmla="*/ 9999 w 10000"/>
              <a:gd name="connsiteY6" fmla="*/ 0 h 10000"/>
              <a:gd name="connsiteX0" fmla="*/ 14796 w 14796"/>
              <a:gd name="connsiteY0" fmla="*/ 0 h 10000"/>
              <a:gd name="connsiteX1" fmla="*/ 0 w 14796"/>
              <a:gd name="connsiteY1" fmla="*/ 0 h 10000"/>
              <a:gd name="connsiteX2" fmla="*/ 280 w 14796"/>
              <a:gd name="connsiteY2" fmla="*/ 5005 h 10000"/>
              <a:gd name="connsiteX3" fmla="*/ 0 w 14796"/>
              <a:gd name="connsiteY3" fmla="*/ 9962 h 10000"/>
              <a:gd name="connsiteX4" fmla="*/ 10000 w 14796"/>
              <a:gd name="connsiteY4" fmla="*/ 10000 h 10000"/>
              <a:gd name="connsiteX5" fmla="*/ 10000 w 14796"/>
              <a:gd name="connsiteY5" fmla="*/ 5745 h 10000"/>
              <a:gd name="connsiteX6" fmla="*/ 14796 w 14796"/>
              <a:gd name="connsiteY6" fmla="*/ 0 h 10000"/>
              <a:gd name="connsiteX0" fmla="*/ 14796 w 14796"/>
              <a:gd name="connsiteY0" fmla="*/ 0 h 9968"/>
              <a:gd name="connsiteX1" fmla="*/ 0 w 14796"/>
              <a:gd name="connsiteY1" fmla="*/ 0 h 9968"/>
              <a:gd name="connsiteX2" fmla="*/ 280 w 14796"/>
              <a:gd name="connsiteY2" fmla="*/ 5005 h 9968"/>
              <a:gd name="connsiteX3" fmla="*/ 0 w 14796"/>
              <a:gd name="connsiteY3" fmla="*/ 9962 h 9968"/>
              <a:gd name="connsiteX4" fmla="*/ 14788 w 14796"/>
              <a:gd name="connsiteY4" fmla="*/ 9968 h 9968"/>
              <a:gd name="connsiteX5" fmla="*/ 10000 w 14796"/>
              <a:gd name="connsiteY5" fmla="*/ 5745 h 9968"/>
              <a:gd name="connsiteX6" fmla="*/ 14796 w 14796"/>
              <a:gd name="connsiteY6" fmla="*/ 0 h 9968"/>
              <a:gd name="connsiteX0" fmla="*/ 10000 w 10000"/>
              <a:gd name="connsiteY0" fmla="*/ 0 h 10000"/>
              <a:gd name="connsiteX1" fmla="*/ 0 w 10000"/>
              <a:gd name="connsiteY1" fmla="*/ 0 h 10000"/>
              <a:gd name="connsiteX2" fmla="*/ 189 w 10000"/>
              <a:gd name="connsiteY2" fmla="*/ 5021 h 10000"/>
              <a:gd name="connsiteX3" fmla="*/ 0 w 10000"/>
              <a:gd name="connsiteY3" fmla="*/ 9994 h 10000"/>
              <a:gd name="connsiteX4" fmla="*/ 9995 w 10000"/>
              <a:gd name="connsiteY4" fmla="*/ 10000 h 10000"/>
              <a:gd name="connsiteX5" fmla="*/ 9998 w 10000"/>
              <a:gd name="connsiteY5" fmla="*/ 6152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lnTo>
                  <a:pt x="0" y="0"/>
                </a:lnTo>
                <a:cubicBezTo>
                  <a:pt x="62" y="1674"/>
                  <a:pt x="124" y="3347"/>
                  <a:pt x="189" y="5021"/>
                </a:cubicBezTo>
                <a:cubicBezTo>
                  <a:pt x="124" y="6679"/>
                  <a:pt x="62" y="8336"/>
                  <a:pt x="0" y="9994"/>
                </a:cubicBezTo>
                <a:lnTo>
                  <a:pt x="9995" y="10000"/>
                </a:lnTo>
                <a:cubicBezTo>
                  <a:pt x="9993" y="8184"/>
                  <a:pt x="9998" y="8051"/>
                  <a:pt x="9998" y="6152"/>
                </a:cubicBezTo>
                <a:cubicBezTo>
                  <a:pt x="9996" y="3296"/>
                  <a:pt x="10001" y="2674"/>
                  <a:pt x="10000" y="0"/>
                </a:cubicBezTo>
                <a:close/>
              </a:path>
            </a:pathLst>
          </a:custGeom>
          <a:solidFill>
            <a:schemeClr val="tx1">
              <a:lumMod val="10000"/>
              <a:lumOff val="9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Tree>
    <p:extLst>
      <p:ext uri="{BB962C8B-B14F-4D97-AF65-F5344CB8AC3E}">
        <p14:creationId xmlns:p14="http://schemas.microsoft.com/office/powerpoint/2010/main" val="3840646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 page">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2AF307D-40F4-EC4C-9108-79E948007529}"/>
              </a:ext>
            </a:extLst>
          </p:cNvPr>
          <p:cNvSpPr txBox="1"/>
          <p:nvPr userDrawn="1"/>
        </p:nvSpPr>
        <p:spPr>
          <a:xfrm>
            <a:off x="607486" y="1402064"/>
            <a:ext cx="3921034" cy="854717"/>
          </a:xfrm>
          <a:prstGeom prst="rect">
            <a:avLst/>
          </a:prstGeom>
          <a:noFill/>
        </p:spPr>
        <p:txBody>
          <a:bodyPr wrap="square" rtlCol="0">
            <a:spAutoFit/>
          </a:bodyPr>
          <a:lstStyle/>
          <a:p>
            <a:pPr defTabSz="914478"/>
            <a:r>
              <a:rPr lang="en-US" sz="4800" dirty="0">
                <a:solidFill>
                  <a:srgbClr val="1D1D1A"/>
                </a:solidFill>
                <a:latin typeface="Huawei Sans" panose="020C0503030203020204" pitchFamily="34" charset="0"/>
              </a:rPr>
              <a:t>Thank you.</a:t>
            </a:r>
          </a:p>
        </p:txBody>
      </p:sp>
    </p:spTree>
    <p:extLst>
      <p:ext uri="{BB962C8B-B14F-4D97-AF65-F5344CB8AC3E}">
        <p14:creationId xmlns:p14="http://schemas.microsoft.com/office/powerpoint/2010/main" val="404886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2AF307D-40F4-EC4C-9108-79E948007529}"/>
              </a:ext>
            </a:extLst>
          </p:cNvPr>
          <p:cNvSpPr txBox="1"/>
          <p:nvPr userDrawn="1"/>
        </p:nvSpPr>
        <p:spPr>
          <a:xfrm>
            <a:off x="607486" y="1402064"/>
            <a:ext cx="3921034" cy="854717"/>
          </a:xfrm>
          <a:prstGeom prst="rect">
            <a:avLst/>
          </a:prstGeom>
          <a:noFill/>
        </p:spPr>
        <p:txBody>
          <a:bodyPr wrap="square" rtlCol="0">
            <a:spAutoFit/>
          </a:bodyPr>
          <a:lstStyle/>
          <a:p>
            <a:pPr defTabSz="914478"/>
            <a:r>
              <a:rPr lang="en-US" sz="4800" dirty="0">
                <a:solidFill>
                  <a:srgbClr val="1D1D1A"/>
                </a:solidFill>
                <a:latin typeface="Huawei Sans" panose="020C0503030203020204" pitchFamily="34" charset="0"/>
              </a:rPr>
              <a:t>Thank you.</a:t>
            </a:r>
          </a:p>
        </p:txBody>
      </p:sp>
    </p:spTree>
    <p:extLst>
      <p:ext uri="{BB962C8B-B14F-4D97-AF65-F5344CB8AC3E}">
        <p14:creationId xmlns:p14="http://schemas.microsoft.com/office/powerpoint/2010/main" val="268168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645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2.xml"/><Relationship Id="rId1" Type="http://schemas.openxmlformats.org/officeDocument/2006/relationships/slideLayout" Target="../slideLayouts/slideLayout4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3.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14.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1" y="0"/>
            <a:ext cx="12192000" cy="6858000"/>
          </a:xfrm>
          <a:prstGeom prst="rect">
            <a:avLst/>
          </a:prstGeom>
        </p:spPr>
      </p:pic>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25629" y="5956007"/>
            <a:ext cx="1973225" cy="431542"/>
          </a:xfrm>
          <a:prstGeom prst="rect">
            <a:avLst/>
          </a:prstGeom>
        </p:spPr>
      </p:pic>
    </p:spTree>
    <p:extLst>
      <p:ext uri="{BB962C8B-B14F-4D97-AF65-F5344CB8AC3E}">
        <p14:creationId xmlns:p14="http://schemas.microsoft.com/office/powerpoint/2010/main" val="1367652394"/>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ts val="3440"/>
        </a:lnSpc>
        <a:spcBef>
          <a:spcPct val="0"/>
        </a:spcBef>
        <a:buNone/>
        <a:defRPr sz="32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914400" rtl="0" eaLnBrk="1" latinLnBrk="0" hangingPunct="1">
        <a:lnSpc>
          <a:spcPct val="100000"/>
        </a:lnSpc>
        <a:spcBef>
          <a:spcPts val="0"/>
        </a:spcBef>
        <a:buFontTx/>
        <a:buNone/>
        <a:defRPr sz="100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p15:clr>
            <a:srgbClr val="F26B43"/>
          </p15:clr>
        </p15:guide>
        <p15:guide id="2" pos="3841">
          <p15:clr>
            <a:srgbClr val="F26B43"/>
          </p15:clr>
        </p15:guide>
        <p15:guide id="3" pos="565">
          <p15:clr>
            <a:srgbClr val="F26B43"/>
          </p15:clr>
        </p15:guide>
        <p15:guide id="4" orient="horz" pos="4007">
          <p15:clr>
            <a:srgbClr val="F26B43"/>
          </p15:clr>
        </p15:guide>
        <p15:guide id="5" orient="horz" pos="1235">
          <p15:clr>
            <a:srgbClr val="F26B43"/>
          </p15:clr>
        </p15:guide>
        <p15:guide id="6" orient="horz" pos="55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p:cNvSpPr txBox="1"/>
          <p:nvPr userDrawn="1"/>
        </p:nvSpPr>
        <p:spPr>
          <a:xfrm>
            <a:off x="734131" y="6402806"/>
            <a:ext cx="499729" cy="150296"/>
          </a:xfrm>
          <a:prstGeom prst="rect">
            <a:avLst/>
          </a:prstGeom>
          <a:noFill/>
        </p:spPr>
        <p:txBody>
          <a:bodyPr wrap="square" lIns="0" tIns="0" rIns="0" bIns="0" rtlCol="0">
            <a:spAutoFit/>
          </a:bodyPr>
          <a:lstStyle/>
          <a:p>
            <a:pPr defTabSz="890905">
              <a:defRPr/>
            </a:pPr>
            <a:fld id="{C3837181-38C6-AD4F-B8BA-B444770388BB}" type="slidenum">
              <a:rPr lang="en-US" sz="975" smtClean="0">
                <a:solidFill>
                  <a:srgbClr val="1D1D1B"/>
                </a:solidFill>
                <a:latin typeface="Huawei Sans" panose="020C0503030203020204" pitchFamily="34" charset="0"/>
                <a:cs typeface="Arial" panose="020B0604020202020204" pitchFamily="34" charset="0"/>
              </a:rPr>
              <a:pPr defTabSz="890905">
                <a:defRPr/>
              </a:pPr>
              <a:t>‹#›</a:t>
            </a:fld>
            <a:endParaRPr lang="en-US" sz="975"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31891058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p:cNvSpPr txBox="1"/>
          <p:nvPr userDrawn="1"/>
        </p:nvSpPr>
        <p:spPr>
          <a:xfrm>
            <a:off x="734131" y="6402806"/>
            <a:ext cx="499729" cy="150296"/>
          </a:xfrm>
          <a:prstGeom prst="rect">
            <a:avLst/>
          </a:prstGeom>
          <a:noFill/>
        </p:spPr>
        <p:txBody>
          <a:bodyPr wrap="square" lIns="0" tIns="0" rIns="0" bIns="0" rtlCol="0">
            <a:spAutoFit/>
          </a:bodyPr>
          <a:lstStyle/>
          <a:p>
            <a:pPr defTabSz="890905">
              <a:defRPr/>
            </a:pPr>
            <a:fld id="{C3837181-38C6-AD4F-B8BA-B444770388BB}" type="slidenum">
              <a:rPr lang="en-US" sz="975" smtClean="0">
                <a:solidFill>
                  <a:srgbClr val="1D1D1B"/>
                </a:solidFill>
                <a:latin typeface="Huawei Sans" panose="020C0503030203020204" pitchFamily="34" charset="0"/>
                <a:cs typeface="Arial" panose="020B0604020202020204" pitchFamily="34" charset="0"/>
              </a:rPr>
              <a:pPr defTabSz="890905">
                <a:defRPr/>
              </a:pPr>
              <a:t>‹#›</a:t>
            </a:fld>
            <a:endParaRPr lang="en-US" sz="975"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26065973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pPr defTabSz="914478"/>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Huawei Sans" panose="020C0503030203020204" pitchFamily="34" charset="0"/>
                <a:cs typeface="Arial" panose="020B0604020202020204" pitchFamily="34" charset="0"/>
              </a:rPr>
              <a:pPr defTabSz="890849">
                <a:defRPr/>
              </a:pPr>
              <a:t>‹#›</a:t>
            </a:fld>
            <a:endParaRPr lang="en-US" sz="974"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3454098159"/>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pPr defTabSz="914478"/>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Huawei Sans" panose="020C0503030203020204" pitchFamily="34" charset="0"/>
                <a:cs typeface="Arial" panose="020B0604020202020204" pitchFamily="34" charset="0"/>
              </a:rPr>
              <a:pPr defTabSz="890849">
                <a:defRPr/>
              </a:pPr>
              <a:t>‹#›</a:t>
            </a:fld>
            <a:endParaRPr lang="en-US" sz="974"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3861707971"/>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pPr defTabSz="914478"/>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a:extLst>
              <a:ext uri="{FF2B5EF4-FFF2-40B4-BE49-F238E27FC236}">
                <a16:creationId xmlns=""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Huawei Sans" panose="020C0503030203020204" pitchFamily="34" charset="0"/>
                <a:cs typeface="Arial" panose="020B0604020202020204" pitchFamily="34" charset="0"/>
              </a:rPr>
              <a:pPr defTabSz="890849">
                <a:defRPr/>
              </a:pPr>
              <a:t>‹#›</a:t>
            </a:fld>
            <a:endParaRPr lang="en-US" sz="974"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181083965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pPr defTabSz="914478"/>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Huawei Sans" panose="020C0503030203020204" pitchFamily="34" charset="0"/>
                <a:cs typeface="Arial" panose="020B0604020202020204" pitchFamily="34" charset="0"/>
              </a:rPr>
              <a:pPr defTabSz="890849">
                <a:defRPr/>
              </a:pPr>
              <a:t>‹#›</a:t>
            </a:fld>
            <a:endParaRPr lang="en-US" sz="974"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2827631358"/>
      </p:ext>
    </p:extLst>
  </p:cSld>
  <p:clrMap bg1="lt1" tx1="dk1" bg2="lt2" tx2="dk2" accent1="accent1" accent2="accent2" accent3="accent3" accent4="accent4" accent5="accent5" accent6="accent6" hlink="hlink" folHlink="folHlink"/>
  <p:sldLayoutIdLst>
    <p:sldLayoutId id="2147483651" r:id="rId1"/>
    <p:sldLayoutId id="2147483707" r:id="rId2"/>
    <p:sldLayoutId id="2147483708" r:id="rId3"/>
    <p:sldLayoutId id="2147483709" r:id="rId4"/>
    <p:sldLayoutId id="2147483710" r:id="rId5"/>
    <p:sldLayoutId id="2147483717" r:id="rId6"/>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45F1158-B1AA-8F41-AF0A-FEA0EC1874AC}"/>
              </a:ext>
            </a:extLst>
          </p:cNvPr>
          <p:cNvSpPr>
            <a:spLocks noGrp="1"/>
          </p:cNvSpPr>
          <p:nvPr>
            <p:ph type="title"/>
          </p:nvPr>
        </p:nvSpPr>
        <p:spPr>
          <a:xfrm>
            <a:off x="616573" y="1474269"/>
            <a:ext cx="3984232" cy="2816080"/>
          </a:xfrm>
          <a:prstGeom prst="rect">
            <a:avLst/>
          </a:prstGeom>
        </p:spPr>
        <p:txBody>
          <a:bodyPr vert="horz" lIns="91440" tIns="45720" rIns="91440" bIns="45720" rtlCol="0" anchor="t">
            <a:normAutofit/>
          </a:bodyPr>
          <a:lstStyle/>
          <a:p>
            <a:r>
              <a:rPr lang="en-US" dirty="0"/>
              <a:t>Click to edit Master title style</a:t>
            </a:r>
          </a:p>
        </p:txBody>
      </p:sp>
      <p:sp>
        <p:nvSpPr>
          <p:cNvPr id="5" name="Text Placeholder 1">
            <a:extLst>
              <a:ext uri="{FF2B5EF4-FFF2-40B4-BE49-F238E27FC236}">
                <a16:creationId xmlns:a16="http://schemas.microsoft.com/office/drawing/2014/main" xmlns="" id="{F8FC7CCD-75EB-9C44-BC7D-29679334A8CA}"/>
              </a:ext>
            </a:extLst>
          </p:cNvPr>
          <p:cNvSpPr txBox="1">
            <a:spLocks/>
          </p:cNvSpPr>
          <p:nvPr userDrawn="1"/>
        </p:nvSpPr>
        <p:spPr>
          <a:xfrm>
            <a:off x="7979357" y="2794960"/>
            <a:ext cx="3225168" cy="2029962"/>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1" dirty="0">
                <a:solidFill>
                  <a:srgbClr val="1D1D1B"/>
                </a:solidFill>
                <a:latin typeface="Huawei Sans" panose="020C0503030203020204" pitchFamily="34" charset="0"/>
              </a:rPr>
              <a:t>Copyright©2020 Huawei Technologies Co., Ltd.</a:t>
            </a:r>
            <a:br>
              <a:rPr kumimoji="1" lang="en-US" altLang="zh-CN" sz="850" b="1" dirty="0">
                <a:solidFill>
                  <a:srgbClr val="1D1D1B"/>
                </a:solidFill>
                <a:latin typeface="Huawei Sans" panose="020C0503030203020204" pitchFamily="34" charset="0"/>
              </a:rPr>
            </a:br>
            <a:r>
              <a:rPr kumimoji="1" lang="en-US" altLang="zh-CN" sz="850" b="1" dirty="0">
                <a:solidFill>
                  <a:srgbClr val="1D1D1B"/>
                </a:solidFill>
                <a:latin typeface="Huawei Sans" panose="020C0503030203020204" pitchFamily="34" charset="0"/>
              </a:rPr>
              <a:t>All Rights Reserved.</a:t>
            </a:r>
            <a:r>
              <a:rPr kumimoji="1" lang="en-US" altLang="zh-CN" sz="779" dirty="0">
                <a:solidFill>
                  <a:srgbClr val="1D1D1B"/>
                </a:solidFill>
                <a:latin typeface="Huawei Sans" panose="020C0503030203020204" pitchFamily="34" charset="0"/>
              </a:rPr>
              <a:t/>
            </a:r>
            <a:br>
              <a:rPr kumimoji="1" lang="en-US" altLang="zh-CN" sz="779" dirty="0">
                <a:solidFill>
                  <a:srgbClr val="1D1D1B"/>
                </a:solidFill>
                <a:latin typeface="Huawei Sans" panose="020C0503030203020204" pitchFamily="34" charset="0"/>
              </a:rPr>
            </a:br>
            <a:r>
              <a:rPr kumimoji="1" lang="en-US" altLang="zh-CN" sz="779" dirty="0">
                <a:solidFill>
                  <a:srgbClr val="1D1D1B"/>
                </a:solidFill>
                <a:latin typeface="Huawei Sans" panose="020C0503030203020204" pitchFamily="34" charset="0"/>
              </a:rPr>
              <a:t/>
            </a:r>
            <a:br>
              <a:rPr kumimoji="1" lang="en-US" altLang="zh-CN" sz="779" dirty="0">
                <a:solidFill>
                  <a:srgbClr val="1D1D1B"/>
                </a:solidFill>
                <a:latin typeface="Huawei Sans" panose="020C0503030203020204" pitchFamily="34" charset="0"/>
              </a:rPr>
            </a:br>
            <a:r>
              <a:rPr kumimoji="1" lang="en-US" altLang="zh-CN" sz="850" dirty="0">
                <a:solidFill>
                  <a:srgbClr val="1D1D1B"/>
                </a:solidFill>
                <a:latin typeface="Huawei Sans" panose="020C0503030203020204" pitchFamily="34" charset="0"/>
                <a:cs typeface="Arial" panose="020B0604020202020204" pitchFamily="34" charset="0"/>
              </a:rPr>
              <a:t>The information in this document may contain predictive </a:t>
            </a:r>
            <a:br>
              <a:rPr kumimoji="1" lang="en-US" altLang="zh-CN" sz="850" dirty="0">
                <a:solidFill>
                  <a:srgbClr val="1D1D1B"/>
                </a:solidFill>
                <a:latin typeface="Huawei Sans" panose="020C0503030203020204" pitchFamily="34" charset="0"/>
                <a:cs typeface="Arial" panose="020B0604020202020204" pitchFamily="34" charset="0"/>
              </a:rPr>
            </a:br>
            <a:r>
              <a:rPr kumimoji="1" lang="en-US" altLang="zh-CN" sz="850" dirty="0">
                <a:solidFill>
                  <a:srgbClr val="1D1D1B"/>
                </a:solidFill>
                <a:latin typeface="Huawei Sans" panose="020C0503030203020204" pitchFamily="34" charset="0"/>
                <a:cs typeface="Arial" panose="020B0604020202020204" pitchFamily="34" charset="0"/>
              </a:rPr>
              <a:t>statements including, without limitation, statements regarding </a:t>
            </a:r>
            <a:br>
              <a:rPr kumimoji="1" lang="en-US" altLang="zh-CN" sz="850" dirty="0">
                <a:solidFill>
                  <a:srgbClr val="1D1D1B"/>
                </a:solidFill>
                <a:latin typeface="Huawei Sans" panose="020C0503030203020204" pitchFamily="34" charset="0"/>
                <a:cs typeface="Arial" panose="020B0604020202020204" pitchFamily="34" charset="0"/>
              </a:rPr>
            </a:br>
            <a:r>
              <a:rPr kumimoji="1" lang="en-US" altLang="zh-CN" sz="850" dirty="0">
                <a:solidFill>
                  <a:srgbClr val="1D1D1B"/>
                </a:solidFill>
                <a:latin typeface="Huawei Sans" panose="020C0503030203020204" pitchFamily="34" charset="0"/>
                <a:cs typeface="Arial" panose="020B0604020202020204" pitchFamily="34" charset="0"/>
              </a:rPr>
              <a:t>the future financial and operating results, future product </a:t>
            </a:r>
            <a:br>
              <a:rPr kumimoji="1" lang="en-US" altLang="zh-CN" sz="850" dirty="0">
                <a:solidFill>
                  <a:srgbClr val="1D1D1B"/>
                </a:solidFill>
                <a:latin typeface="Huawei Sans" panose="020C0503030203020204" pitchFamily="34" charset="0"/>
                <a:cs typeface="Arial" panose="020B0604020202020204" pitchFamily="34" charset="0"/>
              </a:rPr>
            </a:br>
            <a:r>
              <a:rPr kumimoji="1" lang="en-US" altLang="zh-CN" sz="850" dirty="0">
                <a:solidFill>
                  <a:srgbClr val="1D1D1B"/>
                </a:solidFill>
                <a:latin typeface="Huawei Sans" panose="020C0503030203020204" pitchFamily="34" charset="0"/>
                <a:cs typeface="Arial" panose="020B0604020202020204" pitchFamily="34" charset="0"/>
              </a:rPr>
              <a:t>portfolio, new technology, etc. There are a number of factors that </a:t>
            </a:r>
            <a:r>
              <a:rPr kumimoji="1" lang="en-US" altLang="zh-CN" sz="850" dirty="0" smtClean="0">
                <a:solidFill>
                  <a:srgbClr val="1D1D1B"/>
                </a:solidFill>
                <a:latin typeface="Huawei Sans" panose="020C0503030203020204" pitchFamily="34" charset="0"/>
                <a:cs typeface="Arial" panose="020B0604020202020204" pitchFamily="34" charset="0"/>
              </a:rPr>
              <a:t>could </a:t>
            </a:r>
            <a:r>
              <a:rPr kumimoji="1" lang="en-US" altLang="zh-CN" sz="850" dirty="0">
                <a:solidFill>
                  <a:srgbClr val="1D1D1B"/>
                </a:solidFill>
                <a:latin typeface="Huawei Sans" panose="020C0503030203020204" pitchFamily="34" charset="0"/>
                <a:cs typeface="Arial" panose="020B0604020202020204" pitchFamily="34" charset="0"/>
              </a:rPr>
              <a:t>cause actual results and developments to differ materially </a:t>
            </a:r>
            <a:r>
              <a:rPr kumimoji="1" lang="en-US" altLang="zh-CN" sz="850" dirty="0" smtClean="0">
                <a:solidFill>
                  <a:srgbClr val="1D1D1B"/>
                </a:solidFill>
                <a:latin typeface="Huawei Sans" panose="020C0503030203020204" pitchFamily="34" charset="0"/>
                <a:cs typeface="Arial" panose="020B0604020202020204" pitchFamily="34" charset="0"/>
              </a:rPr>
              <a:t>from </a:t>
            </a:r>
            <a:r>
              <a:rPr kumimoji="1" lang="en-US" altLang="zh-CN" sz="850" dirty="0">
                <a:solidFill>
                  <a:srgbClr val="1D1D1B"/>
                </a:solidFill>
                <a:latin typeface="Huawei Sans" panose="020C0503030203020204" pitchFamily="34" charset="0"/>
                <a:cs typeface="Arial" panose="020B0604020202020204" pitchFamily="34" charset="0"/>
              </a:rPr>
              <a:t>those expressed or implied in the predictive statements. </a:t>
            </a:r>
            <a:r>
              <a:rPr kumimoji="1" lang="en-US" altLang="zh-CN" sz="850" dirty="0" smtClean="0">
                <a:solidFill>
                  <a:srgbClr val="1D1D1B"/>
                </a:solidFill>
                <a:latin typeface="Huawei Sans" panose="020C0503030203020204" pitchFamily="34" charset="0"/>
                <a:cs typeface="Arial" panose="020B0604020202020204" pitchFamily="34" charset="0"/>
              </a:rPr>
              <a:t>Therefore</a:t>
            </a:r>
            <a:r>
              <a:rPr kumimoji="1" lang="en-US" altLang="zh-CN" sz="850" dirty="0">
                <a:solidFill>
                  <a:srgbClr val="1D1D1B"/>
                </a:solidFill>
                <a:latin typeface="Huawei Sans" panose="020C0503030203020204" pitchFamily="34" charset="0"/>
                <a:cs typeface="Arial" panose="020B0604020202020204" pitchFamily="34" charset="0"/>
              </a:rPr>
              <a:t>, such information is provided for reference purpose </a:t>
            </a:r>
            <a:r>
              <a:rPr kumimoji="1" lang="en-US" altLang="zh-CN" sz="850" dirty="0" smtClean="0">
                <a:solidFill>
                  <a:srgbClr val="1D1D1B"/>
                </a:solidFill>
                <a:latin typeface="Huawei Sans" panose="020C0503030203020204" pitchFamily="34" charset="0"/>
                <a:cs typeface="Arial" panose="020B0604020202020204" pitchFamily="34" charset="0"/>
              </a:rPr>
              <a:t>only </a:t>
            </a:r>
            <a:r>
              <a:rPr kumimoji="1" lang="en-US" altLang="zh-CN" sz="850" dirty="0">
                <a:solidFill>
                  <a:srgbClr val="1D1D1B"/>
                </a:solidFill>
                <a:latin typeface="Huawei Sans" panose="020C0503030203020204" pitchFamily="34" charset="0"/>
                <a:cs typeface="Arial" panose="020B0604020202020204" pitchFamily="34" charset="0"/>
              </a:rPr>
              <a:t>and constitutes neither an offer nor an acceptance. Huawei </a:t>
            </a:r>
            <a:r>
              <a:rPr kumimoji="1" lang="en-US" altLang="zh-CN" sz="850" dirty="0" smtClean="0">
                <a:solidFill>
                  <a:srgbClr val="1D1D1B"/>
                </a:solidFill>
                <a:latin typeface="Huawei Sans" panose="020C0503030203020204" pitchFamily="34" charset="0"/>
                <a:cs typeface="Arial" panose="020B0604020202020204" pitchFamily="34" charset="0"/>
              </a:rPr>
              <a:t>may </a:t>
            </a:r>
            <a:r>
              <a:rPr kumimoji="1" lang="en-US" altLang="zh-CN" sz="850" dirty="0">
                <a:solidFill>
                  <a:srgbClr val="1D1D1B"/>
                </a:solidFill>
                <a:latin typeface="Huawei Sans" panose="020C0503030203020204" pitchFamily="34" charset="0"/>
                <a:cs typeface="Arial" panose="020B0604020202020204" pitchFamily="34" charset="0"/>
              </a:rPr>
              <a:t>change the information at any time without notice. </a:t>
            </a:r>
          </a:p>
          <a:p>
            <a:pPr>
              <a:lnSpc>
                <a:spcPts val="1065"/>
              </a:lnSpc>
            </a:pPr>
            <a:endParaRPr kumimoji="1" lang="zh-CN" altLang="en-US" sz="779" dirty="0">
              <a:solidFill>
                <a:srgbClr val="1D1D1B"/>
              </a:solidFill>
              <a:latin typeface="Huawei Sans" panose="020C0503030203020204" pitchFamily="34" charset="0"/>
            </a:endParaRPr>
          </a:p>
        </p:txBody>
      </p:sp>
      <p:sp>
        <p:nvSpPr>
          <p:cNvPr id="7" name="Subtitle 6">
            <a:extLst>
              <a:ext uri="{FF2B5EF4-FFF2-40B4-BE49-F238E27FC236}">
                <a16:creationId xmlns:a16="http://schemas.microsoft.com/office/drawing/2014/main" xmlns="" id="{F1235B6F-D691-2C40-93D4-EC5427ADDFB0}"/>
              </a:ext>
            </a:extLst>
          </p:cNvPr>
          <p:cNvSpPr txBox="1">
            <a:spLocks/>
          </p:cNvSpPr>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icrosoft YaHei" panose="020B0503020204020204" pitchFamily="34" charset="-122"/>
                <a:ea typeface="Microsoft YaHei"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4"/>
              </a:lnSpc>
            </a:pPr>
            <a:r>
              <a:rPr kumimoji="1" lang="en-US" altLang="zh-CN" sz="1200" dirty="0">
                <a:solidFill>
                  <a:srgbClr val="1D1D1B"/>
                </a:solidFill>
                <a:latin typeface="Huawei Sans" panose="020C0503030203020204" pitchFamily="34" charset="0"/>
                <a:cs typeface="Arial" panose="020B0604020202020204" pitchFamily="34" charset="0"/>
              </a:rPr>
              <a:t>Bring digital to every person, home, and </a:t>
            </a:r>
            <a:br>
              <a:rPr kumimoji="1" lang="en-US" altLang="zh-CN" sz="1200" dirty="0">
                <a:solidFill>
                  <a:srgbClr val="1D1D1B"/>
                </a:solidFill>
                <a:latin typeface="Huawei Sans" panose="020C0503030203020204" pitchFamily="34" charset="0"/>
                <a:cs typeface="Arial" panose="020B0604020202020204" pitchFamily="34" charset="0"/>
              </a:rPr>
            </a:br>
            <a:r>
              <a:rPr kumimoji="1" lang="en-US" altLang="zh-CN" sz="1200" dirty="0">
                <a:solidFill>
                  <a:srgbClr val="1D1D1B"/>
                </a:solidFill>
                <a:latin typeface="Huawei Sans" panose="020C0503030203020204" pitchFamily="34" charset="0"/>
                <a:cs typeface="Arial" panose="020B0604020202020204" pitchFamily="34" charset="0"/>
              </a:rPr>
              <a:t>organization for a fully connected, </a:t>
            </a:r>
            <a:br>
              <a:rPr kumimoji="1" lang="en-US" altLang="zh-CN" sz="1200" dirty="0">
                <a:solidFill>
                  <a:srgbClr val="1D1D1B"/>
                </a:solidFill>
                <a:latin typeface="Huawei Sans" panose="020C0503030203020204" pitchFamily="34" charset="0"/>
                <a:cs typeface="Arial" panose="020B0604020202020204" pitchFamily="34" charset="0"/>
              </a:rPr>
            </a:br>
            <a:r>
              <a:rPr kumimoji="1" lang="en-US" altLang="zh-CN" sz="1200" dirty="0">
                <a:solidFill>
                  <a:srgbClr val="1D1D1B"/>
                </a:solidFill>
                <a:latin typeface="Huawei Sans" panose="020C0503030203020204" pitchFamily="34" charset="0"/>
                <a:cs typeface="Arial" panose="020B0604020202020204" pitchFamily="34" charset="0"/>
              </a:rPr>
              <a:t>intelligent world.</a:t>
            </a:r>
            <a:endParaRPr kumimoji="1" lang="zh-CN" altLang="en-US" sz="1200" dirty="0">
              <a:solidFill>
                <a:srgbClr val="1D1D1B"/>
              </a:solidFill>
              <a:latin typeface="Huawei Sans" panose="020C0503030203020204" pitchFamily="34" charset="0"/>
              <a:ea typeface="Microsoft YaHei" charset="-122"/>
              <a:cs typeface="Microsoft YaHei" charset="-122"/>
            </a:endParaRPr>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5498" y="5237637"/>
            <a:ext cx="1869596" cy="408880"/>
          </a:xfrm>
          <a:prstGeom prst="rect">
            <a:avLst/>
          </a:prstGeom>
        </p:spPr>
      </p:pic>
    </p:spTree>
    <p:extLst>
      <p:ext uri="{BB962C8B-B14F-4D97-AF65-F5344CB8AC3E}">
        <p14:creationId xmlns:p14="http://schemas.microsoft.com/office/powerpoint/2010/main" val="3041419972"/>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1187798" rtl="0" eaLnBrk="1" latinLnBrk="0" hangingPunct="1">
        <a:lnSpc>
          <a:spcPct val="90000"/>
        </a:lnSpc>
        <a:spcBef>
          <a:spcPct val="0"/>
        </a:spcBef>
        <a:buNone/>
        <a:defRPr sz="5000" b="0" kern="1200">
          <a:solidFill>
            <a:schemeClr val="tx1"/>
          </a:solidFill>
          <a:latin typeface="Arial" panose="020B0604020202020204" pitchFamily="34" charset="0"/>
          <a:ea typeface="Microsoft YaHei" panose="020B0503020204020204" pitchFamily="34" charset="-122"/>
          <a:cs typeface="Arial" panose="020B0604020202020204" pitchFamily="34" charset="0"/>
        </a:defRPr>
      </a:lvl1pPr>
    </p:titleStyle>
    <p:bodyStyle>
      <a:lvl1pPr marL="0" indent="0" algn="l" defTabSz="1187798" rtl="0" eaLnBrk="1" latinLnBrk="0" hangingPunct="1">
        <a:lnSpc>
          <a:spcPct val="90000"/>
        </a:lnSpc>
        <a:spcBef>
          <a:spcPts val="1299"/>
        </a:spcBef>
        <a:buFont typeface="Arial" panose="020B0604020202020204" pitchFamily="34" charset="0"/>
        <a:buNone/>
        <a:defRPr sz="1819" kern="1200">
          <a:solidFill>
            <a:srgbClr val="FFFFFF"/>
          </a:solidFill>
          <a:latin typeface="Microsoft YaHei" panose="020B0503020204020204" pitchFamily="34" charset="-122"/>
          <a:ea typeface="Microsoft YaHei" panose="020B0503020204020204" pitchFamily="34" charset="-122"/>
          <a:cs typeface="+mn-cs"/>
        </a:defRPr>
      </a:lvl1pPr>
      <a:lvl2pPr marL="593900" indent="0" algn="l" defTabSz="1187798" rtl="0" eaLnBrk="1" latinLnBrk="0" hangingPunct="1">
        <a:lnSpc>
          <a:spcPct val="90000"/>
        </a:lnSpc>
        <a:spcBef>
          <a:spcPts val="650"/>
        </a:spcBef>
        <a:buFont typeface="Arial" panose="020B0604020202020204" pitchFamily="34" charset="0"/>
        <a:buNone/>
        <a:defRPr sz="3118" kern="1200">
          <a:solidFill>
            <a:schemeClr val="tx1"/>
          </a:solidFill>
          <a:latin typeface="+mn-lt"/>
          <a:ea typeface="+mn-ea"/>
          <a:cs typeface="+mn-cs"/>
        </a:defRPr>
      </a:lvl2pPr>
      <a:lvl3pPr marL="1187798" indent="0" algn="l" defTabSz="1187798" rtl="0" eaLnBrk="1" latinLnBrk="0" hangingPunct="1">
        <a:lnSpc>
          <a:spcPct val="90000"/>
        </a:lnSpc>
        <a:spcBef>
          <a:spcPts val="650"/>
        </a:spcBef>
        <a:buFont typeface="Arial" panose="020B0604020202020204" pitchFamily="34" charset="0"/>
        <a:buNone/>
        <a:defRPr sz="2598" kern="1200">
          <a:solidFill>
            <a:schemeClr val="tx1"/>
          </a:solidFill>
          <a:latin typeface="+mn-lt"/>
          <a:ea typeface="+mn-ea"/>
          <a:cs typeface="+mn-cs"/>
        </a:defRPr>
      </a:lvl3pPr>
      <a:lvl4pPr marL="1781699" indent="0" algn="l"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4pPr>
      <a:lvl5pPr marL="2375598" indent="0" algn="l"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p:cNvSpPr txBox="1"/>
          <p:nvPr userDrawn="1"/>
        </p:nvSpPr>
        <p:spPr>
          <a:xfrm>
            <a:off x="734131" y="6402806"/>
            <a:ext cx="499729" cy="150296"/>
          </a:xfrm>
          <a:prstGeom prst="rect">
            <a:avLst/>
          </a:prstGeom>
          <a:noFill/>
        </p:spPr>
        <p:txBody>
          <a:bodyPr wrap="square" lIns="0" tIns="0" rIns="0" bIns="0" rtlCol="0">
            <a:spAutoFit/>
          </a:bodyPr>
          <a:lstStyle/>
          <a:p>
            <a:pPr defTabSz="890905">
              <a:defRPr/>
            </a:pPr>
            <a:fld id="{C3837181-38C6-AD4F-B8BA-B444770388BB}" type="slidenum">
              <a:rPr lang="en-US" sz="975" smtClean="0">
                <a:solidFill>
                  <a:srgbClr val="1D1D1B"/>
                </a:solidFill>
                <a:latin typeface="Huawei Sans" panose="020C0503030203020204" pitchFamily="34" charset="0"/>
                <a:cs typeface="Arial" panose="020B0604020202020204" pitchFamily="34" charset="0"/>
              </a:rPr>
              <a:pPr defTabSz="890905">
                <a:defRPr/>
              </a:pPr>
              <a:t>‹#›</a:t>
            </a:fld>
            <a:endParaRPr lang="en-US" sz="975"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415778546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p:cNvSpPr txBox="1"/>
          <p:nvPr userDrawn="1"/>
        </p:nvSpPr>
        <p:spPr>
          <a:xfrm>
            <a:off x="734131" y="6402806"/>
            <a:ext cx="499729" cy="150296"/>
          </a:xfrm>
          <a:prstGeom prst="rect">
            <a:avLst/>
          </a:prstGeom>
          <a:noFill/>
        </p:spPr>
        <p:txBody>
          <a:bodyPr wrap="square" lIns="0" tIns="0" rIns="0" bIns="0" rtlCol="0">
            <a:spAutoFit/>
          </a:bodyPr>
          <a:lstStyle/>
          <a:p>
            <a:pPr defTabSz="890905">
              <a:defRPr/>
            </a:pPr>
            <a:fld id="{C3837181-38C6-AD4F-B8BA-B444770388BB}" type="slidenum">
              <a:rPr lang="en-US" sz="975" smtClean="0">
                <a:solidFill>
                  <a:srgbClr val="1D1D1B"/>
                </a:solidFill>
                <a:latin typeface="Huawei Sans" panose="020C0503030203020204" pitchFamily="34" charset="0"/>
                <a:cs typeface="Arial" panose="020B0604020202020204" pitchFamily="34" charset="0"/>
              </a:rPr>
              <a:pPr defTabSz="890905">
                <a:defRPr/>
              </a:pPr>
              <a:t>‹#›</a:t>
            </a:fld>
            <a:endParaRPr lang="en-US" sz="975"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1075832593"/>
      </p:ext>
    </p:extLst>
  </p:cSld>
  <p:clrMap bg1="lt1" tx1="dk1" bg2="lt2" tx2="dk2" accent1="accent1" accent2="accent2" accent3="accent3" accent4="accent4" accent5="accent5" accent6="accent6" hlink="hlink" folHlink="folHlink"/>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375903"/>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pPr defTabSz="914478"/>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Huawei Sans" panose="020C0503030203020204" pitchFamily="34" charset="0"/>
                <a:cs typeface="Arial" panose="020B0604020202020204" pitchFamily="34" charset="0"/>
              </a:rPr>
              <a:pPr defTabSz="890849">
                <a:defRPr/>
              </a:pPr>
              <a:t>‹#›</a:t>
            </a:fld>
            <a:endParaRPr lang="en-US" sz="974"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6341691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p:cNvSpPr txBox="1"/>
          <p:nvPr userDrawn="1"/>
        </p:nvSpPr>
        <p:spPr>
          <a:xfrm>
            <a:off x="734131" y="6402806"/>
            <a:ext cx="499729" cy="150296"/>
          </a:xfrm>
          <a:prstGeom prst="rect">
            <a:avLst/>
          </a:prstGeom>
          <a:noFill/>
        </p:spPr>
        <p:txBody>
          <a:bodyPr wrap="square" lIns="0" tIns="0" rIns="0" bIns="0" rtlCol="0">
            <a:spAutoFit/>
          </a:bodyPr>
          <a:lstStyle/>
          <a:p>
            <a:pPr defTabSz="890905">
              <a:defRPr/>
            </a:pPr>
            <a:fld id="{C3837181-38C6-AD4F-B8BA-B444770388BB}" type="slidenum">
              <a:rPr lang="en-US" sz="975" smtClean="0">
                <a:solidFill>
                  <a:srgbClr val="1D1D1B"/>
                </a:solidFill>
                <a:latin typeface="Huawei Sans" panose="020C0503030203020204" pitchFamily="34" charset="0"/>
                <a:cs typeface="Arial" panose="020B0604020202020204" pitchFamily="34" charset="0"/>
              </a:rPr>
              <a:pPr defTabSz="890905">
                <a:defRPr/>
              </a:pPr>
              <a:t>‹#›</a:t>
            </a:fld>
            <a:endParaRPr lang="en-US" sz="975"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188943998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Huawei Sans" panose="020C0503030203020204" pitchFamily="34" charset="0"/>
                <a:cs typeface="Arial" panose="020B0604020202020204" pitchFamily="34" charset="0"/>
              </a:rPr>
              <a:t>Huawei Confidential</a:t>
            </a:r>
          </a:p>
        </p:txBody>
      </p:sp>
      <p:sp>
        <p:nvSpPr>
          <p:cNvPr id="4" name="TextBox 3"/>
          <p:cNvSpPr txBox="1"/>
          <p:nvPr userDrawn="1"/>
        </p:nvSpPr>
        <p:spPr>
          <a:xfrm>
            <a:off x="734131" y="6402806"/>
            <a:ext cx="499729" cy="150296"/>
          </a:xfrm>
          <a:prstGeom prst="rect">
            <a:avLst/>
          </a:prstGeom>
          <a:noFill/>
        </p:spPr>
        <p:txBody>
          <a:bodyPr wrap="square" lIns="0" tIns="0" rIns="0" bIns="0" rtlCol="0">
            <a:spAutoFit/>
          </a:bodyPr>
          <a:lstStyle/>
          <a:p>
            <a:pPr defTabSz="890905">
              <a:defRPr/>
            </a:pPr>
            <a:fld id="{C3837181-38C6-AD4F-B8BA-B444770388BB}" type="slidenum">
              <a:rPr lang="en-US" sz="975" smtClean="0">
                <a:solidFill>
                  <a:srgbClr val="1D1D1B"/>
                </a:solidFill>
                <a:latin typeface="Huawei Sans" panose="020C0503030203020204" pitchFamily="34" charset="0"/>
                <a:cs typeface="Arial" panose="020B0604020202020204" pitchFamily="34" charset="0"/>
              </a:rPr>
              <a:pPr defTabSz="890905">
                <a:defRPr/>
              </a:pPr>
              <a:t>‹#›</a:t>
            </a:fld>
            <a:endParaRPr lang="en-US" sz="975" dirty="0">
              <a:solidFill>
                <a:srgbClr val="1D1D1B"/>
              </a:solidFill>
              <a:latin typeface="Huawei Sans" panose="020C0503030203020204" pitchFamily="34" charset="0"/>
              <a:cs typeface="Arial" panose="020B0604020202020204" pitchFamily="34" charset="0"/>
            </a:endParaRP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31387878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ftr="0" dt="0"/>
  <p:txStyles>
    <p:title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7180" indent="-297180" algn="l" defTabSz="1188085"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905" indent="-297180" algn="l" defTabSz="1188085"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630" indent="-297180" algn="l" defTabSz="1188085"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35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71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44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6016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525"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8250" indent="-297180" algn="l" defTabSz="1188085"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8085" rtl="0" eaLnBrk="1" latinLnBrk="0" hangingPunct="1">
        <a:defRPr sz="2340" kern="1200">
          <a:solidFill>
            <a:schemeClr val="tx1"/>
          </a:solidFill>
          <a:latin typeface="+mn-lt"/>
          <a:ea typeface="+mn-ea"/>
          <a:cs typeface="+mn-cs"/>
        </a:defRPr>
      </a:lvl1pPr>
      <a:lvl2pPr marL="593725" algn="l" defTabSz="1188085" rtl="0" eaLnBrk="1" latinLnBrk="0" hangingPunct="1">
        <a:defRPr sz="2340" kern="1200">
          <a:solidFill>
            <a:schemeClr val="tx1"/>
          </a:solidFill>
          <a:latin typeface="+mn-lt"/>
          <a:ea typeface="+mn-ea"/>
          <a:cs typeface="+mn-cs"/>
        </a:defRPr>
      </a:lvl2pPr>
      <a:lvl3pPr marL="1188085" algn="l" defTabSz="1188085" rtl="0" eaLnBrk="1" latinLnBrk="0" hangingPunct="1">
        <a:defRPr sz="2340" kern="1200">
          <a:solidFill>
            <a:schemeClr val="tx1"/>
          </a:solidFill>
          <a:latin typeface="+mn-lt"/>
          <a:ea typeface="+mn-ea"/>
          <a:cs typeface="+mn-cs"/>
        </a:defRPr>
      </a:lvl3pPr>
      <a:lvl4pPr marL="1781810" algn="l" defTabSz="1188085" rtl="0" eaLnBrk="1" latinLnBrk="0" hangingPunct="1">
        <a:defRPr sz="2340" kern="1200">
          <a:solidFill>
            <a:schemeClr val="tx1"/>
          </a:solidFill>
          <a:latin typeface="+mn-lt"/>
          <a:ea typeface="+mn-ea"/>
          <a:cs typeface="+mn-cs"/>
        </a:defRPr>
      </a:lvl4pPr>
      <a:lvl5pPr marL="2375535" algn="l" defTabSz="1188085" rtl="0" eaLnBrk="1" latinLnBrk="0" hangingPunct="1">
        <a:defRPr sz="2340" kern="1200">
          <a:solidFill>
            <a:schemeClr val="tx1"/>
          </a:solidFill>
          <a:latin typeface="+mn-lt"/>
          <a:ea typeface="+mn-ea"/>
          <a:cs typeface="+mn-cs"/>
        </a:defRPr>
      </a:lvl5pPr>
      <a:lvl6pPr marL="2969260" algn="l" defTabSz="1188085" rtl="0" eaLnBrk="1" latinLnBrk="0" hangingPunct="1">
        <a:defRPr sz="2340" kern="1200">
          <a:solidFill>
            <a:schemeClr val="tx1"/>
          </a:solidFill>
          <a:latin typeface="+mn-lt"/>
          <a:ea typeface="+mn-ea"/>
          <a:cs typeface="+mn-cs"/>
        </a:defRPr>
      </a:lvl6pPr>
      <a:lvl7pPr marL="3563620" algn="l" defTabSz="1188085" rtl="0" eaLnBrk="1" latinLnBrk="0" hangingPunct="1">
        <a:defRPr sz="2340" kern="1200">
          <a:solidFill>
            <a:schemeClr val="tx1"/>
          </a:solidFill>
          <a:latin typeface="+mn-lt"/>
          <a:ea typeface="+mn-ea"/>
          <a:cs typeface="+mn-cs"/>
        </a:defRPr>
      </a:lvl7pPr>
      <a:lvl8pPr marL="4157345" algn="l" defTabSz="1188085" rtl="0" eaLnBrk="1" latinLnBrk="0" hangingPunct="1">
        <a:defRPr sz="2340" kern="1200">
          <a:solidFill>
            <a:schemeClr val="tx1"/>
          </a:solidFill>
          <a:latin typeface="+mn-lt"/>
          <a:ea typeface="+mn-ea"/>
          <a:cs typeface="+mn-cs"/>
        </a:defRPr>
      </a:lvl8pPr>
      <a:lvl9pPr marL="4751070" algn="l" defTabSz="1188085" rtl="0" eaLnBrk="1" latinLnBrk="0" hangingPunct="1">
        <a:defRPr sz="23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tags" Target="../tags/tag13.xml"/><Relationship Id="rId5" Type="http://schemas.openxmlformats.org/officeDocument/2006/relationships/image" Target="../media/image52.png"/><Relationship Id="rId4" Type="http://schemas.openxmlformats.org/officeDocument/2006/relationships/hyperlink" Target="https://www.huaweicloud.com/intl/en-us/ascend/resource/Software"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www.huaweicloud.com/intl/en-us/ascend/resources/tools/mindStudio/download"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hyperlink" Target="https://www.huaweicloud.com/intl/en-us/ascend/resource/Software"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hyperlink" Target="https://mirrors.huaweicloud.com/ubuntu-cdimage/releases/18.04.4/release/ubuntu-18.04.4-server-arm64.iso"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hyperlink" Target="https://gitee.com/ascend/tools/tree/master/makesd/for_1.7x.0.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gitee.com/ascend/tools/tree/master/configure_usb_ethernet/for_1.7x.0.0"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huaweicloud.com/intl/en-us/ascend/resource/Software"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hyperlink" Target="https://www.huaweicloud.com/intl/en-us/ascend/resources/tools/mindStudio/download"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tif"/><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huaweicloud.com/intl/en-us/ascend/resource/Software"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hyperlink" Target="https://forum.huawei.com/enterprise/en/forum-100504.html" TargetMode="External"/><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5261967" y="2368204"/>
            <a:ext cx="6203790" cy="1323439"/>
          </a:xfrm>
          <a:prstGeom prst="rect">
            <a:avLst/>
          </a:prstGeom>
        </p:spPr>
        <p:txBody>
          <a:bodyPr>
            <a:spAutoFit/>
          </a:bodyPr>
          <a:lstStyle>
            <a:lvl1pPr algn="l" defTabSz="1186373" rtl="0" eaLnBrk="1" latinLnBrk="0" hangingPunct="1">
              <a:lnSpc>
                <a:spcPct val="90000"/>
              </a:lnSpc>
              <a:spcBef>
                <a:spcPct val="0"/>
              </a:spcBef>
              <a:buNone/>
              <a:defRPr sz="5710" kern="1200">
                <a:solidFill>
                  <a:schemeClr val="tx1"/>
                </a:solidFill>
                <a:latin typeface="+mj-lt"/>
                <a:ea typeface="+mj-ea"/>
                <a:cs typeface="+mj-cs"/>
              </a:defRPr>
            </a:lvl1pPr>
          </a:lstStyle>
          <a:p>
            <a:pPr algn="ctr">
              <a:lnSpc>
                <a:spcPct val="100000"/>
              </a:lnSpc>
            </a:pPr>
            <a:r>
              <a:rPr lang="en-US" sz="4000" b="1" dirty="0">
                <a:effectLst>
                  <a:outerShdw blurRad="38100" dist="38100" dir="2700000" algn="tl">
                    <a:srgbClr val="000000">
                      <a:alpha val="43137"/>
                    </a:srgbClr>
                  </a:outerShdw>
                </a:effectLst>
                <a:latin typeface="Huawei Sans" panose="020C0503030203020204" pitchFamily="34" charset="0"/>
                <a:cs typeface="+mn-ea"/>
                <a:sym typeface="+mn-lt"/>
              </a:rPr>
              <a:t>Ascend AI Processor and Software Stack Basics</a:t>
            </a:r>
          </a:p>
        </p:txBody>
      </p:sp>
      <p:sp>
        <p:nvSpPr>
          <p:cNvPr id="10" name="线条"/>
          <p:cNvSpPr/>
          <p:nvPr/>
        </p:nvSpPr>
        <p:spPr>
          <a:xfrm>
            <a:off x="7538363" y="3746085"/>
            <a:ext cx="1650999" cy="0"/>
          </a:xfrm>
          <a:prstGeom prst="line">
            <a:avLst/>
          </a:prstGeom>
          <a:ln w="28575">
            <a:solidFill>
              <a:srgbClr val="C00000"/>
            </a:solidFill>
            <a:miter/>
          </a:ln>
        </p:spPr>
        <p:txBody>
          <a:bodyPr lIns="64282" tIns="64282" rIns="64282" bIns="64282"/>
          <a:lstStyle/>
          <a:p>
            <a:pPr defTabSz="2633549">
              <a:defRPr sz="4600" b="0">
                <a:solidFill>
                  <a:srgbClr val="000000"/>
                </a:solidFill>
                <a:latin typeface="Calibri"/>
                <a:ea typeface="Calibri"/>
                <a:cs typeface="Calibri"/>
                <a:sym typeface="Calibri"/>
              </a:defRPr>
            </a:pPr>
            <a:endParaRPr sz="4600">
              <a:solidFill>
                <a:srgbClr val="000000"/>
              </a:solidFill>
              <a:latin typeface="Huawei Sans" panose="020C0503030203020204" pitchFamily="34" charset="0"/>
              <a:ea typeface="Calibri"/>
              <a:cs typeface="+mn-ea"/>
              <a:sym typeface="+mn-lt"/>
            </a:endParaRPr>
          </a:p>
        </p:txBody>
      </p:sp>
    </p:spTree>
    <p:extLst>
      <p:ext uri="{BB962C8B-B14F-4D97-AF65-F5344CB8AC3E}">
        <p14:creationId xmlns:p14="http://schemas.microsoft.com/office/powerpoint/2010/main" val="2161375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4" name="任意多边形: 形状 9"/>
          <p:cNvSpPr/>
          <p:nvPr/>
        </p:nvSpPr>
        <p:spPr>
          <a:xfrm rot="10800000">
            <a:off x="1124408" y="712431"/>
            <a:ext cx="1359018" cy="400143"/>
          </a:xfrm>
          <a:prstGeom prst="rect">
            <a:avLst/>
          </a:prstGeom>
          <a:solidFill>
            <a:schemeClr val="bg1"/>
          </a:solidFill>
          <a:ln w="25400" cap="flat" cmpd="sng" algn="ctr">
            <a:noFill/>
            <a:prstDash val="solid"/>
          </a:ln>
          <a:effectLst/>
        </p:spPr>
        <p:txBody>
          <a:bodyPr rtlCol="0" anchor="ctr"/>
          <a:lstStyle/>
          <a:p>
            <a:pPr algn="ctr" defTabSz="1219272">
              <a:defRPr/>
            </a:pPr>
            <a:endParaRPr lang="zh-CN" altLang="en-US" sz="3201" kern="0" dirty="0">
              <a:solidFill>
                <a:prstClr val="white">
                  <a:lumMod val="65000"/>
                </a:prstClr>
              </a:solidFill>
              <a:latin typeface="Huawei Sans" panose="020C0503030203020204" pitchFamily="34" charset="0"/>
              <a:cs typeface="Huawei Sans" panose="020C0503030203020204" pitchFamily="34" charset="0"/>
              <a:sym typeface="+mn-lt"/>
            </a:endParaRPr>
          </a:p>
        </p:txBody>
      </p:sp>
      <p:sp>
        <p:nvSpPr>
          <p:cNvPr id="6" name="文本框 5"/>
          <p:cNvSpPr txBox="1">
            <a:spLocks noChangeArrowheads="1"/>
          </p:cNvSpPr>
          <p:nvPr/>
        </p:nvSpPr>
        <p:spPr bwMode="auto">
          <a:xfrm>
            <a:off x="1200454" y="712432"/>
            <a:ext cx="1282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72" eaLnBrk="0" hangingPunct="0"/>
            <a:r>
              <a:rPr lang="en-US" sz="2000">
                <a:solidFill>
                  <a:prstClr val="white"/>
                </a:solidFill>
                <a:latin typeface="Huawei Sans" panose="020C0503030203020204" pitchFamily="34" charset="0"/>
                <a:cs typeface="Huawei Sans" panose="020C0503030203020204" pitchFamily="34" charset="0"/>
                <a:sym typeface="+mn-lt"/>
              </a:rPr>
              <a:t>Contents</a:t>
            </a:r>
          </a:p>
        </p:txBody>
      </p:sp>
      <p:sp>
        <p:nvSpPr>
          <p:cNvPr id="7" name="矩形 6"/>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cxnSp>
        <p:nvCxnSpPr>
          <p:cNvPr id="8" name="直接连接符 7"/>
          <p:cNvCxnSpPr/>
          <p:nvPr/>
        </p:nvCxnSpPr>
        <p:spPr bwMode="auto">
          <a:xfrm flipH="1">
            <a:off x="-819149" y="920588"/>
            <a:ext cx="1695449" cy="0"/>
          </a:xfrm>
          <a:prstGeom prst="line">
            <a:avLst/>
          </a:prstGeom>
          <a:noFill/>
          <a:ln w="9525" cap="flat" cmpd="sng" algn="ctr">
            <a:solidFill>
              <a:sysClr val="window" lastClr="FFFFFF">
                <a:lumMod val="65000"/>
              </a:sysClr>
            </a:solidFill>
            <a:prstDash val="solid"/>
          </a:ln>
          <a:effectLst/>
        </p:spPr>
      </p:cxnSp>
      <p:cxnSp>
        <p:nvCxnSpPr>
          <p:cNvPr id="9" name="直接连接符 8"/>
          <p:cNvCxnSpPr>
            <a:cxnSpLocks/>
          </p:cNvCxnSpPr>
          <p:nvPr/>
        </p:nvCxnSpPr>
        <p:spPr>
          <a:xfrm>
            <a:off x="2731534" y="920588"/>
            <a:ext cx="4368603" cy="54350"/>
          </a:xfrm>
          <a:prstGeom prst="line">
            <a:avLst/>
          </a:prstGeom>
          <a:noFill/>
          <a:ln w="9525" cap="flat" cmpd="sng" algn="ctr">
            <a:solidFill>
              <a:sysClr val="window" lastClr="FFFFFF">
                <a:lumMod val="65000"/>
              </a:sysClr>
            </a:solidFill>
            <a:prstDash val="solid"/>
          </a:ln>
          <a:effectLst/>
        </p:spPr>
      </p:cxnSp>
      <p:sp>
        <p:nvSpPr>
          <p:cNvPr id="10" name="矩形 9"/>
          <p:cNvSpPr/>
          <p:nvPr/>
        </p:nvSpPr>
        <p:spPr>
          <a:xfrm>
            <a:off x="1139105" y="1500706"/>
            <a:ext cx="421910" cy="584775"/>
          </a:xfrm>
          <a:prstGeom prst="rect">
            <a:avLst/>
          </a:prstGeom>
        </p:spPr>
        <p:txBody>
          <a:bodyPr wrap="none">
            <a:spAutoFit/>
          </a:bodyPr>
          <a:lstStyle/>
          <a:p>
            <a:pPr algn="ctr" defTabSz="914478"/>
            <a:r>
              <a:rPr lang="en-US" sz="3200" b="1">
                <a:solidFill>
                  <a:schemeClr val="bg1"/>
                </a:solidFill>
                <a:latin typeface="Huawei Sans" panose="020C0503030203020204" pitchFamily="34" charset="0"/>
                <a:cs typeface="Huawei Sans" panose="020C0503030203020204" pitchFamily="34" charset="0"/>
                <a:sym typeface="+mn-lt"/>
              </a:rPr>
              <a:t>1</a:t>
            </a:r>
          </a:p>
        </p:txBody>
      </p:sp>
      <p:sp>
        <p:nvSpPr>
          <p:cNvPr id="11" name="矩形 10"/>
          <p:cNvSpPr/>
          <p:nvPr/>
        </p:nvSpPr>
        <p:spPr>
          <a:xfrm>
            <a:off x="1637061" y="1629881"/>
            <a:ext cx="6596678" cy="424732"/>
          </a:xfrm>
          <a:prstGeom prst="rect">
            <a:avLst/>
          </a:prstGeom>
          <a:effectLst/>
        </p:spPr>
        <p:txBody>
          <a:bodyPr wrap="none">
            <a:spAutoFit/>
          </a:bodyPr>
          <a:lstStyle/>
          <a:p>
            <a:pPr defTabSz="914478">
              <a:lnSpc>
                <a:spcPct val="90000"/>
              </a:lnSpc>
            </a:pPr>
            <a:r>
              <a:rPr lang="en-US" sz="2400" b="1" dirty="0">
                <a:solidFill>
                  <a:schemeClr val="bg1"/>
                </a:solidFill>
                <a:latin typeface="Huawei Sans" panose="020C0503030203020204" pitchFamily="34" charset="0"/>
                <a:cs typeface="Huawei Sans" panose="020C0503030203020204" pitchFamily="34" charset="0"/>
                <a:sym typeface="Arial" panose="020B0604020202020204" pitchFamily="34" charset="0"/>
              </a:rPr>
              <a:t>Huawei Full-Stack, All-Scenario AI Solution</a:t>
            </a:r>
          </a:p>
        </p:txBody>
      </p:sp>
      <p:sp>
        <p:nvSpPr>
          <p:cNvPr id="12" name="矩形 11"/>
          <p:cNvSpPr/>
          <p:nvPr/>
        </p:nvSpPr>
        <p:spPr>
          <a:xfrm>
            <a:off x="1139105" y="2456059"/>
            <a:ext cx="421910" cy="584775"/>
          </a:xfrm>
          <a:prstGeom prst="rect">
            <a:avLst/>
          </a:prstGeom>
        </p:spPr>
        <p:txBody>
          <a:bodyPr wrap="none">
            <a:spAutoFit/>
          </a:bodyPr>
          <a:lstStyle/>
          <a:p>
            <a:pPr algn="ctr" defTabSz="914478"/>
            <a:r>
              <a:rPr lang="en-US" sz="3200" b="1">
                <a:solidFill>
                  <a:schemeClr val="bg1"/>
                </a:solidFill>
                <a:latin typeface="Huawei Sans" panose="020C0503030203020204" pitchFamily="34" charset="0"/>
                <a:cs typeface="Huawei Sans" panose="020C0503030203020204" pitchFamily="34" charset="0"/>
                <a:sym typeface="+mn-lt"/>
              </a:rPr>
              <a:t>2</a:t>
            </a:r>
          </a:p>
        </p:txBody>
      </p:sp>
      <p:sp>
        <p:nvSpPr>
          <p:cNvPr id="13" name="矩形 12"/>
          <p:cNvSpPr/>
          <p:nvPr/>
        </p:nvSpPr>
        <p:spPr>
          <a:xfrm>
            <a:off x="1637061" y="2596623"/>
            <a:ext cx="6655989" cy="424732"/>
          </a:xfrm>
          <a:prstGeom prst="rect">
            <a:avLst/>
          </a:prstGeom>
          <a:effectLst/>
        </p:spPr>
        <p:txBody>
          <a:bodyPr wrap="none">
            <a:spAutoFit/>
          </a:bodyPr>
          <a:lstStyle/>
          <a:p>
            <a:pPr defTabSz="914478">
              <a:lnSpc>
                <a:spcPct val="90000"/>
              </a:lnSpc>
            </a:pPr>
            <a:r>
              <a:rPr lang="en-US" sz="2400" b="1" dirty="0">
                <a:solidFill>
                  <a:schemeClr val="bg1"/>
                </a:solidFill>
                <a:latin typeface="Huawei Sans" panose="020C0503030203020204" pitchFamily="34" charset="0"/>
                <a:cs typeface="Huawei Sans" panose="020C0503030203020204" pitchFamily="34" charset="0"/>
                <a:sym typeface="+mn-lt"/>
              </a:rPr>
              <a:t>Hardware Platforms of the Ascend Solution</a:t>
            </a:r>
          </a:p>
        </p:txBody>
      </p:sp>
      <p:sp>
        <p:nvSpPr>
          <p:cNvPr id="14" name="矩形 13"/>
          <p:cNvSpPr/>
          <p:nvPr/>
        </p:nvSpPr>
        <p:spPr>
          <a:xfrm>
            <a:off x="1139105" y="3411412"/>
            <a:ext cx="421910" cy="584775"/>
          </a:xfrm>
          <a:prstGeom prst="rect">
            <a:avLst/>
          </a:prstGeom>
        </p:spPr>
        <p:txBody>
          <a:bodyPr wrap="none">
            <a:spAutoFit/>
          </a:bodyPr>
          <a:lstStyle/>
          <a:p>
            <a:pPr algn="ctr" defTabSz="914478"/>
            <a:r>
              <a:rPr lang="en-US" sz="3200" b="1">
                <a:solidFill>
                  <a:srgbClr val="C00000"/>
                </a:solidFill>
                <a:latin typeface="Huawei Sans" panose="020C0503030203020204" pitchFamily="34" charset="0"/>
                <a:cs typeface="Huawei Sans" panose="020C0503030203020204" pitchFamily="34" charset="0"/>
                <a:sym typeface="+mn-lt"/>
              </a:rPr>
              <a:t>3</a:t>
            </a:r>
          </a:p>
        </p:txBody>
      </p:sp>
      <p:sp>
        <p:nvSpPr>
          <p:cNvPr id="15" name="矩形 14"/>
          <p:cNvSpPr/>
          <p:nvPr/>
        </p:nvSpPr>
        <p:spPr>
          <a:xfrm>
            <a:off x="1637062" y="3554312"/>
            <a:ext cx="6480396" cy="757130"/>
          </a:xfrm>
          <a:prstGeom prst="rect">
            <a:avLst/>
          </a:prstGeom>
          <a:effectLst/>
        </p:spPr>
        <p:txBody>
          <a:bodyPr wrap="square">
            <a:spAutoFit/>
          </a:bodyPr>
          <a:lstStyle/>
          <a:p>
            <a:pPr defTabSz="914478">
              <a:lnSpc>
                <a:spcPct val="90000"/>
              </a:lnSpc>
            </a:pPr>
            <a:r>
              <a:rPr lang="en-US" sz="2400" b="1" dirty="0">
                <a:solidFill>
                  <a:srgbClr val="C00000"/>
                </a:solidFill>
                <a:latin typeface="Huawei Sans" panose="020C0503030203020204" pitchFamily="34" charset="0"/>
                <a:cs typeface="Huawei Sans" panose="020C0503030203020204" pitchFamily="34" charset="0"/>
                <a:sym typeface="Arial" panose="020B0604020202020204" pitchFamily="34" charset="0"/>
              </a:rPr>
              <a:t>Software Architecture and Features of the Ascend Solution</a:t>
            </a:r>
          </a:p>
        </p:txBody>
      </p:sp>
      <p:sp>
        <p:nvSpPr>
          <p:cNvPr id="16" name="矩形 15"/>
          <p:cNvSpPr/>
          <p:nvPr/>
        </p:nvSpPr>
        <p:spPr>
          <a:xfrm>
            <a:off x="1139105" y="4366765"/>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4</a:t>
            </a:r>
          </a:p>
        </p:txBody>
      </p:sp>
      <p:sp>
        <p:nvSpPr>
          <p:cNvPr id="17" name="矩形 16"/>
          <p:cNvSpPr/>
          <p:nvPr/>
        </p:nvSpPr>
        <p:spPr>
          <a:xfrm>
            <a:off x="1637061" y="4500612"/>
            <a:ext cx="4270721" cy="424732"/>
          </a:xfrm>
          <a:prstGeom prst="rect">
            <a:avLst/>
          </a:prstGeom>
          <a:effectLst/>
        </p:spPr>
        <p:txBody>
          <a:bodyPr wrap="none">
            <a:spAutoFit/>
          </a:bodyPr>
          <a:lstStyle/>
          <a:p>
            <a:pPr defTabSz="914478">
              <a:lnSpc>
                <a:spcPct val="90000"/>
              </a:lnSpc>
            </a:pPr>
            <a:r>
              <a:rPr lang="en-US" sz="2400" b="1">
                <a:solidFill>
                  <a:srgbClr val="575757"/>
                </a:solidFill>
                <a:latin typeface="Huawei Sans" panose="020C0503030203020204" pitchFamily="34" charset="0"/>
                <a:cs typeface="Huawei Sans" panose="020C0503030203020204" pitchFamily="34" charset="0"/>
                <a:sym typeface="Arial" panose="020B0604020202020204" pitchFamily="34" charset="0"/>
              </a:rPr>
              <a:t>Ascend Toolchain Overview</a:t>
            </a:r>
          </a:p>
        </p:txBody>
      </p:sp>
      <p:sp>
        <p:nvSpPr>
          <p:cNvPr id="18" name="矩形 17"/>
          <p:cNvSpPr/>
          <p:nvPr/>
        </p:nvSpPr>
        <p:spPr>
          <a:xfrm>
            <a:off x="1139105" y="5354758"/>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5</a:t>
            </a:r>
          </a:p>
        </p:txBody>
      </p:sp>
      <p:sp>
        <p:nvSpPr>
          <p:cNvPr id="19" name="矩形 18"/>
          <p:cNvSpPr/>
          <p:nvPr/>
        </p:nvSpPr>
        <p:spPr>
          <a:xfrm>
            <a:off x="1637061" y="5488605"/>
            <a:ext cx="6057701" cy="757130"/>
          </a:xfrm>
          <a:prstGeom prst="rect">
            <a:avLst/>
          </a:prstGeom>
          <a:effectLst/>
        </p:spPr>
        <p:txBody>
          <a:bodyPr wrap="squar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Setup of Development and Operating Environments</a:t>
            </a:r>
          </a:p>
        </p:txBody>
      </p:sp>
    </p:spTree>
    <p:extLst>
      <p:ext uri="{BB962C8B-B14F-4D97-AF65-F5344CB8AC3E}">
        <p14:creationId xmlns:p14="http://schemas.microsoft.com/office/powerpoint/2010/main" val="3860383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7897" y="2447355"/>
            <a:ext cx="6198548" cy="3635954"/>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3" name="矩形 2"/>
          <p:cNvSpPr/>
          <p:nvPr/>
        </p:nvSpPr>
        <p:spPr>
          <a:xfrm>
            <a:off x="799151" y="2949667"/>
            <a:ext cx="4927096" cy="1964001"/>
          </a:xfrm>
          <a:prstGeom prst="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4" name="矩形 3"/>
          <p:cNvSpPr/>
          <p:nvPr/>
        </p:nvSpPr>
        <p:spPr>
          <a:xfrm>
            <a:off x="655564" y="1327574"/>
            <a:ext cx="6190881" cy="1071222"/>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6" name="矩形 5"/>
          <p:cNvSpPr/>
          <p:nvPr/>
        </p:nvSpPr>
        <p:spPr>
          <a:xfrm>
            <a:off x="809097" y="4960297"/>
            <a:ext cx="4903845" cy="1049056"/>
          </a:xfrm>
          <a:prstGeom prst="rect">
            <a:avLst/>
          </a:prstGeom>
          <a:solidFill>
            <a:schemeClr val="bg1">
              <a:lumMod val="20000"/>
              <a:lumOff val="80000"/>
            </a:schemeClr>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21"/>
            <a:endParaRPr lang="zh-CN" altLang="en-US" sz="1100" dirty="0">
              <a:solidFill>
                <a:srgbClr val="FFFFFF"/>
              </a:solidFill>
              <a:latin typeface="Huawei Sans" panose="020C0503030203020204" pitchFamily="34" charset="0"/>
            </a:endParaRPr>
          </a:p>
        </p:txBody>
      </p:sp>
      <p:sp>
        <p:nvSpPr>
          <p:cNvPr id="7" name="矩形 6">
            <a:extLst>
              <a:ext uri="{FF2B5EF4-FFF2-40B4-BE49-F238E27FC236}">
                <a16:creationId xmlns:a16="http://schemas.microsoft.com/office/drawing/2014/main" xmlns="" id="{946D8244-3261-4E4F-BCBB-66C2E2EEECD4}"/>
              </a:ext>
            </a:extLst>
          </p:cNvPr>
          <p:cNvSpPr/>
          <p:nvPr/>
        </p:nvSpPr>
        <p:spPr>
          <a:xfrm>
            <a:off x="868093" y="2000587"/>
            <a:ext cx="2570051" cy="279369"/>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solidFill>
                  <a:srgbClr val="C00000"/>
                </a:solidFill>
                <a:latin typeface="Huawei Sans" panose="020C0503030203020204" pitchFamily="34" charset="0"/>
              </a:rPr>
              <a:t>MindX</a:t>
            </a:r>
          </a:p>
        </p:txBody>
      </p:sp>
      <p:sp>
        <p:nvSpPr>
          <p:cNvPr id="8" name="矩形 7"/>
          <p:cNvSpPr/>
          <p:nvPr/>
        </p:nvSpPr>
        <p:spPr>
          <a:xfrm>
            <a:off x="886443" y="2608527"/>
            <a:ext cx="2242051" cy="255251"/>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a:latin typeface="Huawei Sans" panose="020C0503030203020204" pitchFamily="34" charset="0"/>
            </a:endParaRPr>
          </a:p>
        </p:txBody>
      </p:sp>
      <p:sp>
        <p:nvSpPr>
          <p:cNvPr id="9" name="矩形 8"/>
          <p:cNvSpPr/>
          <p:nvPr/>
        </p:nvSpPr>
        <p:spPr>
          <a:xfrm>
            <a:off x="3351194" y="2618990"/>
            <a:ext cx="2276969" cy="232128"/>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100">
                <a:solidFill>
                  <a:srgbClr val="1D1D1A"/>
                </a:solidFill>
                <a:latin typeface="Huawei Sans" panose="020C0503030203020204" pitchFamily="34" charset="0"/>
              </a:rPr>
              <a:t>PyTorch, TensorFlow, ...</a:t>
            </a:r>
          </a:p>
        </p:txBody>
      </p:sp>
      <p:sp>
        <p:nvSpPr>
          <p:cNvPr id="12" name="矩形 11"/>
          <p:cNvSpPr/>
          <p:nvPr/>
        </p:nvSpPr>
        <p:spPr>
          <a:xfrm>
            <a:off x="920656" y="5335370"/>
            <a:ext cx="4619866" cy="275588"/>
          </a:xfrm>
          <a:prstGeom prst="rect">
            <a:avLst/>
          </a:prstGeom>
          <a:solidFill>
            <a:schemeClr val="tx2"/>
          </a:solidFill>
          <a:ln>
            <a:solidFill>
              <a:schemeClr val="bg1"/>
            </a:solidFill>
          </a:ln>
        </p:spPr>
        <p:txBody>
          <a:bodyPr wrap="square" anchor="ctr">
            <a:spAutoFit/>
          </a:bodyPr>
          <a:lstStyle/>
          <a:p>
            <a:pPr algn="ctr" defTabSz="914021"/>
            <a:r>
              <a:rPr lang="en-US" sz="1200">
                <a:solidFill>
                  <a:srgbClr val="1D1D1A"/>
                </a:solidFill>
                <a:latin typeface="Huawei Sans" panose="020C0503030203020204" pitchFamily="34" charset="0"/>
              </a:rPr>
              <a:t>Atlas module/card/edge station/server/cluster</a:t>
            </a:r>
          </a:p>
        </p:txBody>
      </p:sp>
      <p:sp>
        <p:nvSpPr>
          <p:cNvPr id="13" name="矩形 12"/>
          <p:cNvSpPr/>
          <p:nvPr/>
        </p:nvSpPr>
        <p:spPr>
          <a:xfrm>
            <a:off x="6329154" y="2561280"/>
            <a:ext cx="382113" cy="3448073"/>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200">
                <a:solidFill>
                  <a:srgbClr val="C00000"/>
                </a:solidFill>
                <a:latin typeface="Huawei Sans" panose="020C0503030203020204" pitchFamily="34" charset="0"/>
              </a:rPr>
              <a:t>FusionDirector and SmartKit O&amp;M</a:t>
            </a:r>
          </a:p>
        </p:txBody>
      </p:sp>
      <p:sp>
        <p:nvSpPr>
          <p:cNvPr id="14" name="矩形 13"/>
          <p:cNvSpPr/>
          <p:nvPr/>
        </p:nvSpPr>
        <p:spPr>
          <a:xfrm>
            <a:off x="920656" y="5700714"/>
            <a:ext cx="4619866" cy="275588"/>
          </a:xfrm>
          <a:prstGeom prst="rect">
            <a:avLst/>
          </a:prstGeom>
          <a:solidFill>
            <a:schemeClr val="tx2"/>
          </a:solidFill>
          <a:ln>
            <a:solidFill>
              <a:schemeClr val="bg1"/>
            </a:solidFill>
          </a:ln>
        </p:spPr>
        <p:txBody>
          <a:bodyPr wrap="square" anchor="ctr">
            <a:spAutoFit/>
          </a:bodyPr>
          <a:lstStyle/>
          <a:p>
            <a:pPr algn="ctr" defTabSz="914021"/>
            <a:r>
              <a:rPr lang="en-US" sz="1200">
                <a:solidFill>
                  <a:srgbClr val="1D1D1A"/>
                </a:solidFill>
                <a:latin typeface="Huawei Sans" panose="020C0503030203020204" pitchFamily="34" charset="0"/>
              </a:rPr>
              <a:t>Ascend 910/310</a:t>
            </a:r>
          </a:p>
        </p:txBody>
      </p:sp>
      <p:sp>
        <p:nvSpPr>
          <p:cNvPr id="15" name="矩形 14"/>
          <p:cNvSpPr/>
          <p:nvPr/>
        </p:nvSpPr>
        <p:spPr>
          <a:xfrm>
            <a:off x="5841867" y="2561280"/>
            <a:ext cx="382113" cy="3448073"/>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200" dirty="0" err="1">
                <a:solidFill>
                  <a:srgbClr val="C00000"/>
                </a:solidFill>
                <a:latin typeface="Huawei Sans" panose="020C0503030203020204" pitchFamily="34" charset="0"/>
              </a:rPr>
              <a:t>MindStudio</a:t>
            </a:r>
            <a:r>
              <a:rPr lang="en-US" sz="1200" dirty="0">
                <a:solidFill>
                  <a:srgbClr val="C00000"/>
                </a:solidFill>
                <a:latin typeface="Huawei Sans" panose="020C0503030203020204" pitchFamily="34" charset="0"/>
              </a:rPr>
              <a:t> toolchain</a:t>
            </a:r>
          </a:p>
        </p:txBody>
      </p:sp>
      <p:sp>
        <p:nvSpPr>
          <p:cNvPr id="16" name="矩形 15">
            <a:extLst>
              <a:ext uri="{FF2B5EF4-FFF2-40B4-BE49-F238E27FC236}">
                <a16:creationId xmlns:a16="http://schemas.microsoft.com/office/drawing/2014/main" xmlns="" id="{946D8244-3261-4E4F-BCBB-66C2E2EEECD4}"/>
              </a:ext>
            </a:extLst>
          </p:cNvPr>
          <p:cNvSpPr/>
          <p:nvPr/>
        </p:nvSpPr>
        <p:spPr>
          <a:xfrm>
            <a:off x="868092" y="1520191"/>
            <a:ext cx="2570052" cy="304864"/>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rgbClr val="1D1D1A"/>
                </a:solidFill>
                <a:latin typeface="Huawei Sans" panose="020C0503030203020204" pitchFamily="34" charset="0"/>
              </a:rPr>
              <a:t>Industry demo</a:t>
            </a:r>
          </a:p>
        </p:txBody>
      </p:sp>
      <p:sp>
        <p:nvSpPr>
          <p:cNvPr id="19" name="矩形 18"/>
          <p:cNvSpPr/>
          <p:nvPr/>
        </p:nvSpPr>
        <p:spPr>
          <a:xfrm>
            <a:off x="1861508" y="5012191"/>
            <a:ext cx="2610598" cy="282874"/>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rgbClr val="1D1D1A"/>
                </a:solidFill>
                <a:latin typeface="Huawei Sans" panose="020C0503030203020204" pitchFamily="34" charset="0"/>
              </a:rPr>
              <a:t>NPU driver</a:t>
            </a:r>
          </a:p>
        </p:txBody>
      </p:sp>
      <p:sp>
        <p:nvSpPr>
          <p:cNvPr id="20" name="矩形 19">
            <a:extLst>
              <a:ext uri="{FF2B5EF4-FFF2-40B4-BE49-F238E27FC236}">
                <a16:creationId xmlns:a16="http://schemas.microsoft.com/office/drawing/2014/main" xmlns="" id="{946D8244-3261-4E4F-BCBB-66C2E2EEECD4}"/>
              </a:ext>
            </a:extLst>
          </p:cNvPr>
          <p:cNvSpPr/>
          <p:nvPr/>
        </p:nvSpPr>
        <p:spPr>
          <a:xfrm>
            <a:off x="3657599" y="2000587"/>
            <a:ext cx="3053667" cy="279369"/>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solidFill>
                  <a:srgbClr val="C00000"/>
                </a:solidFill>
                <a:latin typeface="Huawei Sans" panose="020C0503030203020204" pitchFamily="34" charset="0"/>
              </a:rPr>
              <a:t>ModelArts</a:t>
            </a:r>
          </a:p>
        </p:txBody>
      </p:sp>
      <p:sp>
        <p:nvSpPr>
          <p:cNvPr id="22" name="矩形 21"/>
          <p:cNvSpPr/>
          <p:nvPr/>
        </p:nvSpPr>
        <p:spPr>
          <a:xfrm>
            <a:off x="189362" y="5033551"/>
            <a:ext cx="400110" cy="951543"/>
          </a:xfrm>
          <a:prstGeom prst="rect">
            <a:avLst/>
          </a:prstGeom>
        </p:spPr>
        <p:txBody>
          <a:bodyPr vert="vert270" wrap="none">
            <a:spAutoFit/>
          </a:bodyPr>
          <a:lstStyle/>
          <a:p>
            <a:pPr algn="ctr"/>
            <a:r>
              <a:rPr lang="en-US" sz="1400" b="1" dirty="0">
                <a:solidFill>
                  <a:srgbClr val="1D1D1A"/>
                </a:solidFill>
                <a:latin typeface="Huawei Sans" panose="020C0503030203020204" pitchFamily="34" charset="0"/>
              </a:rPr>
              <a:t>Hardware</a:t>
            </a:r>
          </a:p>
        </p:txBody>
      </p:sp>
      <p:sp>
        <p:nvSpPr>
          <p:cNvPr id="23" name="矩形 22"/>
          <p:cNvSpPr/>
          <p:nvPr/>
        </p:nvSpPr>
        <p:spPr>
          <a:xfrm>
            <a:off x="81641" y="3370785"/>
            <a:ext cx="615553" cy="1296188"/>
          </a:xfrm>
          <a:prstGeom prst="rect">
            <a:avLst/>
          </a:prstGeom>
        </p:spPr>
        <p:txBody>
          <a:bodyPr vert="vert270" wrap="none">
            <a:spAutoFit/>
          </a:bodyPr>
          <a:lstStyle/>
          <a:p>
            <a:pPr algn="ctr"/>
            <a:r>
              <a:rPr lang="en-US" sz="1400" b="1" dirty="0">
                <a:solidFill>
                  <a:srgbClr val="1D1D1A"/>
                </a:solidFill>
                <a:latin typeface="Huawei Sans" panose="020C0503030203020204" pitchFamily="34" charset="0"/>
              </a:rPr>
              <a:t>Infrastructure</a:t>
            </a:r>
          </a:p>
          <a:p>
            <a:pPr algn="ctr"/>
            <a:r>
              <a:rPr lang="en-US" sz="1400" b="1" dirty="0">
                <a:solidFill>
                  <a:srgbClr val="1D1D1A"/>
                </a:solidFill>
                <a:latin typeface="Huawei Sans" panose="020C0503030203020204" pitchFamily="34" charset="0"/>
              </a:rPr>
              <a:t>software</a:t>
            </a:r>
          </a:p>
        </p:txBody>
      </p:sp>
      <p:sp>
        <p:nvSpPr>
          <p:cNvPr id="24" name="矩形 23"/>
          <p:cNvSpPr/>
          <p:nvPr/>
        </p:nvSpPr>
        <p:spPr>
          <a:xfrm>
            <a:off x="81641" y="1229537"/>
            <a:ext cx="615553" cy="1322676"/>
          </a:xfrm>
          <a:prstGeom prst="rect">
            <a:avLst/>
          </a:prstGeom>
        </p:spPr>
        <p:txBody>
          <a:bodyPr vert="vert270" wrap="square">
            <a:spAutoFit/>
          </a:bodyPr>
          <a:lstStyle/>
          <a:p>
            <a:pPr algn="ctr"/>
            <a:r>
              <a:rPr lang="en-US" sz="1400" b="1" dirty="0">
                <a:solidFill>
                  <a:srgbClr val="1D1D1A"/>
                </a:solidFill>
                <a:latin typeface="Huawei Sans" panose="020C0503030203020204" pitchFamily="34" charset="0"/>
              </a:rPr>
              <a:t>Application</a:t>
            </a:r>
          </a:p>
          <a:p>
            <a:pPr algn="ctr"/>
            <a:r>
              <a:rPr lang="en-US" sz="1400" b="1" dirty="0">
                <a:solidFill>
                  <a:srgbClr val="1D1D1A"/>
                </a:solidFill>
                <a:latin typeface="Huawei Sans" panose="020C0503030203020204" pitchFamily="34" charset="0"/>
              </a:rPr>
              <a:t>enablement</a:t>
            </a:r>
          </a:p>
        </p:txBody>
      </p:sp>
      <p:sp>
        <p:nvSpPr>
          <p:cNvPr id="25" name="矩形 24"/>
          <p:cNvSpPr/>
          <p:nvPr/>
        </p:nvSpPr>
        <p:spPr>
          <a:xfrm>
            <a:off x="732860" y="2922934"/>
            <a:ext cx="627095" cy="276999"/>
          </a:xfrm>
          <a:prstGeom prst="rect">
            <a:avLst/>
          </a:prstGeom>
        </p:spPr>
        <p:txBody>
          <a:bodyPr wrap="none">
            <a:spAutoFit/>
          </a:bodyPr>
          <a:lstStyle/>
          <a:p>
            <a:r>
              <a:rPr lang="en-US" sz="1200" b="1" dirty="0">
                <a:solidFill>
                  <a:srgbClr val="FF0000"/>
                </a:solidFill>
                <a:latin typeface="Huawei Sans" panose="020C0503030203020204" pitchFamily="34" charset="0"/>
              </a:rPr>
              <a:t>CANN</a:t>
            </a:r>
          </a:p>
        </p:txBody>
      </p:sp>
      <p:sp>
        <p:nvSpPr>
          <p:cNvPr id="26" name="矩形 25"/>
          <p:cNvSpPr/>
          <p:nvPr/>
        </p:nvSpPr>
        <p:spPr>
          <a:xfrm>
            <a:off x="997656" y="3833519"/>
            <a:ext cx="872151" cy="296283"/>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Runtime</a:t>
            </a:r>
          </a:p>
        </p:txBody>
      </p:sp>
      <p:sp>
        <p:nvSpPr>
          <p:cNvPr id="27" name="文本框 26"/>
          <p:cNvSpPr txBox="1"/>
          <p:nvPr/>
        </p:nvSpPr>
        <p:spPr>
          <a:xfrm>
            <a:off x="994076" y="2849380"/>
            <a:ext cx="2148475" cy="528350"/>
          </a:xfrm>
          <a:prstGeom prst="rect">
            <a:avLst/>
          </a:prstGeom>
          <a:noFill/>
        </p:spPr>
        <p:txBody>
          <a:bodyPr wrap="square" rtlCol="0">
            <a:spAutoFit/>
          </a:bodyPr>
          <a:lstStyle/>
          <a:p>
            <a:pPr>
              <a:lnSpc>
                <a:spcPts val="3440"/>
              </a:lnSpc>
            </a:pPr>
            <a:r>
              <a:rPr lang="en-US" sz="1000" dirty="0">
                <a:solidFill>
                  <a:srgbClr val="1D1D1A"/>
                </a:solidFill>
                <a:latin typeface="Huawei Sans" panose="020C0503030203020204" pitchFamily="34" charset="0"/>
              </a:rPr>
              <a:t>Application execution stack</a:t>
            </a:r>
          </a:p>
        </p:txBody>
      </p:sp>
      <p:sp>
        <p:nvSpPr>
          <p:cNvPr id="28" name="文本框 27"/>
          <p:cNvSpPr txBox="1"/>
          <p:nvPr/>
        </p:nvSpPr>
        <p:spPr>
          <a:xfrm>
            <a:off x="2960430" y="2807770"/>
            <a:ext cx="2622463" cy="528350"/>
          </a:xfrm>
          <a:prstGeom prst="rect">
            <a:avLst/>
          </a:prstGeom>
          <a:noFill/>
        </p:spPr>
        <p:txBody>
          <a:bodyPr wrap="square" rtlCol="0">
            <a:spAutoFit/>
          </a:bodyPr>
          <a:lstStyle/>
          <a:p>
            <a:pPr>
              <a:lnSpc>
                <a:spcPts val="3440"/>
              </a:lnSpc>
            </a:pPr>
            <a:r>
              <a:rPr lang="en-US" sz="1000" dirty="0">
                <a:solidFill>
                  <a:srgbClr val="1D1D1A"/>
                </a:solidFill>
                <a:latin typeface="Huawei Sans" panose="020C0503030203020204" pitchFamily="34" charset="0"/>
              </a:rPr>
              <a:t>Model and </a:t>
            </a:r>
            <a:r>
              <a:rPr lang="en-US" sz="1000" dirty="0" smtClean="0">
                <a:solidFill>
                  <a:srgbClr val="1D1D1A"/>
                </a:solidFill>
                <a:latin typeface="Huawei Sans" panose="020C0503030203020204" pitchFamily="34" charset="0"/>
              </a:rPr>
              <a:t>Op development </a:t>
            </a:r>
            <a:r>
              <a:rPr lang="en-US" sz="1000" dirty="0">
                <a:solidFill>
                  <a:srgbClr val="1D1D1A"/>
                </a:solidFill>
                <a:latin typeface="Huawei Sans" panose="020C0503030203020204" pitchFamily="34" charset="0"/>
              </a:rPr>
              <a:t>stack</a:t>
            </a:r>
          </a:p>
        </p:txBody>
      </p:sp>
      <p:sp>
        <p:nvSpPr>
          <p:cNvPr id="29" name="矩形 28"/>
          <p:cNvSpPr/>
          <p:nvPr/>
        </p:nvSpPr>
        <p:spPr>
          <a:xfrm>
            <a:off x="974947" y="3298154"/>
            <a:ext cx="1834229" cy="189327"/>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dirty="0" err="1">
                <a:solidFill>
                  <a:srgbClr val="1D1D1A"/>
                </a:solidFill>
                <a:latin typeface="Huawei Sans" panose="020C0503030203020204" pitchFamily="34" charset="0"/>
              </a:rPr>
              <a:t>AscendCL</a:t>
            </a:r>
            <a:r>
              <a:rPr lang="en-US" sz="1000" dirty="0">
                <a:solidFill>
                  <a:srgbClr val="1D1D1A"/>
                </a:solidFill>
                <a:latin typeface="Huawei Sans" panose="020C0503030203020204" pitchFamily="34" charset="0"/>
              </a:rPr>
              <a:t>-Run</a:t>
            </a:r>
          </a:p>
        </p:txBody>
      </p:sp>
      <p:sp>
        <p:nvSpPr>
          <p:cNvPr id="30" name="矩形 29"/>
          <p:cNvSpPr/>
          <p:nvPr/>
        </p:nvSpPr>
        <p:spPr>
          <a:xfrm>
            <a:off x="947929" y="3574137"/>
            <a:ext cx="1924812" cy="1230323"/>
          </a:xfrm>
          <a:prstGeom prst="rect">
            <a:avLst/>
          </a:prstGeom>
          <a:noFill/>
          <a:ln w="9525">
            <a:solidFill>
              <a:srgbClr val="15151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31" name="矩形 30"/>
          <p:cNvSpPr/>
          <p:nvPr/>
        </p:nvSpPr>
        <p:spPr>
          <a:xfrm>
            <a:off x="3006124" y="3296929"/>
            <a:ext cx="1549922" cy="179338"/>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dirty="0" err="1">
                <a:solidFill>
                  <a:srgbClr val="1D1D1A"/>
                </a:solidFill>
                <a:latin typeface="Huawei Sans" panose="020C0503030203020204" pitchFamily="34" charset="0"/>
              </a:rPr>
              <a:t>AscendCL</a:t>
            </a:r>
            <a:r>
              <a:rPr lang="en-US" sz="1000" dirty="0">
                <a:solidFill>
                  <a:srgbClr val="1D1D1A"/>
                </a:solidFill>
                <a:latin typeface="Huawei Sans" panose="020C0503030203020204" pitchFamily="34" charset="0"/>
              </a:rPr>
              <a:t>-Graph</a:t>
            </a:r>
          </a:p>
        </p:txBody>
      </p:sp>
      <p:sp>
        <p:nvSpPr>
          <p:cNvPr id="32" name="矩形 31"/>
          <p:cNvSpPr/>
          <p:nvPr/>
        </p:nvSpPr>
        <p:spPr>
          <a:xfrm>
            <a:off x="1942135" y="3849068"/>
            <a:ext cx="843982" cy="289188"/>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Media preprocessing</a:t>
            </a:r>
          </a:p>
        </p:txBody>
      </p:sp>
      <p:sp>
        <p:nvSpPr>
          <p:cNvPr id="33" name="矩形 32"/>
          <p:cNvSpPr/>
          <p:nvPr/>
        </p:nvSpPr>
        <p:spPr>
          <a:xfrm>
            <a:off x="997656" y="4344428"/>
            <a:ext cx="1811519" cy="299242"/>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Task Scheduler</a:t>
            </a:r>
          </a:p>
        </p:txBody>
      </p:sp>
      <p:sp>
        <p:nvSpPr>
          <p:cNvPr id="34" name="矩形 33"/>
          <p:cNvSpPr/>
          <p:nvPr/>
        </p:nvSpPr>
        <p:spPr>
          <a:xfrm>
            <a:off x="3166808" y="3799515"/>
            <a:ext cx="1340750" cy="348447"/>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Graph compiler</a:t>
            </a:r>
          </a:p>
        </p:txBody>
      </p:sp>
      <p:sp>
        <p:nvSpPr>
          <p:cNvPr id="35" name="矩形 34"/>
          <p:cNvSpPr/>
          <p:nvPr/>
        </p:nvSpPr>
        <p:spPr>
          <a:xfrm>
            <a:off x="2986591" y="3526999"/>
            <a:ext cx="1695476" cy="1277462"/>
          </a:xfrm>
          <a:prstGeom prst="rect">
            <a:avLst/>
          </a:prstGeom>
          <a:noFill/>
          <a:ln w="9525">
            <a:solidFill>
              <a:srgbClr val="15151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36" name="矩形 35"/>
          <p:cNvSpPr/>
          <p:nvPr/>
        </p:nvSpPr>
        <p:spPr>
          <a:xfrm>
            <a:off x="4823145" y="4138437"/>
            <a:ext cx="806130" cy="656498"/>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dirty="0">
                <a:solidFill>
                  <a:srgbClr val="1D1D1A"/>
                </a:solidFill>
                <a:latin typeface="Huawei Sans" panose="020C0503030203020204" pitchFamily="34" charset="0"/>
              </a:rPr>
              <a:t>Built-in </a:t>
            </a:r>
            <a:r>
              <a:rPr lang="en-US" sz="1000" dirty="0" smtClean="0">
                <a:solidFill>
                  <a:srgbClr val="1D1D1A"/>
                </a:solidFill>
                <a:latin typeface="Huawei Sans" panose="020C0503030203020204" pitchFamily="34" charset="0"/>
              </a:rPr>
              <a:t>Op Lib</a:t>
            </a:r>
            <a:endParaRPr lang="en-US" sz="1000" dirty="0">
              <a:solidFill>
                <a:srgbClr val="1D1D1A"/>
              </a:solidFill>
              <a:latin typeface="Huawei Sans" panose="020C0503030203020204" pitchFamily="34" charset="0"/>
            </a:endParaRPr>
          </a:p>
        </p:txBody>
      </p:sp>
      <p:sp>
        <p:nvSpPr>
          <p:cNvPr id="37" name="文本框 36"/>
          <p:cNvSpPr txBox="1"/>
          <p:nvPr/>
        </p:nvSpPr>
        <p:spPr>
          <a:xfrm>
            <a:off x="2939032" y="3520243"/>
            <a:ext cx="2167958" cy="246221"/>
          </a:xfrm>
          <a:prstGeom prst="rect">
            <a:avLst/>
          </a:prstGeom>
          <a:noFill/>
        </p:spPr>
        <p:txBody>
          <a:bodyPr wrap="square" rtlCol="0">
            <a:spAutoFit/>
          </a:bodyPr>
          <a:lstStyle/>
          <a:p>
            <a:r>
              <a:rPr lang="en-US" sz="1000" dirty="0">
                <a:solidFill>
                  <a:srgbClr val="1D1D1A"/>
                </a:solidFill>
                <a:latin typeface="Huawei Sans" panose="020C0503030203020204" pitchFamily="34" charset="0"/>
              </a:rPr>
              <a:t>ATC compiler</a:t>
            </a:r>
          </a:p>
        </p:txBody>
      </p:sp>
      <p:sp>
        <p:nvSpPr>
          <p:cNvPr id="38" name="矩形 37"/>
          <p:cNvSpPr/>
          <p:nvPr/>
        </p:nvSpPr>
        <p:spPr>
          <a:xfrm>
            <a:off x="3176246" y="4362634"/>
            <a:ext cx="1340750" cy="348447"/>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Operator compiler</a:t>
            </a:r>
          </a:p>
        </p:txBody>
      </p:sp>
      <p:sp>
        <p:nvSpPr>
          <p:cNvPr id="39" name="圆角矩形 112">
            <a:extLst>
              <a:ext uri="{FF2B5EF4-FFF2-40B4-BE49-F238E27FC236}">
                <a16:creationId xmlns:a16="http://schemas.microsoft.com/office/drawing/2014/main" xmlns="" id="{D94D5409-D761-472C-99DB-71C6C1F19F1B}"/>
              </a:ext>
            </a:extLst>
          </p:cNvPr>
          <p:cNvSpPr/>
          <p:nvPr/>
        </p:nvSpPr>
        <p:spPr>
          <a:xfrm>
            <a:off x="3639312" y="1499515"/>
            <a:ext cx="905256" cy="310430"/>
          </a:xfrm>
          <a:prstGeom prst="roundRect">
            <a:avLst/>
          </a:prstGeom>
          <a:solidFill>
            <a:srgbClr val="FFFFFF"/>
          </a:solidFill>
          <a:ln w="19050" cap="flat" cmpd="sng" algn="ctr">
            <a:solidFill>
              <a:srgbClr val="919191"/>
            </a:solidFill>
            <a:prstDash val="solid"/>
            <a:miter lim="800000"/>
          </a:ln>
          <a:effectLst/>
        </p:spPr>
        <p:txBody>
          <a:bodyPr lIns="35977" tIns="35977" rIns="35977" bIns="35977" rtlCol="0" anchor="ctr"/>
          <a:lstStyle>
            <a:defPPr>
              <a:defRPr lang="zh-CN"/>
            </a:defPPr>
            <a:lvl1pPr marL="0" algn="l" defTabSz="1219272" rtl="0" eaLnBrk="1" latinLnBrk="0" hangingPunct="1">
              <a:defRPr sz="2400" kern="1200">
                <a:solidFill>
                  <a:schemeClr val="lt1"/>
                </a:solidFill>
                <a:latin typeface="+mn-lt"/>
                <a:ea typeface="+mn-ea"/>
                <a:cs typeface="+mn-cs"/>
              </a:defRPr>
            </a:lvl1pPr>
            <a:lvl2pPr marL="609636" algn="l" defTabSz="1219272" rtl="0" eaLnBrk="1" latinLnBrk="0" hangingPunct="1">
              <a:defRPr sz="2400" kern="1200">
                <a:solidFill>
                  <a:schemeClr val="lt1"/>
                </a:solidFill>
                <a:latin typeface="+mn-lt"/>
                <a:ea typeface="+mn-ea"/>
                <a:cs typeface="+mn-cs"/>
              </a:defRPr>
            </a:lvl2pPr>
            <a:lvl3pPr marL="1219272" algn="l" defTabSz="1219272" rtl="0" eaLnBrk="1" latinLnBrk="0" hangingPunct="1">
              <a:defRPr sz="2400" kern="1200">
                <a:solidFill>
                  <a:schemeClr val="lt1"/>
                </a:solidFill>
                <a:latin typeface="+mn-lt"/>
                <a:ea typeface="+mn-ea"/>
                <a:cs typeface="+mn-cs"/>
              </a:defRPr>
            </a:lvl3pPr>
            <a:lvl4pPr marL="1828908" algn="l" defTabSz="1219272" rtl="0" eaLnBrk="1" latinLnBrk="0" hangingPunct="1">
              <a:defRPr sz="2400" kern="1200">
                <a:solidFill>
                  <a:schemeClr val="lt1"/>
                </a:solidFill>
                <a:latin typeface="+mn-lt"/>
                <a:ea typeface="+mn-ea"/>
                <a:cs typeface="+mn-cs"/>
              </a:defRPr>
            </a:lvl4pPr>
            <a:lvl5pPr marL="2438545" algn="l" defTabSz="1219272" rtl="0" eaLnBrk="1" latinLnBrk="0" hangingPunct="1">
              <a:defRPr sz="2400" kern="1200">
                <a:solidFill>
                  <a:schemeClr val="lt1"/>
                </a:solidFill>
                <a:latin typeface="+mn-lt"/>
                <a:ea typeface="+mn-ea"/>
                <a:cs typeface="+mn-cs"/>
              </a:defRPr>
            </a:lvl5pPr>
            <a:lvl6pPr marL="3048180" algn="l" defTabSz="1219272" rtl="0" eaLnBrk="1" latinLnBrk="0" hangingPunct="1">
              <a:defRPr sz="2400" kern="1200">
                <a:solidFill>
                  <a:schemeClr val="lt1"/>
                </a:solidFill>
                <a:latin typeface="+mn-lt"/>
                <a:ea typeface="+mn-ea"/>
                <a:cs typeface="+mn-cs"/>
              </a:defRPr>
            </a:lvl6pPr>
            <a:lvl7pPr marL="3657816" algn="l" defTabSz="1219272" rtl="0" eaLnBrk="1" latinLnBrk="0" hangingPunct="1">
              <a:defRPr sz="2400" kern="1200">
                <a:solidFill>
                  <a:schemeClr val="lt1"/>
                </a:solidFill>
                <a:latin typeface="+mn-lt"/>
                <a:ea typeface="+mn-ea"/>
                <a:cs typeface="+mn-cs"/>
              </a:defRPr>
            </a:lvl7pPr>
            <a:lvl8pPr marL="4267452" algn="l" defTabSz="1219272" rtl="0" eaLnBrk="1" latinLnBrk="0" hangingPunct="1">
              <a:defRPr sz="2400" kern="1200">
                <a:solidFill>
                  <a:schemeClr val="lt1"/>
                </a:solidFill>
                <a:latin typeface="+mn-lt"/>
                <a:ea typeface="+mn-ea"/>
                <a:cs typeface="+mn-cs"/>
              </a:defRPr>
            </a:lvl8pPr>
            <a:lvl9pPr marL="4877087" algn="l" defTabSz="1219272" rtl="0" eaLnBrk="1" latinLnBrk="0" hangingPunct="1">
              <a:defRPr sz="2400" kern="1200">
                <a:solidFill>
                  <a:schemeClr val="lt1"/>
                </a:solidFill>
                <a:latin typeface="+mn-lt"/>
                <a:ea typeface="+mn-ea"/>
                <a:cs typeface="+mn-cs"/>
              </a:defRPr>
            </a:lvl9pPr>
          </a:lstStyle>
          <a:p>
            <a:pPr algn="ctr">
              <a:defRPr/>
            </a:pPr>
            <a:r>
              <a:rPr lang="en-US" sz="1000">
                <a:solidFill>
                  <a:srgbClr val="232323"/>
                </a:solidFill>
                <a:latin typeface="Huawei Sans" panose="020C0503030203020204" pitchFamily="34" charset="0"/>
                <a:ea typeface="黑体" panose="02010609060101010101" pitchFamily="49" charset="-122"/>
                <a:cs typeface="Arial" panose="020B0604020202020204" pitchFamily="34" charset="0"/>
              </a:rPr>
              <a:t>General APIs</a:t>
            </a:r>
          </a:p>
        </p:txBody>
      </p:sp>
      <p:sp>
        <p:nvSpPr>
          <p:cNvPr id="40" name="圆角矩形 113">
            <a:extLst>
              <a:ext uri="{FF2B5EF4-FFF2-40B4-BE49-F238E27FC236}">
                <a16:creationId xmlns:a16="http://schemas.microsoft.com/office/drawing/2014/main" xmlns="" id="{83701FBD-C22C-4261-814F-1FC3FFBF0786}"/>
              </a:ext>
            </a:extLst>
          </p:cNvPr>
          <p:cNvSpPr/>
          <p:nvPr/>
        </p:nvSpPr>
        <p:spPr>
          <a:xfrm>
            <a:off x="4654297" y="1499515"/>
            <a:ext cx="950162" cy="310430"/>
          </a:xfrm>
          <a:prstGeom prst="roundRect">
            <a:avLst/>
          </a:prstGeom>
          <a:solidFill>
            <a:srgbClr val="FFFFFF"/>
          </a:solidFill>
          <a:ln w="19050" cap="flat" cmpd="sng" algn="ctr">
            <a:solidFill>
              <a:srgbClr val="919191"/>
            </a:solidFill>
            <a:prstDash val="solid"/>
            <a:miter lim="800000"/>
          </a:ln>
          <a:effectLst/>
        </p:spPr>
        <p:txBody>
          <a:bodyPr lIns="35977" tIns="35977" rIns="35977" bIns="35977" rtlCol="0" anchor="ctr"/>
          <a:lstStyle>
            <a:defPPr>
              <a:defRPr lang="zh-CN"/>
            </a:defPPr>
            <a:lvl1pPr marL="0" algn="l" defTabSz="1219272" rtl="0" eaLnBrk="1" latinLnBrk="0" hangingPunct="1">
              <a:defRPr sz="2400" kern="1200">
                <a:solidFill>
                  <a:schemeClr val="lt1"/>
                </a:solidFill>
                <a:latin typeface="+mn-lt"/>
                <a:ea typeface="+mn-ea"/>
                <a:cs typeface="+mn-cs"/>
              </a:defRPr>
            </a:lvl1pPr>
            <a:lvl2pPr marL="609636" algn="l" defTabSz="1219272" rtl="0" eaLnBrk="1" latinLnBrk="0" hangingPunct="1">
              <a:defRPr sz="2400" kern="1200">
                <a:solidFill>
                  <a:schemeClr val="lt1"/>
                </a:solidFill>
                <a:latin typeface="+mn-lt"/>
                <a:ea typeface="+mn-ea"/>
                <a:cs typeface="+mn-cs"/>
              </a:defRPr>
            </a:lvl2pPr>
            <a:lvl3pPr marL="1219272" algn="l" defTabSz="1219272" rtl="0" eaLnBrk="1" latinLnBrk="0" hangingPunct="1">
              <a:defRPr sz="2400" kern="1200">
                <a:solidFill>
                  <a:schemeClr val="lt1"/>
                </a:solidFill>
                <a:latin typeface="+mn-lt"/>
                <a:ea typeface="+mn-ea"/>
                <a:cs typeface="+mn-cs"/>
              </a:defRPr>
            </a:lvl3pPr>
            <a:lvl4pPr marL="1828908" algn="l" defTabSz="1219272" rtl="0" eaLnBrk="1" latinLnBrk="0" hangingPunct="1">
              <a:defRPr sz="2400" kern="1200">
                <a:solidFill>
                  <a:schemeClr val="lt1"/>
                </a:solidFill>
                <a:latin typeface="+mn-lt"/>
                <a:ea typeface="+mn-ea"/>
                <a:cs typeface="+mn-cs"/>
              </a:defRPr>
            </a:lvl4pPr>
            <a:lvl5pPr marL="2438545" algn="l" defTabSz="1219272" rtl="0" eaLnBrk="1" latinLnBrk="0" hangingPunct="1">
              <a:defRPr sz="2400" kern="1200">
                <a:solidFill>
                  <a:schemeClr val="lt1"/>
                </a:solidFill>
                <a:latin typeface="+mn-lt"/>
                <a:ea typeface="+mn-ea"/>
                <a:cs typeface="+mn-cs"/>
              </a:defRPr>
            </a:lvl5pPr>
            <a:lvl6pPr marL="3048180" algn="l" defTabSz="1219272" rtl="0" eaLnBrk="1" latinLnBrk="0" hangingPunct="1">
              <a:defRPr sz="2400" kern="1200">
                <a:solidFill>
                  <a:schemeClr val="lt1"/>
                </a:solidFill>
                <a:latin typeface="+mn-lt"/>
                <a:ea typeface="+mn-ea"/>
                <a:cs typeface="+mn-cs"/>
              </a:defRPr>
            </a:lvl6pPr>
            <a:lvl7pPr marL="3657816" algn="l" defTabSz="1219272" rtl="0" eaLnBrk="1" latinLnBrk="0" hangingPunct="1">
              <a:defRPr sz="2400" kern="1200">
                <a:solidFill>
                  <a:schemeClr val="lt1"/>
                </a:solidFill>
                <a:latin typeface="+mn-lt"/>
                <a:ea typeface="+mn-ea"/>
                <a:cs typeface="+mn-cs"/>
              </a:defRPr>
            </a:lvl7pPr>
            <a:lvl8pPr marL="4267452" algn="l" defTabSz="1219272" rtl="0" eaLnBrk="1" latinLnBrk="0" hangingPunct="1">
              <a:defRPr sz="2400" kern="1200">
                <a:solidFill>
                  <a:schemeClr val="lt1"/>
                </a:solidFill>
                <a:latin typeface="+mn-lt"/>
                <a:ea typeface="+mn-ea"/>
                <a:cs typeface="+mn-cs"/>
              </a:defRPr>
            </a:lvl8pPr>
            <a:lvl9pPr marL="4877087" algn="l" defTabSz="1219272" rtl="0" eaLnBrk="1" latinLnBrk="0" hangingPunct="1">
              <a:defRPr sz="2400" kern="1200">
                <a:solidFill>
                  <a:schemeClr val="lt1"/>
                </a:solidFill>
                <a:latin typeface="+mn-lt"/>
                <a:ea typeface="+mn-ea"/>
                <a:cs typeface="+mn-cs"/>
              </a:defRPr>
            </a:lvl9pPr>
          </a:lstStyle>
          <a:p>
            <a:pPr algn="ctr">
              <a:defRPr/>
            </a:pPr>
            <a:r>
              <a:rPr lang="en-US" sz="1000">
                <a:solidFill>
                  <a:srgbClr val="232323"/>
                </a:solidFill>
                <a:latin typeface="Huawei Sans" panose="020C0503030203020204" pitchFamily="34" charset="0"/>
                <a:ea typeface="黑体" panose="02010609060101010101" pitchFamily="49" charset="-122"/>
                <a:cs typeface="Arial" panose="020B0604020202020204" pitchFamily="34" charset="0"/>
              </a:rPr>
              <a:t>Advanced APIs</a:t>
            </a:r>
          </a:p>
        </p:txBody>
      </p:sp>
      <p:sp>
        <p:nvSpPr>
          <p:cNvPr id="41" name="圆角矩形 114">
            <a:extLst>
              <a:ext uri="{FF2B5EF4-FFF2-40B4-BE49-F238E27FC236}">
                <a16:creationId xmlns:a16="http://schemas.microsoft.com/office/drawing/2014/main" xmlns="" id="{916EC290-28A4-405F-885B-42C349DC1829}"/>
              </a:ext>
            </a:extLst>
          </p:cNvPr>
          <p:cNvSpPr/>
          <p:nvPr/>
        </p:nvSpPr>
        <p:spPr>
          <a:xfrm>
            <a:off x="5712942" y="1499515"/>
            <a:ext cx="1031128" cy="310430"/>
          </a:xfrm>
          <a:prstGeom prst="roundRect">
            <a:avLst/>
          </a:prstGeom>
          <a:solidFill>
            <a:srgbClr val="FFFFFF"/>
          </a:solidFill>
          <a:ln w="19050" cap="flat" cmpd="sng" algn="ctr">
            <a:solidFill>
              <a:srgbClr val="919191"/>
            </a:solidFill>
            <a:prstDash val="solid"/>
            <a:miter lim="800000"/>
          </a:ln>
          <a:effectLst/>
        </p:spPr>
        <p:txBody>
          <a:bodyPr lIns="35977" tIns="35977" rIns="35977" bIns="35977" rtlCol="0" anchor="ctr"/>
          <a:lstStyle>
            <a:defPPr>
              <a:defRPr lang="zh-CN"/>
            </a:defPPr>
            <a:lvl1pPr marL="0" algn="l" defTabSz="1219272" rtl="0" eaLnBrk="1" latinLnBrk="0" hangingPunct="1">
              <a:defRPr sz="2400" kern="1200">
                <a:solidFill>
                  <a:schemeClr val="lt1"/>
                </a:solidFill>
                <a:latin typeface="+mn-lt"/>
                <a:ea typeface="+mn-ea"/>
                <a:cs typeface="+mn-cs"/>
              </a:defRPr>
            </a:lvl1pPr>
            <a:lvl2pPr marL="609636" algn="l" defTabSz="1219272" rtl="0" eaLnBrk="1" latinLnBrk="0" hangingPunct="1">
              <a:defRPr sz="2400" kern="1200">
                <a:solidFill>
                  <a:schemeClr val="lt1"/>
                </a:solidFill>
                <a:latin typeface="+mn-lt"/>
                <a:ea typeface="+mn-ea"/>
                <a:cs typeface="+mn-cs"/>
              </a:defRPr>
            </a:lvl2pPr>
            <a:lvl3pPr marL="1219272" algn="l" defTabSz="1219272" rtl="0" eaLnBrk="1" latinLnBrk="0" hangingPunct="1">
              <a:defRPr sz="2400" kern="1200">
                <a:solidFill>
                  <a:schemeClr val="lt1"/>
                </a:solidFill>
                <a:latin typeface="+mn-lt"/>
                <a:ea typeface="+mn-ea"/>
                <a:cs typeface="+mn-cs"/>
              </a:defRPr>
            </a:lvl3pPr>
            <a:lvl4pPr marL="1828908" algn="l" defTabSz="1219272" rtl="0" eaLnBrk="1" latinLnBrk="0" hangingPunct="1">
              <a:defRPr sz="2400" kern="1200">
                <a:solidFill>
                  <a:schemeClr val="lt1"/>
                </a:solidFill>
                <a:latin typeface="+mn-lt"/>
                <a:ea typeface="+mn-ea"/>
                <a:cs typeface="+mn-cs"/>
              </a:defRPr>
            </a:lvl4pPr>
            <a:lvl5pPr marL="2438545" algn="l" defTabSz="1219272" rtl="0" eaLnBrk="1" latinLnBrk="0" hangingPunct="1">
              <a:defRPr sz="2400" kern="1200">
                <a:solidFill>
                  <a:schemeClr val="lt1"/>
                </a:solidFill>
                <a:latin typeface="+mn-lt"/>
                <a:ea typeface="+mn-ea"/>
                <a:cs typeface="+mn-cs"/>
              </a:defRPr>
            </a:lvl5pPr>
            <a:lvl6pPr marL="3048180" algn="l" defTabSz="1219272" rtl="0" eaLnBrk="1" latinLnBrk="0" hangingPunct="1">
              <a:defRPr sz="2400" kern="1200">
                <a:solidFill>
                  <a:schemeClr val="lt1"/>
                </a:solidFill>
                <a:latin typeface="+mn-lt"/>
                <a:ea typeface="+mn-ea"/>
                <a:cs typeface="+mn-cs"/>
              </a:defRPr>
            </a:lvl6pPr>
            <a:lvl7pPr marL="3657816" algn="l" defTabSz="1219272" rtl="0" eaLnBrk="1" latinLnBrk="0" hangingPunct="1">
              <a:defRPr sz="2400" kern="1200">
                <a:solidFill>
                  <a:schemeClr val="lt1"/>
                </a:solidFill>
                <a:latin typeface="+mn-lt"/>
                <a:ea typeface="+mn-ea"/>
                <a:cs typeface="+mn-cs"/>
              </a:defRPr>
            </a:lvl7pPr>
            <a:lvl8pPr marL="4267452" algn="l" defTabSz="1219272" rtl="0" eaLnBrk="1" latinLnBrk="0" hangingPunct="1">
              <a:defRPr sz="2400" kern="1200">
                <a:solidFill>
                  <a:schemeClr val="lt1"/>
                </a:solidFill>
                <a:latin typeface="+mn-lt"/>
                <a:ea typeface="+mn-ea"/>
                <a:cs typeface="+mn-cs"/>
              </a:defRPr>
            </a:lvl8pPr>
            <a:lvl9pPr marL="4877087" algn="l" defTabSz="1219272" rtl="0" eaLnBrk="1" latinLnBrk="0" hangingPunct="1">
              <a:defRPr sz="2400" kern="1200">
                <a:solidFill>
                  <a:schemeClr val="lt1"/>
                </a:solidFill>
                <a:latin typeface="+mn-lt"/>
                <a:ea typeface="+mn-ea"/>
                <a:cs typeface="+mn-cs"/>
              </a:defRPr>
            </a:lvl9pPr>
          </a:lstStyle>
          <a:p>
            <a:pPr algn="ctr">
              <a:defRPr/>
            </a:pPr>
            <a:r>
              <a:rPr lang="en-US" sz="1000">
                <a:solidFill>
                  <a:srgbClr val="232323"/>
                </a:solidFill>
                <a:latin typeface="Huawei Sans" panose="020C0503030203020204" pitchFamily="34" charset="0"/>
                <a:ea typeface="黑体" panose="02010609060101010101" pitchFamily="49" charset="-122"/>
                <a:cs typeface="Arial" panose="020B0604020202020204" pitchFamily="34" charset="0"/>
              </a:rPr>
              <a:t>Pre-integrated solutions</a:t>
            </a:r>
          </a:p>
        </p:txBody>
      </p:sp>
      <p:sp>
        <p:nvSpPr>
          <p:cNvPr id="42" name="TextBox 40"/>
          <p:cNvSpPr txBox="1"/>
          <p:nvPr/>
        </p:nvSpPr>
        <p:spPr>
          <a:xfrm>
            <a:off x="7044803" y="1206352"/>
            <a:ext cx="4428000" cy="4139595"/>
          </a:xfrm>
          <a:prstGeom prst="rect">
            <a:avLst/>
          </a:prstGeom>
          <a:noFill/>
        </p:spPr>
        <p:txBody>
          <a:bodyPr wrap="square" rtlCol="0">
            <a:spAutoFit/>
          </a:bodyPr>
          <a:lstStyle/>
          <a:p>
            <a:pPr>
              <a:spcBef>
                <a:spcPts val="600"/>
              </a:spcBef>
            </a:pPr>
            <a:r>
              <a:rPr lang="en-US" sz="1200" b="1" dirty="0">
                <a:solidFill>
                  <a:srgbClr val="1D1D1A"/>
                </a:solidFill>
                <a:latin typeface="Huawei Sans" panose="020C0503030203020204" pitchFamily="34" charset="0"/>
              </a:rPr>
              <a:t>Compute Architecture for Neural Network (CANN</a:t>
            </a:r>
            <a:r>
              <a:rPr lang="en-US" sz="1200" b="1" dirty="0" smtClean="0">
                <a:solidFill>
                  <a:srgbClr val="1D1D1A"/>
                </a:solidFill>
                <a:latin typeface="Huawei Sans" panose="020C0503030203020204" pitchFamily="34" charset="0"/>
              </a:rPr>
              <a:t>)</a:t>
            </a:r>
            <a:r>
              <a:rPr lang="en-US" sz="1200" dirty="0" smtClean="0">
                <a:solidFill>
                  <a:srgbClr val="1D1D1A"/>
                </a:solidFill>
                <a:latin typeface="Huawei Sans" panose="020C0503030203020204" pitchFamily="34" charset="0"/>
              </a:rPr>
              <a:t> is </a:t>
            </a:r>
            <a:r>
              <a:rPr lang="en-US" sz="1200" dirty="0">
                <a:solidFill>
                  <a:srgbClr val="1D1D1A"/>
                </a:solidFill>
                <a:latin typeface="Huawei Sans" panose="020C0503030203020204" pitchFamily="34" charset="0"/>
              </a:rPr>
              <a:t>a Huawei-designed AI-oriented heterogeneous parallel computing architecture that provides hierarchical APIs to streamline the development of AI applications and services on the Ascend platform.</a:t>
            </a:r>
          </a:p>
          <a:p>
            <a:pPr>
              <a:spcBef>
                <a:spcPts val="600"/>
              </a:spcBef>
            </a:pPr>
            <a:r>
              <a:rPr lang="en-US" sz="1200" b="1" dirty="0">
                <a:solidFill>
                  <a:srgbClr val="1D1D1A"/>
                </a:solidFill>
                <a:latin typeface="Huawei Sans" panose="020C0503030203020204" pitchFamily="34" charset="0"/>
              </a:rPr>
              <a:t>CANN architecture:</a:t>
            </a:r>
          </a:p>
          <a:p>
            <a:pPr marL="285750" indent="-285750">
              <a:spcBef>
                <a:spcPts val="600"/>
              </a:spcBef>
              <a:buFont typeface="Arial" panose="020B0604020202020204" pitchFamily="34" charset="0"/>
              <a:buChar char="•"/>
            </a:pPr>
            <a:r>
              <a:rPr lang="en-US" sz="1200" dirty="0">
                <a:solidFill>
                  <a:srgbClr val="1D1D1A"/>
                </a:solidFill>
                <a:latin typeface="Huawei Sans" panose="020C0503030203020204" pitchFamily="34" charset="0"/>
              </a:rPr>
              <a:t>Model and operator development stack that enables development using the </a:t>
            </a:r>
            <a:r>
              <a:rPr lang="en-US" sz="1200" dirty="0" err="1">
                <a:solidFill>
                  <a:srgbClr val="1D1D1A"/>
                </a:solidFill>
                <a:latin typeface="Huawei Sans" panose="020C0503030203020204" pitchFamily="34" charset="0"/>
              </a:rPr>
              <a:t>AscendCL</a:t>
            </a:r>
            <a:r>
              <a:rPr lang="en-US" sz="1200" dirty="0">
                <a:solidFill>
                  <a:srgbClr val="1D1D1A"/>
                </a:solidFill>
                <a:latin typeface="Huawei Sans" panose="020C0503030203020204" pitchFamily="34" charset="0"/>
              </a:rPr>
              <a:t> and TBE APIs and supports execution instruction conversion with ATC.</a:t>
            </a:r>
          </a:p>
          <a:p>
            <a:pPr marL="285750" indent="-285750">
              <a:spcBef>
                <a:spcPts val="600"/>
              </a:spcBef>
              <a:buFont typeface="Arial" panose="020B0604020202020204" pitchFamily="34" charset="0"/>
              <a:buChar char="•"/>
            </a:pPr>
            <a:r>
              <a:rPr lang="en-US" sz="1200" dirty="0">
                <a:solidFill>
                  <a:srgbClr val="1D1D1A"/>
                </a:solidFill>
                <a:latin typeface="Huawei Sans" panose="020C0503030203020204" pitchFamily="34" charset="0"/>
              </a:rPr>
              <a:t>Application execution stack that runs efficiently on the Ascend heterogeneous platform by working with the Task Scheduler.</a:t>
            </a:r>
          </a:p>
          <a:p>
            <a:pPr>
              <a:spcBef>
                <a:spcPts val="600"/>
              </a:spcBef>
            </a:pPr>
            <a:r>
              <a:rPr lang="en-US" sz="1200" b="1" dirty="0">
                <a:solidFill>
                  <a:srgbClr val="1D1D1A"/>
                </a:solidFill>
                <a:latin typeface="Huawei Sans" panose="020C0503030203020204" pitchFamily="34" charset="0"/>
              </a:rPr>
              <a:t>CANN highlights:</a:t>
            </a:r>
          </a:p>
          <a:p>
            <a:pPr>
              <a:spcBef>
                <a:spcPts val="600"/>
              </a:spcBef>
            </a:pPr>
            <a:r>
              <a:rPr lang="en-US" sz="1200" b="1" dirty="0">
                <a:solidFill>
                  <a:srgbClr val="1D1D1A"/>
                </a:solidFill>
                <a:latin typeface="Huawei Sans" panose="020C0503030203020204" pitchFamily="34" charset="0"/>
              </a:rPr>
              <a:t>Efficient development</a:t>
            </a:r>
            <a:r>
              <a:rPr lang="en-US" sz="1200" dirty="0">
                <a:solidFill>
                  <a:srgbClr val="1D1D1A"/>
                </a:solidFill>
                <a:latin typeface="Huawei Sans" panose="020C0503030203020204" pitchFamily="34" charset="0"/>
              </a:rPr>
              <a:t> through hierarchical APIs, comprehensive debug and tuning tools.</a:t>
            </a:r>
          </a:p>
          <a:p>
            <a:pPr>
              <a:spcBef>
                <a:spcPts val="600"/>
              </a:spcBef>
            </a:pPr>
            <a:r>
              <a:rPr lang="en-US" sz="1200" b="1" dirty="0">
                <a:solidFill>
                  <a:srgbClr val="1D1D1A"/>
                </a:solidFill>
                <a:latin typeface="Huawei Sans" panose="020C0503030203020204" pitchFamily="34" charset="0"/>
              </a:rPr>
              <a:t>Superior performance</a:t>
            </a:r>
            <a:r>
              <a:rPr lang="en-US" sz="1200" dirty="0">
                <a:solidFill>
                  <a:srgbClr val="1D1D1A"/>
                </a:solidFill>
                <a:latin typeface="Huawei Sans" panose="020C0503030203020204" pitchFamily="34" charset="0"/>
              </a:rPr>
              <a:t> endorsed by the data-driven hardware scheduling solution.</a:t>
            </a:r>
          </a:p>
          <a:p>
            <a:pPr>
              <a:spcBef>
                <a:spcPts val="600"/>
              </a:spcBef>
            </a:pPr>
            <a:r>
              <a:rPr lang="en-US" sz="1200" b="1" dirty="0">
                <a:solidFill>
                  <a:srgbClr val="1D1D1A"/>
                </a:solidFill>
                <a:latin typeface="Huawei Sans" panose="020C0503030203020204" pitchFamily="34" charset="0"/>
              </a:rPr>
              <a:t>Full openness</a:t>
            </a:r>
            <a:r>
              <a:rPr lang="en-US" sz="1200" dirty="0">
                <a:solidFill>
                  <a:srgbClr val="1D1D1A"/>
                </a:solidFill>
                <a:latin typeface="Huawei Sans" panose="020C0503030203020204" pitchFamily="34" charset="0"/>
              </a:rPr>
              <a:t> powered by 9 open designs with full-scenario E2E coverage.</a:t>
            </a:r>
          </a:p>
        </p:txBody>
      </p:sp>
      <p:sp>
        <p:nvSpPr>
          <p:cNvPr id="43" name="副标题 1"/>
          <p:cNvSpPr>
            <a:spLocks noGrp="1"/>
          </p:cNvSpPr>
          <p:nvPr>
            <p:ph type="subTitle" idx="4294967295"/>
          </p:nvPr>
        </p:nvSpPr>
        <p:spPr>
          <a:xfrm>
            <a:off x="1462155" y="252115"/>
            <a:ext cx="10073353" cy="993775"/>
          </a:xfrm>
          <a:prstGeom prst="rect">
            <a:avLst/>
          </a:prstGeom>
        </p:spPr>
        <p:txBody>
          <a:bodyPr anchor="ctr">
            <a:normAutofit/>
          </a:bodyPr>
          <a:lstStyle/>
          <a:p>
            <a:pPr marL="0" indent="0" defTabSz="914400">
              <a:lnSpc>
                <a:spcPts val="3440"/>
              </a:lnSpc>
              <a:buNone/>
              <a:defRPr sz="4200" b="0">
                <a:latin typeface="FZLanTingHeiS-R-GB"/>
                <a:ea typeface="FZLanTingHeiS-R-GB"/>
                <a:cs typeface="FZLanTingHeiS-R-GB"/>
                <a:sym typeface="FZLanTingHeiS-R-GB"/>
              </a:defRPr>
            </a:pPr>
            <a:r>
              <a:rPr lang="en-US" sz="2800" b="1" dirty="0">
                <a:solidFill>
                  <a:srgbClr val="C00000"/>
                </a:solidFill>
                <a:latin typeface="Huawei Sans" panose="020C0503030203020204" pitchFamily="34" charset="0"/>
                <a:ea typeface="+mj-ea"/>
                <a:sym typeface="+mn-lt"/>
              </a:rPr>
              <a:t>CANN: Ascend Software Stack with Leading Performance, Efficient and Open</a:t>
            </a:r>
          </a:p>
        </p:txBody>
      </p:sp>
    </p:spTree>
    <p:extLst>
      <p:ext uri="{BB962C8B-B14F-4D97-AF65-F5344CB8AC3E}">
        <p14:creationId xmlns:p14="http://schemas.microsoft.com/office/powerpoint/2010/main" val="1716410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4294967295"/>
          </p:nvPr>
        </p:nvSpPr>
        <p:spPr>
          <a:xfrm>
            <a:off x="1464781" y="255656"/>
            <a:ext cx="9972000" cy="993775"/>
          </a:xfrm>
          <a:prstGeom prst="rect">
            <a:avLst/>
          </a:prstGeom>
        </p:spPr>
        <p:txBody>
          <a:bodyPr anchor="ctr">
            <a:normAutofit/>
          </a:bodyPr>
          <a:lstStyle/>
          <a:p>
            <a:pPr marL="0" indent="0" defTabSz="914400">
              <a:lnSpc>
                <a:spcPts val="3440"/>
              </a:lnSpc>
              <a:buNone/>
            </a:pPr>
            <a:r>
              <a:rPr lang="en-US" sz="2800" b="1" dirty="0">
                <a:solidFill>
                  <a:srgbClr val="C00000"/>
                </a:solidFill>
                <a:latin typeface="Huawei Sans" panose="020C0503030203020204" pitchFamily="34" charset="0"/>
                <a:ea typeface="+mj-ea"/>
              </a:rPr>
              <a:t>CANN Openness: 9 Open Designs </a:t>
            </a:r>
            <a:r>
              <a:rPr lang="en-US" sz="2800" b="1" dirty="0" smtClean="0">
                <a:solidFill>
                  <a:srgbClr val="C00000"/>
                </a:solidFill>
                <a:latin typeface="Huawei Sans" panose="020C0503030203020204" pitchFamily="34" charset="0"/>
                <a:ea typeface="+mj-ea"/>
              </a:rPr>
              <a:t>with </a:t>
            </a:r>
            <a:r>
              <a:rPr lang="en-US" sz="2800" b="1" dirty="0">
                <a:solidFill>
                  <a:srgbClr val="C00000"/>
                </a:solidFill>
                <a:latin typeface="Huawei Sans" panose="020C0503030203020204" pitchFamily="34" charset="0"/>
                <a:ea typeface="+mj-ea"/>
              </a:rPr>
              <a:t>Full-Scenario E2E </a:t>
            </a:r>
            <a:r>
              <a:rPr lang="en-US" sz="2800" b="1" dirty="0" smtClean="0">
                <a:solidFill>
                  <a:srgbClr val="C00000"/>
                </a:solidFill>
                <a:latin typeface="Huawei Sans" panose="020C0503030203020204" pitchFamily="34" charset="0"/>
                <a:ea typeface="+mj-ea"/>
              </a:rPr>
              <a:t>Coverage</a:t>
            </a:r>
            <a:endParaRPr lang="zh-CN" altLang="en-US" sz="2800" b="1" dirty="0">
              <a:solidFill>
                <a:srgbClr val="C00000"/>
              </a:solidFill>
              <a:latin typeface="Huawei Sans" panose="020C0503030203020204" pitchFamily="34" charset="0"/>
              <a:ea typeface="+mj-ea"/>
            </a:endParaRPr>
          </a:p>
        </p:txBody>
      </p:sp>
      <p:graphicFrame>
        <p:nvGraphicFramePr>
          <p:cNvPr id="58" name="表格 57"/>
          <p:cNvGraphicFramePr>
            <a:graphicFrameLocks noGrp="1"/>
          </p:cNvGraphicFramePr>
          <p:nvPr>
            <p:extLst>
              <p:ext uri="{D42A27DB-BD31-4B8C-83A1-F6EECF244321}">
                <p14:modId xmlns:p14="http://schemas.microsoft.com/office/powerpoint/2010/main" val="3800926432"/>
              </p:ext>
            </p:extLst>
          </p:nvPr>
        </p:nvGraphicFramePr>
        <p:xfrm>
          <a:off x="6144477" y="2091240"/>
          <a:ext cx="5760070" cy="4160091"/>
        </p:xfrm>
        <a:graphic>
          <a:graphicData uri="http://schemas.openxmlformats.org/drawingml/2006/table">
            <a:tbl>
              <a:tblPr firstRow="1" bandRow="1"/>
              <a:tblGrid>
                <a:gridCol w="590471">
                  <a:extLst>
                    <a:ext uri="{9D8B030D-6E8A-4147-A177-3AD203B41FA5}">
                      <a16:colId xmlns:a16="http://schemas.microsoft.com/office/drawing/2014/main" xmlns="" val="20000"/>
                    </a:ext>
                  </a:extLst>
                </a:gridCol>
                <a:gridCol w="2206829">
                  <a:extLst>
                    <a:ext uri="{9D8B030D-6E8A-4147-A177-3AD203B41FA5}">
                      <a16:colId xmlns:a16="http://schemas.microsoft.com/office/drawing/2014/main" xmlns="" val="20001"/>
                    </a:ext>
                  </a:extLst>
                </a:gridCol>
                <a:gridCol w="2962770">
                  <a:extLst>
                    <a:ext uri="{9D8B030D-6E8A-4147-A177-3AD203B41FA5}">
                      <a16:colId xmlns:a16="http://schemas.microsoft.com/office/drawing/2014/main" xmlns="" val="20002"/>
                    </a:ext>
                  </a:extLst>
                </a:gridCol>
              </a:tblGrid>
              <a:tr h="247903">
                <a:tc>
                  <a:txBody>
                    <a:bodyPr/>
                    <a:lstStyle>
                      <a:lvl1pPr marL="0" algn="l" defTabSz="1187798" rtl="0" eaLnBrk="1" latinLnBrk="0" hangingPunct="1">
                        <a:defRPr sz="2338" b="1" kern="1200">
                          <a:solidFill>
                            <a:schemeClr val="lt1"/>
                          </a:solidFill>
                          <a:latin typeface="Calibri" panose="020F0502020204030204"/>
                        </a:defRPr>
                      </a:lvl1pPr>
                      <a:lvl2pPr marL="593900" algn="l" defTabSz="1187798" rtl="0" eaLnBrk="1" latinLnBrk="0" hangingPunct="1">
                        <a:defRPr sz="2338" b="1" kern="1200">
                          <a:solidFill>
                            <a:schemeClr val="lt1"/>
                          </a:solidFill>
                          <a:latin typeface="Calibri" panose="020F0502020204030204"/>
                        </a:defRPr>
                      </a:lvl2pPr>
                      <a:lvl3pPr marL="1187798" algn="l" defTabSz="1187798" rtl="0" eaLnBrk="1" latinLnBrk="0" hangingPunct="1">
                        <a:defRPr sz="2338" b="1" kern="1200">
                          <a:solidFill>
                            <a:schemeClr val="lt1"/>
                          </a:solidFill>
                          <a:latin typeface="Calibri" panose="020F0502020204030204"/>
                        </a:defRPr>
                      </a:lvl3pPr>
                      <a:lvl4pPr marL="1781699" algn="l" defTabSz="1187798" rtl="0" eaLnBrk="1" latinLnBrk="0" hangingPunct="1">
                        <a:defRPr sz="2338" b="1" kern="1200">
                          <a:solidFill>
                            <a:schemeClr val="lt1"/>
                          </a:solidFill>
                          <a:latin typeface="Calibri" panose="020F0502020204030204"/>
                        </a:defRPr>
                      </a:lvl4pPr>
                      <a:lvl5pPr marL="2375598" algn="l" defTabSz="1187798" rtl="0" eaLnBrk="1" latinLnBrk="0" hangingPunct="1">
                        <a:defRPr sz="2338" b="1" kern="1200">
                          <a:solidFill>
                            <a:schemeClr val="lt1"/>
                          </a:solidFill>
                          <a:latin typeface="Calibri" panose="020F0502020204030204"/>
                        </a:defRPr>
                      </a:lvl5pPr>
                      <a:lvl6pPr marL="2969497" algn="l" defTabSz="1187798" rtl="0" eaLnBrk="1" latinLnBrk="0" hangingPunct="1">
                        <a:defRPr sz="2338" b="1" kern="1200">
                          <a:solidFill>
                            <a:schemeClr val="lt1"/>
                          </a:solidFill>
                          <a:latin typeface="Calibri" panose="020F0502020204030204"/>
                        </a:defRPr>
                      </a:lvl6pPr>
                      <a:lvl7pPr marL="3563396" algn="l" defTabSz="1187798" rtl="0" eaLnBrk="1" latinLnBrk="0" hangingPunct="1">
                        <a:defRPr sz="2338" b="1" kern="1200">
                          <a:solidFill>
                            <a:schemeClr val="lt1"/>
                          </a:solidFill>
                          <a:latin typeface="Calibri" panose="020F0502020204030204"/>
                        </a:defRPr>
                      </a:lvl7pPr>
                      <a:lvl8pPr marL="4157297" algn="l" defTabSz="1187798" rtl="0" eaLnBrk="1" latinLnBrk="0" hangingPunct="1">
                        <a:defRPr sz="2338" b="1" kern="1200">
                          <a:solidFill>
                            <a:schemeClr val="lt1"/>
                          </a:solidFill>
                          <a:latin typeface="Calibri" panose="020F0502020204030204"/>
                        </a:defRPr>
                      </a:lvl8pPr>
                      <a:lvl9pPr marL="4751195" algn="l" defTabSz="1187798" rtl="0" eaLnBrk="1" latinLnBrk="0" hangingPunct="1">
                        <a:defRPr sz="2338" b="1" kern="1200">
                          <a:solidFill>
                            <a:schemeClr val="lt1"/>
                          </a:solidFill>
                          <a:latin typeface="Calibri" panose="020F0502020204030204"/>
                        </a:defRPr>
                      </a:lvl9pPr>
                    </a:lstStyle>
                    <a:p>
                      <a:pPr algn="ctr"/>
                      <a:r>
                        <a:rPr lang="en-US" sz="1200" b="1" dirty="0">
                          <a:solidFill>
                            <a:schemeClr val="tx2"/>
                          </a:solidFill>
                          <a:latin typeface="Huawei Sans" panose="020C0503030203020204" pitchFamily="34" charset="0"/>
                          <a:ea typeface="+mn-ea"/>
                          <a:cs typeface="+mn-ea"/>
                        </a:rPr>
                        <a:t>No.</a:t>
                      </a:r>
                    </a:p>
                  </a:txBody>
                  <a:tcPr anchor="ctr">
                    <a:lnL w="12700" cmpd="sng">
                      <a:solidFill>
                        <a:srgbClr val="666666"/>
                      </a:solidFill>
                    </a:lnL>
                    <a:lnR w="28575" cap="flat" cmpd="sng" algn="ctr">
                      <a:solidFill>
                        <a:schemeClr val="tx2"/>
                      </a:solidFill>
                      <a:prstDash val="solid"/>
                      <a:round/>
                      <a:headEnd type="none" w="med" len="med"/>
                      <a:tailEnd type="none" w="med" len="med"/>
                    </a:lnR>
                    <a:lnT w="12700" cmpd="sng">
                      <a:solidFill>
                        <a:srgbClr val="666666"/>
                      </a:solidFill>
                    </a:lnT>
                    <a:lnB w="38100" cmpd="sng">
                      <a:solidFill>
                        <a:srgbClr val="666666"/>
                      </a:solidFill>
                    </a:lnB>
                    <a:lnTlToBr w="12700" cmpd="sng">
                      <a:noFill/>
                      <a:prstDash val="solid"/>
                    </a:lnTlToBr>
                    <a:lnBlToTr w="12700" cmpd="sng">
                      <a:noFill/>
                      <a:prstDash val="solid"/>
                    </a:lnBlToTr>
                    <a:solidFill>
                      <a:srgbClr val="C7000A"/>
                    </a:solidFill>
                  </a:tcPr>
                </a:tc>
                <a:tc>
                  <a:txBody>
                    <a:bodyPr/>
                    <a:lstStyle>
                      <a:lvl1pPr marL="0" algn="l" defTabSz="1187798" rtl="0" eaLnBrk="1" latinLnBrk="0" hangingPunct="1">
                        <a:defRPr sz="2338" b="1" kern="1200">
                          <a:solidFill>
                            <a:schemeClr val="lt1"/>
                          </a:solidFill>
                          <a:latin typeface="Calibri" panose="020F0502020204030204"/>
                        </a:defRPr>
                      </a:lvl1pPr>
                      <a:lvl2pPr marL="593900" algn="l" defTabSz="1187798" rtl="0" eaLnBrk="1" latinLnBrk="0" hangingPunct="1">
                        <a:defRPr sz="2338" b="1" kern="1200">
                          <a:solidFill>
                            <a:schemeClr val="lt1"/>
                          </a:solidFill>
                          <a:latin typeface="Calibri" panose="020F0502020204030204"/>
                        </a:defRPr>
                      </a:lvl2pPr>
                      <a:lvl3pPr marL="1187798" algn="l" defTabSz="1187798" rtl="0" eaLnBrk="1" latinLnBrk="0" hangingPunct="1">
                        <a:defRPr sz="2338" b="1" kern="1200">
                          <a:solidFill>
                            <a:schemeClr val="lt1"/>
                          </a:solidFill>
                          <a:latin typeface="Calibri" panose="020F0502020204030204"/>
                        </a:defRPr>
                      </a:lvl3pPr>
                      <a:lvl4pPr marL="1781699" algn="l" defTabSz="1187798" rtl="0" eaLnBrk="1" latinLnBrk="0" hangingPunct="1">
                        <a:defRPr sz="2338" b="1" kern="1200">
                          <a:solidFill>
                            <a:schemeClr val="lt1"/>
                          </a:solidFill>
                          <a:latin typeface="Calibri" panose="020F0502020204030204"/>
                        </a:defRPr>
                      </a:lvl4pPr>
                      <a:lvl5pPr marL="2375598" algn="l" defTabSz="1187798" rtl="0" eaLnBrk="1" latinLnBrk="0" hangingPunct="1">
                        <a:defRPr sz="2338" b="1" kern="1200">
                          <a:solidFill>
                            <a:schemeClr val="lt1"/>
                          </a:solidFill>
                          <a:latin typeface="Calibri" panose="020F0502020204030204"/>
                        </a:defRPr>
                      </a:lvl5pPr>
                      <a:lvl6pPr marL="2969497" algn="l" defTabSz="1187798" rtl="0" eaLnBrk="1" latinLnBrk="0" hangingPunct="1">
                        <a:defRPr sz="2338" b="1" kern="1200">
                          <a:solidFill>
                            <a:schemeClr val="lt1"/>
                          </a:solidFill>
                          <a:latin typeface="Calibri" panose="020F0502020204030204"/>
                        </a:defRPr>
                      </a:lvl6pPr>
                      <a:lvl7pPr marL="3563396" algn="l" defTabSz="1187798" rtl="0" eaLnBrk="1" latinLnBrk="0" hangingPunct="1">
                        <a:defRPr sz="2338" b="1" kern="1200">
                          <a:solidFill>
                            <a:schemeClr val="lt1"/>
                          </a:solidFill>
                          <a:latin typeface="Calibri" panose="020F0502020204030204"/>
                        </a:defRPr>
                      </a:lvl7pPr>
                      <a:lvl8pPr marL="4157297" algn="l" defTabSz="1187798" rtl="0" eaLnBrk="1" latinLnBrk="0" hangingPunct="1">
                        <a:defRPr sz="2338" b="1" kern="1200">
                          <a:solidFill>
                            <a:schemeClr val="lt1"/>
                          </a:solidFill>
                          <a:latin typeface="Calibri" panose="020F0502020204030204"/>
                        </a:defRPr>
                      </a:lvl8pPr>
                      <a:lvl9pPr marL="4751195" algn="l" defTabSz="1187798" rtl="0" eaLnBrk="1" latinLnBrk="0" hangingPunct="1">
                        <a:defRPr sz="2338" b="1" kern="1200">
                          <a:solidFill>
                            <a:schemeClr val="lt1"/>
                          </a:solidFill>
                          <a:latin typeface="Calibri" panose="020F0502020204030204"/>
                        </a:defRPr>
                      </a:lvl9pPr>
                    </a:lstStyle>
                    <a:p>
                      <a:pPr algn="ctr"/>
                      <a:r>
                        <a:rPr lang="en-US" sz="1200" b="1">
                          <a:solidFill>
                            <a:schemeClr val="tx2"/>
                          </a:solidFill>
                          <a:latin typeface="Huawei Sans" panose="020C0503030203020204" pitchFamily="34" charset="0"/>
                          <a:ea typeface="+mn-ea"/>
                          <a:cs typeface="+mn-ea"/>
                        </a:rPr>
                        <a:t>Metric</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mpd="sng">
                      <a:solidFill>
                        <a:srgbClr val="666666"/>
                      </a:solidFill>
                    </a:lnT>
                    <a:lnB w="38100" cmpd="sng">
                      <a:solidFill>
                        <a:srgbClr val="666666"/>
                      </a:solidFill>
                    </a:lnB>
                    <a:lnTlToBr w="12700" cmpd="sng">
                      <a:noFill/>
                      <a:prstDash val="solid"/>
                    </a:lnTlToBr>
                    <a:lnBlToTr w="12700" cmpd="sng">
                      <a:noFill/>
                      <a:prstDash val="solid"/>
                    </a:lnBlToTr>
                    <a:solidFill>
                      <a:srgbClr val="C7000A"/>
                    </a:solidFill>
                  </a:tcPr>
                </a:tc>
                <a:tc>
                  <a:txBody>
                    <a:bodyPr/>
                    <a:lstStyle>
                      <a:lvl1pPr marL="0" algn="l" defTabSz="1187798" rtl="0" eaLnBrk="1" latinLnBrk="0" hangingPunct="1">
                        <a:defRPr sz="2338" b="1" kern="1200">
                          <a:solidFill>
                            <a:schemeClr val="lt1"/>
                          </a:solidFill>
                          <a:latin typeface="Calibri" panose="020F0502020204030204"/>
                        </a:defRPr>
                      </a:lvl1pPr>
                      <a:lvl2pPr marL="593900" algn="l" defTabSz="1187798" rtl="0" eaLnBrk="1" latinLnBrk="0" hangingPunct="1">
                        <a:defRPr sz="2338" b="1" kern="1200">
                          <a:solidFill>
                            <a:schemeClr val="lt1"/>
                          </a:solidFill>
                          <a:latin typeface="Calibri" panose="020F0502020204030204"/>
                        </a:defRPr>
                      </a:lvl2pPr>
                      <a:lvl3pPr marL="1187798" algn="l" defTabSz="1187798" rtl="0" eaLnBrk="1" latinLnBrk="0" hangingPunct="1">
                        <a:defRPr sz="2338" b="1" kern="1200">
                          <a:solidFill>
                            <a:schemeClr val="lt1"/>
                          </a:solidFill>
                          <a:latin typeface="Calibri" panose="020F0502020204030204"/>
                        </a:defRPr>
                      </a:lvl3pPr>
                      <a:lvl4pPr marL="1781699" algn="l" defTabSz="1187798" rtl="0" eaLnBrk="1" latinLnBrk="0" hangingPunct="1">
                        <a:defRPr sz="2338" b="1" kern="1200">
                          <a:solidFill>
                            <a:schemeClr val="lt1"/>
                          </a:solidFill>
                          <a:latin typeface="Calibri" panose="020F0502020204030204"/>
                        </a:defRPr>
                      </a:lvl4pPr>
                      <a:lvl5pPr marL="2375598" algn="l" defTabSz="1187798" rtl="0" eaLnBrk="1" latinLnBrk="0" hangingPunct="1">
                        <a:defRPr sz="2338" b="1" kern="1200">
                          <a:solidFill>
                            <a:schemeClr val="lt1"/>
                          </a:solidFill>
                          <a:latin typeface="Calibri" panose="020F0502020204030204"/>
                        </a:defRPr>
                      </a:lvl5pPr>
                      <a:lvl6pPr marL="2969497" algn="l" defTabSz="1187798" rtl="0" eaLnBrk="1" latinLnBrk="0" hangingPunct="1">
                        <a:defRPr sz="2338" b="1" kern="1200">
                          <a:solidFill>
                            <a:schemeClr val="lt1"/>
                          </a:solidFill>
                          <a:latin typeface="Calibri" panose="020F0502020204030204"/>
                        </a:defRPr>
                      </a:lvl6pPr>
                      <a:lvl7pPr marL="3563396" algn="l" defTabSz="1187798" rtl="0" eaLnBrk="1" latinLnBrk="0" hangingPunct="1">
                        <a:defRPr sz="2338" b="1" kern="1200">
                          <a:solidFill>
                            <a:schemeClr val="lt1"/>
                          </a:solidFill>
                          <a:latin typeface="Calibri" panose="020F0502020204030204"/>
                        </a:defRPr>
                      </a:lvl7pPr>
                      <a:lvl8pPr marL="4157297" algn="l" defTabSz="1187798" rtl="0" eaLnBrk="1" latinLnBrk="0" hangingPunct="1">
                        <a:defRPr sz="2338" b="1" kern="1200">
                          <a:solidFill>
                            <a:schemeClr val="lt1"/>
                          </a:solidFill>
                          <a:latin typeface="Calibri" panose="020F0502020204030204"/>
                        </a:defRPr>
                      </a:lvl8pPr>
                      <a:lvl9pPr marL="4751195" algn="l" defTabSz="1187798" rtl="0" eaLnBrk="1" latinLnBrk="0" hangingPunct="1">
                        <a:defRPr sz="2338" b="1" kern="1200">
                          <a:solidFill>
                            <a:schemeClr val="lt1"/>
                          </a:solidFill>
                          <a:latin typeface="Calibri" panose="020F0502020204030204"/>
                        </a:defRPr>
                      </a:lvl9pPr>
                    </a:lstStyle>
                    <a:p>
                      <a:pPr algn="ctr"/>
                      <a:r>
                        <a:rPr lang="en-US" sz="1200" b="1">
                          <a:solidFill>
                            <a:schemeClr val="tx2"/>
                          </a:solidFill>
                          <a:latin typeface="Huawei Sans" panose="020C0503030203020204" pitchFamily="34" charset="0"/>
                          <a:ea typeface="+mn-ea"/>
                          <a:cs typeface="+mn-ea"/>
                        </a:rPr>
                        <a:t>Highlights</a:t>
                      </a:r>
                    </a:p>
                  </a:txBody>
                  <a:tcPr anchor="ctr">
                    <a:lnL w="28575" cap="flat" cmpd="sng" algn="ctr">
                      <a:solidFill>
                        <a:schemeClr val="tx2"/>
                      </a:solidFill>
                      <a:prstDash val="solid"/>
                      <a:round/>
                      <a:headEnd type="none" w="med" len="med"/>
                      <a:tailEnd type="none" w="med" len="med"/>
                    </a:lnL>
                    <a:lnR w="12700" cmpd="sng">
                      <a:solidFill>
                        <a:srgbClr val="666666"/>
                      </a:solidFill>
                    </a:lnR>
                    <a:lnT w="12700" cmpd="sng">
                      <a:solidFill>
                        <a:srgbClr val="666666"/>
                      </a:solidFill>
                    </a:lnT>
                    <a:lnB w="38100" cmpd="sng">
                      <a:solidFill>
                        <a:srgbClr val="666666"/>
                      </a:solidFill>
                    </a:lnB>
                    <a:lnTlToBr w="12700" cmpd="sng">
                      <a:noFill/>
                      <a:prstDash val="solid"/>
                    </a:lnTlToBr>
                    <a:lnBlToTr w="12700" cmpd="sng">
                      <a:noFill/>
                      <a:prstDash val="solid"/>
                    </a:lnBlToTr>
                    <a:solidFill>
                      <a:srgbClr val="C7000A"/>
                    </a:solidFill>
                  </a:tcPr>
                </a:tc>
                <a:extLst>
                  <a:ext uri="{0D108BD9-81ED-4DB2-BD59-A6C34878D82A}">
                    <a16:rowId xmlns:a16="http://schemas.microsoft.com/office/drawing/2014/main" xmlns="" val="10000"/>
                  </a:ext>
                </a:extLst>
              </a:tr>
              <a:tr h="377640">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381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err="1">
                          <a:solidFill>
                            <a:srgbClr val="1D1D1A"/>
                          </a:solidFill>
                          <a:latin typeface="Huawei Sans" panose="020C0503030203020204" pitchFamily="34" charset="0"/>
                          <a:ea typeface="微软雅黑" panose="020B0503020204020204" pitchFamily="34" charset="-122"/>
                          <a:cs typeface="+mn-ea"/>
                        </a:rPr>
                        <a:t>ModelZoo</a:t>
                      </a:r>
                      <a:r>
                        <a:rPr lang="en-US" sz="1100" b="0" dirty="0">
                          <a:solidFill>
                            <a:srgbClr val="1D1D1A"/>
                          </a:solidFill>
                          <a:latin typeface="Huawei Sans" panose="020C0503030203020204" pitchFamily="34" charset="0"/>
                          <a:ea typeface="微软雅黑" panose="020B0503020204020204" pitchFamily="34" charset="-122"/>
                          <a:cs typeface="+mn-ea"/>
                        </a:rPr>
                        <a:t>: built in with a large number of pre-trained </a:t>
                      </a:r>
                      <a:r>
                        <a:rPr lang="en-US" sz="1100" b="0" dirty="0" smtClean="0">
                          <a:solidFill>
                            <a:srgbClr val="1D1D1A"/>
                          </a:solidFill>
                          <a:latin typeface="Huawei Sans" panose="020C0503030203020204" pitchFamily="34" charset="0"/>
                          <a:ea typeface="微软雅黑" panose="020B0503020204020204" pitchFamily="34" charset="-122"/>
                          <a:cs typeface="+mn-ea"/>
                        </a:rPr>
                        <a:t>models</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381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Ready to use, retrain, or fine-tune</a:t>
                      </a:r>
                    </a:p>
                  </a:txBody>
                  <a:tcPr anchor="ctr">
                    <a:lnL w="12700" cmpd="sng">
                      <a:solidFill>
                        <a:srgbClr val="666666"/>
                      </a:solidFill>
                    </a:lnL>
                    <a:lnR w="12700" cmpd="sng">
                      <a:solidFill>
                        <a:srgbClr val="666666"/>
                      </a:solidFill>
                    </a:lnR>
                    <a:lnT w="381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xmlns="" val="10001"/>
                  </a:ext>
                </a:extLst>
              </a:tr>
              <a:tr h="466201">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algn="l" defTabSz="1187323" rtl="0" eaLnBrk="1" latinLnBrk="0" hangingPunct="1"/>
                      <a:r>
                        <a:rPr lang="en-US" sz="1100" b="0" dirty="0">
                          <a:solidFill>
                            <a:srgbClr val="1D1D1A"/>
                          </a:solidFill>
                          <a:latin typeface="Huawei Sans" panose="020C0503030203020204" pitchFamily="34" charset="0"/>
                          <a:ea typeface="微软雅黑" panose="020B0503020204020204" pitchFamily="34" charset="-122"/>
                          <a:cs typeface="+mn-ea"/>
                        </a:rPr>
                        <a:t>Ctrl CPU </a:t>
                      </a:r>
                      <a:r>
                        <a:rPr lang="en-US" sz="1100" b="0" dirty="0" smtClean="0">
                          <a:solidFill>
                            <a:srgbClr val="1D1D1A"/>
                          </a:solidFill>
                          <a:latin typeface="Huawei Sans" panose="020C0503030203020204" pitchFamily="34" charset="0"/>
                          <a:ea typeface="微软雅黑" panose="020B0503020204020204" pitchFamily="34" charset="-122"/>
                          <a:cs typeface="+mn-ea"/>
                        </a:rPr>
                        <a:t>openness</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a:solidFill>
                            <a:srgbClr val="1D1D1A"/>
                          </a:solidFill>
                          <a:latin typeface="Huawei Sans" panose="020C0503030203020204" pitchFamily="34" charset="0"/>
                          <a:ea typeface="微软雅黑" panose="020B0503020204020204" pitchFamily="34" charset="-122"/>
                          <a:cs typeface="+mn-ea"/>
                        </a:rPr>
                        <a:t>Supports application software execution on the ARM CPU of the Ascend AI Processor.</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2"/>
                  </a:ext>
                </a:extLst>
              </a:tr>
              <a:tr h="385626">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r>
                        <a:rPr lang="en-US" sz="1100" b="0" dirty="0">
                          <a:solidFill>
                            <a:srgbClr val="1D1D1A"/>
                          </a:solidFill>
                          <a:latin typeface="Huawei Sans" panose="020C0503030203020204" pitchFamily="34" charset="0"/>
                          <a:ea typeface="微软雅黑" panose="020B0503020204020204" pitchFamily="34" charset="-122"/>
                          <a:cs typeface="+mn-ea"/>
                        </a:rPr>
                        <a:t>Open graph fusion and optimization </a:t>
                      </a:r>
                      <a:r>
                        <a:rPr lang="en-US" sz="1100" b="0" dirty="0" smtClean="0">
                          <a:solidFill>
                            <a:srgbClr val="1D1D1A"/>
                          </a:solidFill>
                          <a:latin typeface="Huawei Sans" panose="020C0503030203020204" pitchFamily="34" charset="0"/>
                          <a:ea typeface="微软雅黑" panose="020B0503020204020204" pitchFamily="34" charset="-122"/>
                          <a:cs typeface="+mn-ea"/>
                        </a:rPr>
                        <a:t>APIs</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Supports efficient customization of operator fusion rules.</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xmlns="" val="10003"/>
                  </a:ext>
                </a:extLst>
              </a:tr>
              <a:tr h="334708">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a:solidFill>
                            <a:srgbClr val="1D1D1A"/>
                          </a:solidFill>
                          <a:latin typeface="Huawei Sans" panose="020C0503030203020204" pitchFamily="34" charset="0"/>
                          <a:ea typeface="微软雅黑" panose="020B0503020204020204" pitchFamily="34" charset="-122"/>
                          <a:cs typeface="+mn-ea"/>
                        </a:rPr>
                        <a:t>Open IR graph APIs</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a:solidFill>
                            <a:srgbClr val="1D1D1A"/>
                          </a:solidFill>
                          <a:latin typeface="Huawei Sans" panose="020C0503030203020204" pitchFamily="34" charset="0"/>
                          <a:ea typeface="微软雅黑" panose="020B0503020204020204" pitchFamily="34" charset="-122"/>
                          <a:cs typeface="+mn-ea"/>
                        </a:rPr>
                        <a:t>Supports efficient customization of models.</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4"/>
                  </a:ext>
                </a:extLst>
              </a:tr>
              <a:tr h="385626">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Third-party mainstream framework </a:t>
                      </a:r>
                      <a:r>
                        <a:rPr lang="en-US" sz="1100" b="0" dirty="0" smtClean="0">
                          <a:solidFill>
                            <a:srgbClr val="1D1D1A"/>
                          </a:solidFill>
                          <a:latin typeface="Huawei Sans" panose="020C0503030203020204" pitchFamily="34" charset="0"/>
                          <a:ea typeface="微软雅黑" panose="020B0503020204020204" pitchFamily="34" charset="-122"/>
                          <a:cs typeface="+mn-ea"/>
                        </a:rPr>
                        <a:t>adaptation</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r>
                        <a:rPr lang="en-US" sz="1100" b="0">
                          <a:solidFill>
                            <a:srgbClr val="1D1D1A"/>
                          </a:solidFill>
                          <a:latin typeface="Huawei Sans" panose="020C0503030203020204" pitchFamily="34" charset="0"/>
                          <a:ea typeface="微软雅黑" panose="020B0503020204020204" pitchFamily="34" charset="-122"/>
                          <a:cs typeface="+mn-ea"/>
                        </a:rPr>
                        <a:t>Third-party framework adaptation, such as TensorFlow, PyTorch and Caffe.</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xmlns="" val="10005"/>
                  </a:ext>
                </a:extLst>
              </a:tr>
              <a:tr h="537122">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0" noProof="0" dirty="0">
                          <a:solidFill>
                            <a:srgbClr val="1D1D1A"/>
                          </a:solidFill>
                          <a:latin typeface="Huawei Sans" panose="020C0503030203020204" pitchFamily="34" charset="0"/>
                          <a:ea typeface="微软雅黑" panose="020B0503020204020204" pitchFamily="34" charset="-122"/>
                          <a:cs typeface="+mn-ea"/>
                        </a:rPr>
                        <a:t>Encapsulated hardware acceleration APIs for industry applications</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r>
                        <a:rPr lang="en-US" sz="1100" b="0">
                          <a:solidFill>
                            <a:srgbClr val="1D1D1A"/>
                          </a:solidFill>
                          <a:latin typeface="Huawei Sans" panose="020C0503030203020204" pitchFamily="34" charset="0"/>
                          <a:ea typeface="微软雅黑" panose="020B0503020204020204" pitchFamily="34" charset="-122"/>
                          <a:cs typeface="+mn-ea"/>
                        </a:rPr>
                        <a:t>Facilitates the utilization of AI compute power.</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6"/>
                  </a:ext>
                </a:extLst>
              </a:tr>
              <a:tr h="385626">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Open-source Graph Engine (GE</a:t>
                      </a:r>
                      <a:r>
                        <a:rPr lang="en-US" sz="1100" b="0" dirty="0" smtClean="0">
                          <a:solidFill>
                            <a:srgbClr val="1D1D1A"/>
                          </a:solidFill>
                          <a:latin typeface="Huawei Sans" panose="020C0503030203020204" pitchFamily="34" charset="0"/>
                          <a:ea typeface="微软雅黑" panose="020B0503020204020204" pitchFamily="34" charset="-122"/>
                          <a:cs typeface="+mn-ea"/>
                        </a:rPr>
                        <a:t>)</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a:solidFill>
                            <a:srgbClr val="1D1D1A"/>
                          </a:solidFill>
                          <a:latin typeface="Huawei Sans" panose="020C0503030203020204" pitchFamily="34" charset="0"/>
                          <a:ea typeface="微软雅黑" panose="020B0503020204020204" pitchFamily="34" charset="-122"/>
                          <a:cs typeface="+mn-ea"/>
                        </a:rPr>
                        <a:t>Supports efficient customization of GE code.</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xmlns="" val="10007"/>
                  </a:ext>
                </a:extLst>
              </a:tr>
              <a:tr h="385626">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TBE operator development </a:t>
                      </a:r>
                      <a:r>
                        <a:rPr lang="en-US" sz="1100" b="0" dirty="0" smtClean="0">
                          <a:solidFill>
                            <a:srgbClr val="1D1D1A"/>
                          </a:solidFill>
                          <a:latin typeface="Huawei Sans" panose="020C0503030203020204" pitchFamily="34" charset="0"/>
                          <a:ea typeface="微软雅黑" panose="020B0503020204020204" pitchFamily="34" charset="-122"/>
                          <a:cs typeface="+mn-ea"/>
                        </a:rPr>
                        <a:t>system</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r>
                        <a:rPr lang="en-US" sz="1100" b="0">
                          <a:solidFill>
                            <a:srgbClr val="1D1D1A"/>
                          </a:solidFill>
                          <a:latin typeface="Huawei Sans" panose="020C0503030203020204" pitchFamily="34" charset="0"/>
                          <a:ea typeface="微软雅黑" panose="020B0503020204020204" pitchFamily="34" charset="-122"/>
                          <a:cs typeface="+mn-ea"/>
                        </a:rPr>
                        <a:t>Supports efficient development of custom operators.</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8"/>
                  </a:ext>
                </a:extLst>
              </a:tr>
              <a:tr h="356902">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endParaRPr lang="zh-CN" altLang="en-US" sz="1200" b="0" kern="0" dirty="0">
                        <a:solidFill>
                          <a:srgbClr val="1D1D1A"/>
                        </a:solidFill>
                        <a:latin typeface="Huawei Sans" panose="020C0503030203020204" pitchFamily="34" charset="0"/>
                        <a:ea typeface="+mn-ea"/>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Built-in open-source Op </a:t>
                      </a:r>
                      <a:r>
                        <a:rPr lang="en-US" sz="1100" b="0" dirty="0" smtClean="0">
                          <a:solidFill>
                            <a:srgbClr val="1D1D1A"/>
                          </a:solidFill>
                          <a:latin typeface="Huawei Sans" panose="020C0503030203020204" pitchFamily="34" charset="0"/>
                          <a:ea typeface="微软雅黑" panose="020B0503020204020204" pitchFamily="34" charset="-122"/>
                          <a:cs typeface="+mn-ea"/>
                        </a:rPr>
                        <a:t>Lib</a:t>
                      </a:r>
                      <a:endParaRPr lang="en-US" sz="1100" b="0" dirty="0">
                        <a:solidFill>
                          <a:srgbClr val="1D1D1A"/>
                        </a:solidFill>
                        <a:latin typeface="Huawei Sans" panose="020C0503030203020204" pitchFamily="34" charset="0"/>
                        <a:ea typeface="微软雅黑" panose="020B0503020204020204" pitchFamily="34" charset="-122"/>
                        <a:cs typeface="+mn-ea"/>
                      </a:endParaRP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tc>
                  <a:txBody>
                    <a:bodyPr/>
                    <a:lstStyle>
                      <a:lvl1pPr marL="0" algn="l" defTabSz="1187798" rtl="0" eaLnBrk="1" latinLnBrk="0" hangingPunct="1">
                        <a:defRPr sz="2338" kern="1200">
                          <a:solidFill>
                            <a:schemeClr val="dk1"/>
                          </a:solidFill>
                          <a:latin typeface="Calibri" panose="020F0502020204030204"/>
                        </a:defRPr>
                      </a:lvl1pPr>
                      <a:lvl2pPr marL="593900" algn="l" defTabSz="1187798" rtl="0" eaLnBrk="1" latinLnBrk="0" hangingPunct="1">
                        <a:defRPr sz="2338" kern="1200">
                          <a:solidFill>
                            <a:schemeClr val="dk1"/>
                          </a:solidFill>
                          <a:latin typeface="Calibri" panose="020F0502020204030204"/>
                        </a:defRPr>
                      </a:lvl2pPr>
                      <a:lvl3pPr marL="1187798" algn="l" defTabSz="1187798" rtl="0" eaLnBrk="1" latinLnBrk="0" hangingPunct="1">
                        <a:defRPr sz="2338" kern="1200">
                          <a:solidFill>
                            <a:schemeClr val="dk1"/>
                          </a:solidFill>
                          <a:latin typeface="Calibri" panose="020F0502020204030204"/>
                        </a:defRPr>
                      </a:lvl3pPr>
                      <a:lvl4pPr marL="1781699" algn="l" defTabSz="1187798" rtl="0" eaLnBrk="1" latinLnBrk="0" hangingPunct="1">
                        <a:defRPr sz="2338" kern="1200">
                          <a:solidFill>
                            <a:schemeClr val="dk1"/>
                          </a:solidFill>
                          <a:latin typeface="Calibri" panose="020F0502020204030204"/>
                        </a:defRPr>
                      </a:lvl4pPr>
                      <a:lvl5pPr marL="2375598" algn="l" defTabSz="1187798" rtl="0" eaLnBrk="1" latinLnBrk="0" hangingPunct="1">
                        <a:defRPr sz="2338" kern="1200">
                          <a:solidFill>
                            <a:schemeClr val="dk1"/>
                          </a:solidFill>
                          <a:latin typeface="Calibri" panose="020F0502020204030204"/>
                        </a:defRPr>
                      </a:lvl5pPr>
                      <a:lvl6pPr marL="2969497" algn="l" defTabSz="1187798" rtl="0" eaLnBrk="1" latinLnBrk="0" hangingPunct="1">
                        <a:defRPr sz="2338" kern="1200">
                          <a:solidFill>
                            <a:schemeClr val="dk1"/>
                          </a:solidFill>
                          <a:latin typeface="Calibri" panose="020F0502020204030204"/>
                        </a:defRPr>
                      </a:lvl6pPr>
                      <a:lvl7pPr marL="3563396" algn="l" defTabSz="1187798" rtl="0" eaLnBrk="1" latinLnBrk="0" hangingPunct="1">
                        <a:defRPr sz="2338" kern="1200">
                          <a:solidFill>
                            <a:schemeClr val="dk1"/>
                          </a:solidFill>
                          <a:latin typeface="Calibri" panose="020F0502020204030204"/>
                        </a:defRPr>
                      </a:lvl7pPr>
                      <a:lvl8pPr marL="4157297" algn="l" defTabSz="1187798" rtl="0" eaLnBrk="1" latinLnBrk="0" hangingPunct="1">
                        <a:defRPr sz="2338" kern="1200">
                          <a:solidFill>
                            <a:schemeClr val="dk1"/>
                          </a:solidFill>
                          <a:latin typeface="Calibri" panose="020F0502020204030204"/>
                        </a:defRPr>
                      </a:lvl8pPr>
                      <a:lvl9pPr marL="4751195" algn="l" defTabSz="1187798" rtl="0" eaLnBrk="1" latinLnBrk="0" hangingPunct="1">
                        <a:defRPr sz="2338" kern="1200">
                          <a:solidFill>
                            <a:schemeClr val="dk1"/>
                          </a:solidFill>
                          <a:latin typeface="Calibri" panose="020F0502020204030204"/>
                        </a:defRPr>
                      </a:lvl9pPr>
                    </a:lstStyle>
                    <a:p>
                      <a:pPr marL="0" marR="0" lvl="0" indent="0" algn="l" defTabSz="1187323" rtl="0" eaLnBrk="1" fontAlgn="auto" latinLnBrk="0" hangingPunct="1">
                        <a:lnSpc>
                          <a:spcPct val="100000"/>
                        </a:lnSpc>
                        <a:spcBef>
                          <a:spcPts val="0"/>
                        </a:spcBef>
                        <a:spcAft>
                          <a:spcPts val="0"/>
                        </a:spcAft>
                        <a:buClrTx/>
                        <a:buSzTx/>
                        <a:buFontTx/>
                        <a:buNone/>
                        <a:tabLst/>
                        <a:defRPr/>
                      </a:pPr>
                      <a:r>
                        <a:rPr lang="en-US" sz="1100" b="0" dirty="0">
                          <a:solidFill>
                            <a:srgbClr val="1D1D1A"/>
                          </a:solidFill>
                          <a:latin typeface="Huawei Sans" panose="020C0503030203020204" pitchFamily="34" charset="0"/>
                          <a:ea typeface="微软雅黑" panose="020B0503020204020204" pitchFamily="34" charset="-122"/>
                          <a:cs typeface="+mn-ea"/>
                        </a:rPr>
                        <a:t>Simplifies operator customization.</a:t>
                      </a:r>
                    </a:p>
                  </a:txBody>
                  <a:tcPr anchor="ctr">
                    <a:lnL w="12700" cmpd="sng">
                      <a:solidFill>
                        <a:srgbClr val="666666"/>
                      </a:solidFill>
                    </a:lnL>
                    <a:lnR w="12700" cmpd="sng">
                      <a:solidFill>
                        <a:srgbClr val="666666"/>
                      </a:solidFill>
                    </a:lnR>
                    <a:lnT w="12700" cmpd="sng">
                      <a:solidFill>
                        <a:srgbClr val="666666"/>
                      </a:solidFill>
                    </a:lnT>
                    <a:lnB w="12700" cmpd="sng">
                      <a:solidFill>
                        <a:srgbClr val="666666"/>
                      </a:solidFill>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xmlns="" val="10009"/>
                  </a:ext>
                </a:extLst>
              </a:tr>
            </a:tbl>
          </a:graphicData>
        </a:graphic>
      </p:graphicFrame>
      <p:sp>
        <p:nvSpPr>
          <p:cNvPr id="59" name="椭圆 58"/>
          <p:cNvSpPr/>
          <p:nvPr/>
        </p:nvSpPr>
        <p:spPr>
          <a:xfrm>
            <a:off x="6314972" y="2445782"/>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1</a:t>
            </a:r>
          </a:p>
        </p:txBody>
      </p:sp>
      <p:sp>
        <p:nvSpPr>
          <p:cNvPr id="60" name="椭圆 59"/>
          <p:cNvSpPr/>
          <p:nvPr/>
        </p:nvSpPr>
        <p:spPr>
          <a:xfrm>
            <a:off x="6307754" y="2895854"/>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2</a:t>
            </a:r>
          </a:p>
        </p:txBody>
      </p:sp>
      <p:sp>
        <p:nvSpPr>
          <p:cNvPr id="61" name="椭圆 60"/>
          <p:cNvSpPr/>
          <p:nvPr/>
        </p:nvSpPr>
        <p:spPr>
          <a:xfrm>
            <a:off x="6307754" y="3324195"/>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3</a:t>
            </a:r>
          </a:p>
        </p:txBody>
      </p:sp>
      <p:sp>
        <p:nvSpPr>
          <p:cNvPr id="62" name="椭圆 61"/>
          <p:cNvSpPr/>
          <p:nvPr/>
        </p:nvSpPr>
        <p:spPr>
          <a:xfrm>
            <a:off x="6307754" y="3743082"/>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4</a:t>
            </a:r>
          </a:p>
        </p:txBody>
      </p:sp>
      <p:sp>
        <p:nvSpPr>
          <p:cNvPr id="63" name="椭圆 62"/>
          <p:cNvSpPr/>
          <p:nvPr/>
        </p:nvSpPr>
        <p:spPr>
          <a:xfrm>
            <a:off x="6306963" y="4101051"/>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5</a:t>
            </a:r>
          </a:p>
        </p:txBody>
      </p:sp>
      <p:sp>
        <p:nvSpPr>
          <p:cNvPr id="64" name="椭圆 63"/>
          <p:cNvSpPr/>
          <p:nvPr/>
        </p:nvSpPr>
        <p:spPr>
          <a:xfrm>
            <a:off x="6303154" y="4605754"/>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6</a:t>
            </a:r>
          </a:p>
        </p:txBody>
      </p:sp>
      <p:sp>
        <p:nvSpPr>
          <p:cNvPr id="65" name="椭圆 64"/>
          <p:cNvSpPr/>
          <p:nvPr/>
        </p:nvSpPr>
        <p:spPr>
          <a:xfrm>
            <a:off x="6314972" y="5112947"/>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7</a:t>
            </a:r>
          </a:p>
        </p:txBody>
      </p:sp>
      <p:sp>
        <p:nvSpPr>
          <p:cNvPr id="66" name="椭圆 65"/>
          <p:cNvSpPr/>
          <p:nvPr/>
        </p:nvSpPr>
        <p:spPr>
          <a:xfrm>
            <a:off x="6306963" y="5527299"/>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8</a:t>
            </a:r>
          </a:p>
        </p:txBody>
      </p:sp>
      <p:sp>
        <p:nvSpPr>
          <p:cNvPr id="67" name="椭圆 66"/>
          <p:cNvSpPr/>
          <p:nvPr/>
        </p:nvSpPr>
        <p:spPr>
          <a:xfrm>
            <a:off x="6314972" y="5942357"/>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9</a:t>
            </a:r>
          </a:p>
        </p:txBody>
      </p:sp>
      <p:sp>
        <p:nvSpPr>
          <p:cNvPr id="68" name="圆角矩形 67"/>
          <p:cNvSpPr/>
          <p:nvPr/>
        </p:nvSpPr>
        <p:spPr bwMode="auto">
          <a:xfrm>
            <a:off x="1306749" y="2913731"/>
            <a:ext cx="4252201" cy="390374"/>
          </a:xfrm>
          <a:prstGeom prst="roundRect">
            <a:avLst>
              <a:gd name="adj" fmla="val 0"/>
            </a:avLst>
          </a:prstGeom>
          <a:solidFill>
            <a:srgbClr val="E9002F">
              <a:lumMod val="60000"/>
              <a:lumOff val="40000"/>
              <a:alpha val="69804"/>
            </a:srgbClr>
          </a:solidFill>
          <a:ln w="9525" cap="flat" cmpd="sng" algn="ctr">
            <a:solidFill>
              <a:srgbClr val="E9002F">
                <a:lumMod val="60000"/>
                <a:lumOff val="40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112">
              <a:lnSpc>
                <a:spcPct val="120000"/>
              </a:lnSpc>
              <a:defRPr/>
            </a:pPr>
            <a:endParaRPr lang="en-US" altLang="zh-CN" sz="1599" b="1" kern="0" dirty="0">
              <a:solidFill>
                <a:srgbClr val="FFFFFF"/>
              </a:solidFill>
              <a:latin typeface="Huawei Sans" panose="020C0503030203020204" pitchFamily="34" charset="0"/>
              <a:ea typeface="等线" panose="02010600030101010101" pitchFamily="2" charset="-122"/>
              <a:cs typeface="+mn-ea"/>
              <a:sym typeface="+mn-lt"/>
            </a:endParaRPr>
          </a:p>
          <a:p>
            <a:pPr algn="ctr" defTabSz="914112">
              <a:lnSpc>
                <a:spcPct val="120000"/>
              </a:lnSpc>
              <a:defRPr/>
            </a:pPr>
            <a:r>
              <a:rPr lang="en-US" sz="1599" b="1">
                <a:solidFill>
                  <a:srgbClr val="FFFFFF"/>
                </a:solidFill>
                <a:latin typeface="Huawei Sans" panose="020C0503030203020204" pitchFamily="34" charset="0"/>
                <a:ea typeface="等线" panose="02010600030101010101" pitchFamily="2" charset="-122"/>
                <a:cs typeface="+mn-ea"/>
                <a:sym typeface="+mn-lt"/>
              </a:rPr>
              <a:t>Unified API (AscendCL)</a:t>
            </a:r>
          </a:p>
          <a:p>
            <a:pPr algn="ctr" defTabSz="914112">
              <a:lnSpc>
                <a:spcPct val="120000"/>
              </a:lnSpc>
              <a:defRPr/>
            </a:pPr>
            <a:endParaRPr lang="en-US" altLang="zh-CN" sz="1599" b="1" kern="0" dirty="0">
              <a:solidFill>
                <a:srgbClr val="FFFFFF"/>
              </a:solidFill>
              <a:latin typeface="Huawei Sans" panose="020C0503030203020204" pitchFamily="34" charset="0"/>
              <a:ea typeface="等线" panose="02010600030101010101" pitchFamily="2" charset="-122"/>
              <a:cs typeface="+mn-ea"/>
              <a:sym typeface="+mn-lt"/>
            </a:endParaRPr>
          </a:p>
        </p:txBody>
      </p:sp>
      <p:sp>
        <p:nvSpPr>
          <p:cNvPr id="69" name="圆角矩形 68"/>
          <p:cNvSpPr/>
          <p:nvPr/>
        </p:nvSpPr>
        <p:spPr>
          <a:xfrm>
            <a:off x="2262586" y="3321982"/>
            <a:ext cx="1403840" cy="479532"/>
          </a:xfrm>
          <a:prstGeom prst="roundRect">
            <a:avLst/>
          </a:prstGeom>
        </p:spPr>
        <p:txBody>
          <a:bodyPr rot="0" spcFirstLastPara="0" vertOverflow="overflow" horzOverflow="overflow" vert="horz" wrap="none" lIns="121792" tIns="60896" rIns="121792" bIns="60896" numCol="1" spcCol="0" rtlCol="0" fromWordArt="0" anchor="ctr" anchorCtr="0" forceAA="0" compatLnSpc="1">
            <a:prstTxWarp prst="textNoShape">
              <a:avLst/>
            </a:prstTxWarp>
            <a:noAutofit/>
          </a:bodyPr>
          <a:lstStyle/>
          <a:p>
            <a:pPr algn="ctr" defTabSz="1168762" eaLnBrk="0" fontAlgn="base" hangingPunct="0">
              <a:spcBef>
                <a:spcPct val="0"/>
              </a:spcBef>
              <a:spcAft>
                <a:spcPct val="0"/>
              </a:spcAft>
            </a:pPr>
            <a:endParaRPr lang="zh-CN" altLang="en-US" sz="1598" dirty="0">
              <a:solidFill>
                <a:srgbClr val="1D1D1A"/>
              </a:solidFill>
              <a:latin typeface="Huawei Sans" panose="020C0503030203020204" pitchFamily="34" charset="0"/>
              <a:ea typeface="等线" panose="02010600030101010101" pitchFamily="2" charset="-122"/>
              <a:cs typeface="+mn-ea"/>
              <a:sym typeface="+mn-lt"/>
            </a:endParaRPr>
          </a:p>
        </p:txBody>
      </p:sp>
      <p:sp>
        <p:nvSpPr>
          <p:cNvPr id="70" name="矩形 69"/>
          <p:cNvSpPr/>
          <p:nvPr/>
        </p:nvSpPr>
        <p:spPr>
          <a:xfrm>
            <a:off x="1308511" y="5804660"/>
            <a:ext cx="4250440" cy="348796"/>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1000" b="1">
                <a:solidFill>
                  <a:srgbClr val="1D1D1A"/>
                </a:solidFill>
                <a:latin typeface="Huawei Sans" panose="020C0503030203020204" pitchFamily="34" charset="0"/>
                <a:ea typeface="等线" panose="02010600030101010101" pitchFamily="2" charset="-122"/>
                <a:cs typeface="+mn-ea"/>
                <a:sym typeface="+mn-lt"/>
              </a:rPr>
              <a:t>Compute resources (Ascend 310/ Ascend 910, AI CPU, Ctrl CPU)</a:t>
            </a:r>
          </a:p>
        </p:txBody>
      </p:sp>
      <p:sp>
        <p:nvSpPr>
          <p:cNvPr id="71" name="矩形 70"/>
          <p:cNvSpPr/>
          <p:nvPr/>
        </p:nvSpPr>
        <p:spPr>
          <a:xfrm>
            <a:off x="256287" y="2846880"/>
            <a:ext cx="5555194" cy="3413816"/>
          </a:xfrm>
          <a:prstGeom prst="rect">
            <a:avLst/>
          </a:prstGeom>
          <a:solidFill>
            <a:schemeClr val="tx2">
              <a:lumMod val="95000"/>
            </a:schemeClr>
          </a:solidFill>
          <a:ln w="12700" cap="flat" cmpd="sng" algn="ctr">
            <a:solidFill>
              <a:srgbClr val="C00000"/>
            </a:solidFill>
            <a:prstDash val="dash"/>
            <a:miter lim="800000"/>
          </a:ln>
          <a:effectLst/>
        </p:spPr>
        <p:txBody>
          <a:bodyPr rtlCol="0" anchor="ctr"/>
          <a:lstStyle/>
          <a:p>
            <a:pPr algn="ctr" defTabSz="913199">
              <a:defRPr/>
            </a:pPr>
            <a:endParaRPr lang="zh-CN" altLang="en-US" sz="1798" kern="0">
              <a:solidFill>
                <a:prstClr val="white"/>
              </a:solidFill>
              <a:latin typeface="Huawei Sans" panose="020C0503030203020204" pitchFamily="34" charset="0"/>
              <a:ea typeface="等线" panose="02010600030101010101" pitchFamily="2" charset="-122"/>
            </a:endParaRPr>
          </a:p>
        </p:txBody>
      </p:sp>
      <p:sp>
        <p:nvSpPr>
          <p:cNvPr id="72" name="矩形 71"/>
          <p:cNvSpPr/>
          <p:nvPr/>
        </p:nvSpPr>
        <p:spPr>
          <a:xfrm>
            <a:off x="582259" y="2944500"/>
            <a:ext cx="704039" cy="307648"/>
          </a:xfrm>
          <a:prstGeom prst="rect">
            <a:avLst/>
          </a:prstGeom>
        </p:spPr>
        <p:txBody>
          <a:bodyPr wrap="none">
            <a:sp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algn="ctr" defTabSz="913485" fontAlgn="base">
              <a:spcBef>
                <a:spcPct val="0"/>
              </a:spcBef>
              <a:spcAft>
                <a:spcPct val="0"/>
              </a:spcAft>
              <a:buClr>
                <a:srgbClr val="CC9900"/>
              </a:buClr>
              <a:defRPr/>
            </a:pPr>
            <a:r>
              <a:rPr lang="en-US" sz="1399" b="1" dirty="0">
                <a:solidFill>
                  <a:srgbClr val="000000"/>
                </a:solidFill>
                <a:latin typeface="Huawei Sans" panose="020C0503030203020204" pitchFamily="34" charset="0"/>
                <a:ea typeface="等线" panose="02010600030101010101" pitchFamily="2" charset="-122"/>
                <a:cs typeface="Huawei Sans" panose="020C0503030203020204" pitchFamily="34" charset="0"/>
                <a:sym typeface="+mn-lt"/>
              </a:rPr>
              <a:t>CANN</a:t>
            </a:r>
          </a:p>
        </p:txBody>
      </p:sp>
      <p:grpSp>
        <p:nvGrpSpPr>
          <p:cNvPr id="73" name="组合 72"/>
          <p:cNvGrpSpPr/>
          <p:nvPr/>
        </p:nvGrpSpPr>
        <p:grpSpPr>
          <a:xfrm>
            <a:off x="1259925" y="3376298"/>
            <a:ext cx="4299025" cy="1903265"/>
            <a:chOff x="6196939" y="3703137"/>
            <a:chExt cx="5441363" cy="2158029"/>
          </a:xfrm>
        </p:grpSpPr>
        <p:sp>
          <p:nvSpPr>
            <p:cNvPr id="74" name="矩形 73"/>
            <p:cNvSpPr/>
            <p:nvPr/>
          </p:nvSpPr>
          <p:spPr>
            <a:xfrm>
              <a:off x="6363956" y="3995393"/>
              <a:ext cx="5194516" cy="1012857"/>
            </a:xfrm>
            <a:prstGeom prst="rect">
              <a:avLst/>
            </a:prstGeom>
            <a:solidFill>
              <a:srgbClr val="EBEBEB">
                <a:lumMod val="90000"/>
              </a:srgbClr>
            </a:solidFill>
            <a:ln w="12700" cap="flat" cmpd="sng" algn="ctr">
              <a:noFill/>
              <a:prstDash val="solid"/>
              <a:miter lim="800000"/>
            </a:ln>
            <a:effectLst/>
          </p:spPr>
          <p:txBody>
            <a:bodyPr rtlCol="0" anchor="ctr"/>
            <a:lstStyle/>
            <a:p>
              <a:pPr algn="ctr">
                <a:defRPr/>
              </a:pPr>
              <a:endParaRPr lang="zh-CN" altLang="en-US" sz="1000" kern="0" dirty="0">
                <a:solidFill>
                  <a:prstClr val="black"/>
                </a:solidFill>
                <a:latin typeface="Huawei Sans" panose="020C0503030203020204" pitchFamily="34" charset="0"/>
                <a:ea typeface="等线" panose="02010600030101010101" pitchFamily="2" charset="-122"/>
              </a:endParaRPr>
            </a:p>
          </p:txBody>
        </p:sp>
        <p:sp>
          <p:nvSpPr>
            <p:cNvPr id="75" name="文本框 74"/>
            <p:cNvSpPr txBox="1"/>
            <p:nvPr/>
          </p:nvSpPr>
          <p:spPr>
            <a:xfrm>
              <a:off x="6291559" y="4187744"/>
              <a:ext cx="1166941" cy="628154"/>
            </a:xfrm>
            <a:prstGeom prst="rect">
              <a:avLst/>
            </a:prstGeom>
            <a:noFill/>
          </p:spPr>
          <p:txBody>
            <a:bodyPr wrap="square" rtlCol="0">
              <a:spAutoFit/>
            </a:bodyPr>
            <a:lstStyle/>
            <a:p>
              <a:pPr>
                <a:defRPr/>
              </a:pPr>
              <a:r>
                <a:rPr lang="en-US" sz="1000" dirty="0">
                  <a:solidFill>
                    <a:prstClr val="black"/>
                  </a:solidFill>
                  <a:latin typeface="Huawei Sans" panose="020C0503030203020204" pitchFamily="34" charset="0"/>
                </a:rPr>
                <a:t>Graph optimization and build</a:t>
              </a:r>
            </a:p>
          </p:txBody>
        </p:sp>
        <p:sp>
          <p:nvSpPr>
            <p:cNvPr id="76" name="矩形 75"/>
            <p:cNvSpPr/>
            <p:nvPr/>
          </p:nvSpPr>
          <p:spPr>
            <a:xfrm>
              <a:off x="7371659" y="4036305"/>
              <a:ext cx="3886742" cy="345679"/>
            </a:xfrm>
            <a:prstGeom prst="rect">
              <a:avLst/>
            </a:prstGeom>
            <a:solidFill>
              <a:srgbClr val="FFC000"/>
            </a:solidFill>
            <a:ln w="12700" cap="flat" cmpd="sng" algn="ctr">
              <a:noFill/>
              <a:prstDash val="solid"/>
              <a:miter lim="800000"/>
            </a:ln>
            <a:effectLst/>
          </p:spPr>
          <p:txBody>
            <a:bodyPr rtlCol="0" anchor="ctr"/>
            <a:lstStyle/>
            <a:p>
              <a:pPr algn="ctr">
                <a:defRPr/>
              </a:pPr>
              <a:r>
                <a:rPr lang="en-US" sz="1000">
                  <a:latin typeface="Huawei Sans" panose="020C0503030203020204" pitchFamily="34" charset="0"/>
                </a:rPr>
                <a:t>GE </a:t>
              </a:r>
              <a:r>
                <a:rPr lang="en-US" sz="1000" b="1">
                  <a:solidFill>
                    <a:srgbClr val="E9002F"/>
                  </a:solidFill>
                  <a:latin typeface="Huawei Sans" panose="020C0503030203020204" pitchFamily="34" charset="0"/>
                </a:rPr>
                <a:t>(open-source)</a:t>
              </a:r>
            </a:p>
          </p:txBody>
        </p:sp>
        <p:sp>
          <p:nvSpPr>
            <p:cNvPr id="77" name="矩形 76"/>
            <p:cNvSpPr/>
            <p:nvPr/>
          </p:nvSpPr>
          <p:spPr>
            <a:xfrm>
              <a:off x="7371661" y="4464331"/>
              <a:ext cx="1070501" cy="387461"/>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a:defRPr/>
              </a:pPr>
              <a:r>
                <a:rPr lang="en-US" sz="1000">
                  <a:solidFill>
                    <a:prstClr val="black"/>
                  </a:solidFill>
                  <a:latin typeface="Huawei Sans" panose="020C0503030203020204" pitchFamily="34" charset="0"/>
                </a:rPr>
                <a:t>FE</a:t>
              </a:r>
            </a:p>
          </p:txBody>
        </p:sp>
        <p:sp>
          <p:nvSpPr>
            <p:cNvPr id="78" name="矩形 77"/>
            <p:cNvSpPr/>
            <p:nvPr/>
          </p:nvSpPr>
          <p:spPr>
            <a:xfrm>
              <a:off x="8779780" y="4464331"/>
              <a:ext cx="1070501" cy="387461"/>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a:defRPr/>
              </a:pPr>
              <a:r>
                <a:rPr lang="en-US" sz="1000">
                  <a:solidFill>
                    <a:prstClr val="black"/>
                  </a:solidFill>
                  <a:latin typeface="Huawei Sans" panose="020C0503030203020204" pitchFamily="34" charset="0"/>
                </a:rPr>
                <a:t>AICPUE</a:t>
              </a:r>
            </a:p>
          </p:txBody>
        </p:sp>
        <p:sp>
          <p:nvSpPr>
            <p:cNvPr id="79" name="矩形 78"/>
            <p:cNvSpPr/>
            <p:nvPr/>
          </p:nvSpPr>
          <p:spPr>
            <a:xfrm>
              <a:off x="10183783" y="4464331"/>
              <a:ext cx="1070501" cy="387461"/>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a:defRPr/>
              </a:pPr>
              <a:r>
                <a:rPr lang="en-US" sz="1000">
                  <a:solidFill>
                    <a:prstClr val="black"/>
                  </a:solidFill>
                  <a:latin typeface="Huawei Sans" panose="020C0503030203020204" pitchFamily="34" charset="0"/>
                </a:rPr>
                <a:t>HCCL</a:t>
              </a:r>
            </a:p>
          </p:txBody>
        </p:sp>
        <p:sp>
          <p:nvSpPr>
            <p:cNvPr id="80" name="矩形 79"/>
            <p:cNvSpPr/>
            <p:nvPr/>
          </p:nvSpPr>
          <p:spPr>
            <a:xfrm>
              <a:off x="6363955" y="5049162"/>
              <a:ext cx="5194516" cy="662721"/>
            </a:xfrm>
            <a:prstGeom prst="rect">
              <a:avLst/>
            </a:prstGeom>
            <a:solidFill>
              <a:srgbClr val="EBEBEB">
                <a:lumMod val="90000"/>
              </a:srgbClr>
            </a:solidFill>
            <a:ln w="12700" cap="flat" cmpd="sng" algn="ctr">
              <a:noFill/>
              <a:prstDash val="solid"/>
              <a:miter lim="800000"/>
            </a:ln>
            <a:effectLst/>
          </p:spPr>
          <p:txBody>
            <a:bodyPr rtlCol="0" anchor="ctr"/>
            <a:lstStyle/>
            <a:p>
              <a:pPr algn="ctr">
                <a:defRPr/>
              </a:pPr>
              <a:endParaRPr lang="zh-CN" altLang="en-US" sz="1000" kern="0" dirty="0">
                <a:solidFill>
                  <a:prstClr val="black"/>
                </a:solidFill>
                <a:latin typeface="Huawei Sans" panose="020C0503030203020204" pitchFamily="34" charset="0"/>
                <a:ea typeface="等线" panose="02010600030101010101" pitchFamily="2" charset="-122"/>
              </a:endParaRPr>
            </a:p>
          </p:txBody>
        </p:sp>
        <p:sp>
          <p:nvSpPr>
            <p:cNvPr id="81" name="文本框 80"/>
            <p:cNvSpPr txBox="1"/>
            <p:nvPr/>
          </p:nvSpPr>
          <p:spPr>
            <a:xfrm>
              <a:off x="6291559" y="5153688"/>
              <a:ext cx="1000187" cy="453667"/>
            </a:xfrm>
            <a:prstGeom prst="rect">
              <a:avLst/>
            </a:prstGeom>
            <a:noFill/>
          </p:spPr>
          <p:txBody>
            <a:bodyPr wrap="square" rtlCol="0">
              <a:spAutoFit/>
            </a:bodyPr>
            <a:lstStyle/>
            <a:p>
              <a:pPr>
                <a:defRPr/>
              </a:pPr>
              <a:r>
                <a:rPr lang="en-US" sz="1000" dirty="0">
                  <a:solidFill>
                    <a:prstClr val="black"/>
                  </a:solidFill>
                  <a:latin typeface="Huawei Sans" panose="020C0503030203020204" pitchFamily="34" charset="0"/>
                </a:rPr>
                <a:t>Operator build</a:t>
              </a:r>
            </a:p>
          </p:txBody>
        </p:sp>
        <p:sp>
          <p:nvSpPr>
            <p:cNvPr id="82" name="矩形 81"/>
            <p:cNvSpPr/>
            <p:nvPr/>
          </p:nvSpPr>
          <p:spPr>
            <a:xfrm>
              <a:off x="7437681" y="5157572"/>
              <a:ext cx="1342101" cy="387460"/>
            </a:xfrm>
            <a:prstGeom prst="rect">
              <a:avLst/>
            </a:prstGeom>
            <a:solidFill>
              <a:sysClr val="window" lastClr="FFFFFF">
                <a:lumMod val="65000"/>
              </a:sysClr>
            </a:solidFill>
            <a:ln w="12700" cap="flat" cmpd="sng" algn="ctr">
              <a:noFill/>
              <a:prstDash val="solid"/>
              <a:miter lim="800000"/>
            </a:ln>
            <a:effectLst/>
          </p:spPr>
          <p:txBody>
            <a:bodyPr rtlCol="0" anchor="ctr"/>
            <a:lstStyle/>
            <a:p>
              <a:pPr algn="ctr">
                <a:defRPr/>
              </a:pPr>
              <a:r>
                <a:rPr lang="en-US" sz="1000">
                  <a:solidFill>
                    <a:prstClr val="black"/>
                  </a:solidFill>
                  <a:latin typeface="Huawei Sans" panose="020C0503030203020204" pitchFamily="34" charset="0"/>
                </a:rPr>
                <a:t>TBE</a:t>
              </a:r>
            </a:p>
          </p:txBody>
        </p:sp>
        <p:sp>
          <p:nvSpPr>
            <p:cNvPr id="83" name="矩形 82"/>
            <p:cNvSpPr/>
            <p:nvPr/>
          </p:nvSpPr>
          <p:spPr>
            <a:xfrm>
              <a:off x="6242553" y="3703137"/>
              <a:ext cx="5395749" cy="2158029"/>
            </a:xfrm>
            <a:prstGeom prst="rect">
              <a:avLst/>
            </a:prstGeom>
            <a:noFill/>
            <a:ln w="12700" cap="flat" cmpd="sng" algn="ctr">
              <a:solidFill>
                <a:srgbClr val="151515"/>
              </a:solidFill>
              <a:prstDash val="sysDot"/>
              <a:miter lim="800000"/>
            </a:ln>
            <a:effectLst/>
          </p:spPr>
          <p:txBody>
            <a:bodyPr rtlCol="0" anchor="ctr"/>
            <a:lstStyle/>
            <a:p>
              <a:pPr algn="ctr">
                <a:defRPr/>
              </a:pPr>
              <a:endParaRPr lang="zh-CN" altLang="en-US" sz="1400" kern="0">
                <a:solidFill>
                  <a:srgbClr val="666666"/>
                </a:solidFill>
                <a:latin typeface="Huawei Sans" panose="020C0503030203020204" pitchFamily="34" charset="0"/>
                <a:ea typeface="等线" panose="02010600030101010101" pitchFamily="2" charset="-122"/>
              </a:endParaRPr>
            </a:p>
          </p:txBody>
        </p:sp>
        <p:sp>
          <p:nvSpPr>
            <p:cNvPr id="84" name="文本框 83"/>
            <p:cNvSpPr txBox="1"/>
            <p:nvPr/>
          </p:nvSpPr>
          <p:spPr>
            <a:xfrm>
              <a:off x="6196939" y="3713968"/>
              <a:ext cx="1319226" cy="296628"/>
            </a:xfrm>
            <a:prstGeom prst="rect">
              <a:avLst/>
            </a:prstGeom>
            <a:noFill/>
          </p:spPr>
          <p:txBody>
            <a:bodyPr vert="horz" wrap="none" rtlCol="0">
              <a:spAutoFit/>
            </a:bodyPr>
            <a:lstStyle/>
            <a:p>
              <a:pPr>
                <a:defRPr/>
              </a:pPr>
              <a:r>
                <a:rPr lang="en-US" sz="1100" dirty="0">
                  <a:solidFill>
                    <a:srgbClr val="1D1D1A"/>
                  </a:solidFill>
                  <a:latin typeface="Huawei Sans" panose="020C0503030203020204" pitchFamily="34" charset="0"/>
                </a:rPr>
                <a:t>ATC compiler</a:t>
              </a:r>
            </a:p>
          </p:txBody>
        </p:sp>
        <p:sp>
          <p:nvSpPr>
            <p:cNvPr id="85" name="矩形 84"/>
            <p:cNvSpPr/>
            <p:nvPr/>
          </p:nvSpPr>
          <p:spPr>
            <a:xfrm>
              <a:off x="8921855" y="5157570"/>
              <a:ext cx="2329057" cy="387460"/>
            </a:xfrm>
            <a:prstGeom prst="rect">
              <a:avLst/>
            </a:prstGeom>
            <a:solidFill>
              <a:srgbClr val="FFC000"/>
            </a:solidFill>
            <a:ln w="12700" cap="flat" cmpd="sng" algn="ctr">
              <a:noFill/>
              <a:prstDash val="solid"/>
              <a:miter lim="800000"/>
            </a:ln>
            <a:effectLst/>
          </p:spPr>
          <p:txBody>
            <a:bodyPr rtlCol="0" anchor="ctr"/>
            <a:lstStyle/>
            <a:p>
              <a:pPr algn="ctr">
                <a:defRPr/>
              </a:pPr>
              <a:r>
                <a:rPr lang="en-US" sz="1000">
                  <a:solidFill>
                    <a:prstClr val="black"/>
                  </a:solidFill>
                  <a:latin typeface="Huawei Sans" panose="020C0503030203020204" pitchFamily="34" charset="0"/>
                </a:rPr>
                <a:t>TBE Lib</a:t>
              </a:r>
            </a:p>
            <a:p>
              <a:pPr algn="ctr">
                <a:defRPr/>
              </a:pPr>
              <a:r>
                <a:rPr lang="en-US" sz="1000" b="1">
                  <a:solidFill>
                    <a:srgbClr val="E9002F"/>
                  </a:solidFill>
                  <a:latin typeface="Huawei Sans" panose="020C0503030203020204" pitchFamily="34" charset="0"/>
                </a:rPr>
                <a:t>(open-source)</a:t>
              </a:r>
            </a:p>
          </p:txBody>
        </p:sp>
      </p:grpSp>
      <p:sp>
        <p:nvSpPr>
          <p:cNvPr id="86" name="矩形 85"/>
          <p:cNvSpPr/>
          <p:nvPr/>
        </p:nvSpPr>
        <p:spPr>
          <a:xfrm>
            <a:off x="238940" y="2077150"/>
            <a:ext cx="894897"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900" dirty="0">
                <a:solidFill>
                  <a:srgbClr val="1D1D1A"/>
                </a:solidFill>
                <a:latin typeface="Huawei Sans" panose="020C0503030203020204" pitchFamily="34" charset="0"/>
                <a:ea typeface="等线" panose="02010600030101010101" pitchFamily="2" charset="-122"/>
                <a:cs typeface="+mn-ea"/>
                <a:sym typeface="+mn-lt"/>
              </a:rPr>
              <a:t>Model development</a:t>
            </a:r>
          </a:p>
          <a:p>
            <a:pPr algn="ctr" defTabSz="913851">
              <a:defRPr/>
            </a:pPr>
            <a:r>
              <a:rPr lang="en-US" sz="900" dirty="0">
                <a:solidFill>
                  <a:srgbClr val="1D1D1A"/>
                </a:solidFill>
                <a:latin typeface="Huawei Sans" panose="020C0503030203020204" pitchFamily="34" charset="0"/>
                <a:ea typeface="等线" panose="02010600030101010101" pitchFamily="2" charset="-122"/>
                <a:cs typeface="+mn-ea"/>
                <a:sym typeface="+mn-lt"/>
              </a:rPr>
              <a:t>(MindSpore, ...)</a:t>
            </a:r>
          </a:p>
        </p:txBody>
      </p:sp>
      <p:sp>
        <p:nvSpPr>
          <p:cNvPr id="87" name="矩形 86"/>
          <p:cNvSpPr/>
          <p:nvPr/>
        </p:nvSpPr>
        <p:spPr>
          <a:xfrm>
            <a:off x="2793029" y="2077150"/>
            <a:ext cx="739277"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900" dirty="0">
                <a:solidFill>
                  <a:srgbClr val="1D1D1A"/>
                </a:solidFill>
                <a:latin typeface="Huawei Sans" panose="020C0503030203020204" pitchFamily="34" charset="0"/>
                <a:ea typeface="等线" panose="02010600030101010101" pitchFamily="2" charset="-122"/>
                <a:cs typeface="+mn-ea"/>
                <a:sym typeface="+mn-lt"/>
              </a:rPr>
              <a:t>AI Core Op development</a:t>
            </a:r>
          </a:p>
        </p:txBody>
      </p:sp>
      <p:sp>
        <p:nvSpPr>
          <p:cNvPr id="88" name="矩形 87"/>
          <p:cNvSpPr/>
          <p:nvPr/>
        </p:nvSpPr>
        <p:spPr>
          <a:xfrm>
            <a:off x="2045474" y="2077150"/>
            <a:ext cx="686352"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900" dirty="0">
                <a:solidFill>
                  <a:srgbClr val="1D1D1A"/>
                </a:solidFill>
                <a:latin typeface="Huawei Sans" panose="020C0503030203020204" pitchFamily="34" charset="0"/>
                <a:ea typeface="等线" panose="02010600030101010101" pitchFamily="2" charset="-122"/>
                <a:cs typeface="+mn-ea"/>
                <a:sym typeface="+mn-lt"/>
              </a:rPr>
              <a:t>Graph fusion and optimization</a:t>
            </a:r>
          </a:p>
        </p:txBody>
      </p:sp>
      <p:sp>
        <p:nvSpPr>
          <p:cNvPr id="89" name="矩形 88"/>
          <p:cNvSpPr/>
          <p:nvPr/>
        </p:nvSpPr>
        <p:spPr>
          <a:xfrm>
            <a:off x="3596742" y="2077150"/>
            <a:ext cx="610973"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900">
                <a:solidFill>
                  <a:srgbClr val="1D1D1A"/>
                </a:solidFill>
                <a:latin typeface="Huawei Sans" panose="020C0503030203020204" pitchFamily="34" charset="0"/>
                <a:ea typeface="等线" panose="02010600030101010101" pitchFamily="2" charset="-122"/>
                <a:cs typeface="+mn-ea"/>
                <a:sym typeface="+mn-lt"/>
              </a:rPr>
              <a:t>IR graph building</a:t>
            </a:r>
          </a:p>
        </p:txBody>
      </p:sp>
      <p:sp>
        <p:nvSpPr>
          <p:cNvPr id="90" name="矩形 89"/>
          <p:cNvSpPr/>
          <p:nvPr/>
        </p:nvSpPr>
        <p:spPr>
          <a:xfrm>
            <a:off x="4274736" y="2077150"/>
            <a:ext cx="610973"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900">
                <a:solidFill>
                  <a:srgbClr val="1D1D1A"/>
                </a:solidFill>
                <a:latin typeface="Huawei Sans" panose="020C0503030203020204" pitchFamily="34" charset="0"/>
                <a:ea typeface="等线" panose="02010600030101010101" pitchFamily="2" charset="-122"/>
                <a:cs typeface="+mn-ea"/>
                <a:sym typeface="+mn-lt"/>
              </a:rPr>
              <a:t>Third-party framework</a:t>
            </a:r>
          </a:p>
          <a:p>
            <a:pPr algn="ctr" defTabSz="913851">
              <a:defRPr/>
            </a:pPr>
            <a:r>
              <a:rPr lang="en-US" sz="900">
                <a:solidFill>
                  <a:srgbClr val="1D1D1A"/>
                </a:solidFill>
                <a:latin typeface="Huawei Sans" panose="020C0503030203020204" pitchFamily="34" charset="0"/>
                <a:ea typeface="等线" panose="02010600030101010101" pitchFamily="2" charset="-122"/>
                <a:cs typeface="+mn-ea"/>
                <a:sym typeface="+mn-lt"/>
              </a:rPr>
              <a:t>adaptation</a:t>
            </a:r>
          </a:p>
        </p:txBody>
      </p:sp>
      <p:cxnSp>
        <p:nvCxnSpPr>
          <p:cNvPr id="91" name="直接箭头连接符 90"/>
          <p:cNvCxnSpPr/>
          <p:nvPr/>
        </p:nvCxnSpPr>
        <p:spPr>
          <a:xfrm>
            <a:off x="585723" y="2633449"/>
            <a:ext cx="1" cy="738310"/>
          </a:xfrm>
          <a:prstGeom prst="straightConnector1">
            <a:avLst/>
          </a:prstGeom>
          <a:noFill/>
          <a:ln w="6350" cap="flat" cmpd="sng" algn="ctr">
            <a:solidFill>
              <a:srgbClr val="C7000A"/>
            </a:solidFill>
            <a:prstDash val="solid"/>
            <a:miter lim="800000"/>
            <a:tailEnd type="triangle"/>
          </a:ln>
          <a:effectLst/>
        </p:spPr>
      </p:cxnSp>
      <p:cxnSp>
        <p:nvCxnSpPr>
          <p:cNvPr id="92" name="直接箭头连接符 91"/>
          <p:cNvCxnSpPr/>
          <p:nvPr/>
        </p:nvCxnSpPr>
        <p:spPr>
          <a:xfrm flipH="1">
            <a:off x="2419569" y="2612845"/>
            <a:ext cx="1" cy="340592"/>
          </a:xfrm>
          <a:prstGeom prst="straightConnector1">
            <a:avLst/>
          </a:prstGeom>
          <a:noFill/>
          <a:ln w="6350" cap="flat" cmpd="sng" algn="ctr">
            <a:solidFill>
              <a:srgbClr val="C7000A"/>
            </a:solidFill>
            <a:prstDash val="solid"/>
            <a:miter lim="800000"/>
            <a:tailEnd type="triangle"/>
          </a:ln>
          <a:effectLst/>
        </p:spPr>
      </p:cxnSp>
      <p:cxnSp>
        <p:nvCxnSpPr>
          <p:cNvPr id="93" name="直接箭头连接符 92"/>
          <p:cNvCxnSpPr/>
          <p:nvPr/>
        </p:nvCxnSpPr>
        <p:spPr>
          <a:xfrm flipH="1">
            <a:off x="3888689" y="2612845"/>
            <a:ext cx="1" cy="340592"/>
          </a:xfrm>
          <a:prstGeom prst="straightConnector1">
            <a:avLst/>
          </a:prstGeom>
          <a:noFill/>
          <a:ln w="6350" cap="flat" cmpd="sng" algn="ctr">
            <a:solidFill>
              <a:srgbClr val="C7000A"/>
            </a:solidFill>
            <a:prstDash val="solid"/>
            <a:miter lim="800000"/>
            <a:tailEnd type="triangle"/>
          </a:ln>
          <a:effectLst/>
        </p:spPr>
      </p:cxnSp>
      <p:cxnSp>
        <p:nvCxnSpPr>
          <p:cNvPr id="94" name="直接箭头连接符 93"/>
          <p:cNvCxnSpPr/>
          <p:nvPr/>
        </p:nvCxnSpPr>
        <p:spPr>
          <a:xfrm flipH="1">
            <a:off x="4577876" y="2624657"/>
            <a:ext cx="1" cy="340592"/>
          </a:xfrm>
          <a:prstGeom prst="straightConnector1">
            <a:avLst/>
          </a:prstGeom>
          <a:noFill/>
          <a:ln w="6350" cap="flat" cmpd="sng" algn="ctr">
            <a:solidFill>
              <a:srgbClr val="C7000A"/>
            </a:solidFill>
            <a:prstDash val="solid"/>
            <a:miter lim="800000"/>
            <a:tailEnd type="triangle"/>
          </a:ln>
          <a:effectLst/>
        </p:spPr>
      </p:cxnSp>
      <p:sp>
        <p:nvSpPr>
          <p:cNvPr id="95" name="矩形 94"/>
          <p:cNvSpPr/>
          <p:nvPr/>
        </p:nvSpPr>
        <p:spPr>
          <a:xfrm>
            <a:off x="308045" y="3371759"/>
            <a:ext cx="856797" cy="2781697"/>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r>
              <a:rPr lang="en-US" sz="1000" b="1">
                <a:solidFill>
                  <a:srgbClr val="1D1D1A"/>
                </a:solidFill>
                <a:latin typeface="Huawei Sans" panose="020C0503030203020204" pitchFamily="34" charset="0"/>
                <a:ea typeface="等线" panose="02010600030101010101" pitchFamily="2" charset="-122"/>
                <a:cs typeface="+mn-ea"/>
              </a:rPr>
              <a:t>ModelZoo</a:t>
            </a:r>
          </a:p>
        </p:txBody>
      </p:sp>
      <p:sp>
        <p:nvSpPr>
          <p:cNvPr id="96" name="矩形 95"/>
          <p:cNvSpPr/>
          <p:nvPr/>
        </p:nvSpPr>
        <p:spPr>
          <a:xfrm>
            <a:off x="1308511" y="5353022"/>
            <a:ext cx="2565732" cy="348796"/>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1000" b="1">
                <a:solidFill>
                  <a:srgbClr val="1D1D1A"/>
                </a:solidFill>
                <a:latin typeface="Huawei Sans" panose="020C0503030203020204" pitchFamily="34" charset="0"/>
                <a:ea typeface="等线" panose="02010600030101010101" pitchFamily="2" charset="-122"/>
                <a:cs typeface="+mn-ea"/>
                <a:sym typeface="+mn-lt"/>
              </a:rPr>
              <a:t>Runtime</a:t>
            </a:r>
          </a:p>
        </p:txBody>
      </p:sp>
      <p:sp>
        <p:nvSpPr>
          <p:cNvPr id="97" name="矩形 96"/>
          <p:cNvSpPr/>
          <p:nvPr/>
        </p:nvSpPr>
        <p:spPr>
          <a:xfrm>
            <a:off x="4009319" y="5351300"/>
            <a:ext cx="1549632" cy="348796"/>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1000" b="1">
                <a:solidFill>
                  <a:srgbClr val="1D1D1A"/>
                </a:solidFill>
                <a:latin typeface="Huawei Sans" panose="020C0503030203020204" pitchFamily="34" charset="0"/>
                <a:ea typeface="等线" panose="02010600030101010101" pitchFamily="2" charset="-122"/>
                <a:cs typeface="+mn-ea"/>
                <a:sym typeface="+mn-lt"/>
              </a:rPr>
              <a:t>Driver</a:t>
            </a:r>
          </a:p>
        </p:txBody>
      </p:sp>
      <p:cxnSp>
        <p:nvCxnSpPr>
          <p:cNvPr id="98" name="直接箭头连接符 97"/>
          <p:cNvCxnSpPr/>
          <p:nvPr/>
        </p:nvCxnSpPr>
        <p:spPr>
          <a:xfrm flipH="1">
            <a:off x="5321634" y="2622893"/>
            <a:ext cx="1" cy="340592"/>
          </a:xfrm>
          <a:prstGeom prst="straightConnector1">
            <a:avLst/>
          </a:prstGeom>
          <a:noFill/>
          <a:ln w="6350" cap="flat" cmpd="sng" algn="ctr">
            <a:solidFill>
              <a:srgbClr val="C7000A"/>
            </a:solidFill>
            <a:prstDash val="solid"/>
            <a:miter lim="800000"/>
            <a:tailEnd type="triangle"/>
          </a:ln>
          <a:effectLst/>
        </p:spPr>
      </p:cxnSp>
      <p:cxnSp>
        <p:nvCxnSpPr>
          <p:cNvPr id="99" name="直接箭头连接符 98"/>
          <p:cNvCxnSpPr/>
          <p:nvPr/>
        </p:nvCxnSpPr>
        <p:spPr>
          <a:xfrm flipH="1">
            <a:off x="1606963" y="2622893"/>
            <a:ext cx="1" cy="340592"/>
          </a:xfrm>
          <a:prstGeom prst="straightConnector1">
            <a:avLst/>
          </a:prstGeom>
          <a:noFill/>
          <a:ln w="6350" cap="flat" cmpd="sng" algn="ctr">
            <a:solidFill>
              <a:srgbClr val="C7000A"/>
            </a:solidFill>
            <a:prstDash val="solid"/>
            <a:miter lim="800000"/>
            <a:tailEnd type="triangle"/>
          </a:ln>
          <a:effectLst/>
        </p:spPr>
      </p:cxnSp>
      <p:sp>
        <p:nvSpPr>
          <p:cNvPr id="100" name="矩形 99"/>
          <p:cNvSpPr/>
          <p:nvPr/>
        </p:nvSpPr>
        <p:spPr>
          <a:xfrm>
            <a:off x="1300196" y="2077150"/>
            <a:ext cx="610973"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defRPr/>
            </a:pPr>
            <a:r>
              <a:rPr lang="en-US" sz="900">
                <a:solidFill>
                  <a:srgbClr val="1D1D1A"/>
                </a:solidFill>
                <a:latin typeface="Huawei Sans" panose="020C0503030203020204" pitchFamily="34" charset="0"/>
                <a:ea typeface="等线" panose="02010600030101010101" pitchFamily="2" charset="-122"/>
                <a:cs typeface="+mn-ea"/>
                <a:sym typeface="+mn-lt"/>
              </a:rPr>
              <a:t>Ctrl CPU</a:t>
            </a:r>
          </a:p>
        </p:txBody>
      </p:sp>
      <p:sp>
        <p:nvSpPr>
          <p:cNvPr id="101" name="椭圆 100"/>
          <p:cNvSpPr/>
          <p:nvPr/>
        </p:nvSpPr>
        <p:spPr>
          <a:xfrm>
            <a:off x="5372858" y="2631374"/>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dirty="0">
                <a:solidFill>
                  <a:srgbClr val="C00000"/>
                </a:solidFill>
                <a:latin typeface="Huawei Sans" panose="020C0503030203020204" pitchFamily="34" charset="0"/>
                <a:ea typeface="等线" panose="02010600030101010101" pitchFamily="2" charset="-122"/>
              </a:rPr>
              <a:t>6</a:t>
            </a:r>
          </a:p>
        </p:txBody>
      </p:sp>
      <p:sp>
        <p:nvSpPr>
          <p:cNvPr id="102" name="椭圆 101"/>
          <p:cNvSpPr/>
          <p:nvPr/>
        </p:nvSpPr>
        <p:spPr>
          <a:xfrm>
            <a:off x="1644026" y="2610691"/>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2</a:t>
            </a:r>
          </a:p>
        </p:txBody>
      </p:sp>
      <p:sp>
        <p:nvSpPr>
          <p:cNvPr id="103" name="椭圆 102"/>
          <p:cNvSpPr/>
          <p:nvPr/>
        </p:nvSpPr>
        <p:spPr>
          <a:xfrm>
            <a:off x="2456807" y="2629398"/>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3</a:t>
            </a:r>
          </a:p>
        </p:txBody>
      </p:sp>
      <p:sp>
        <p:nvSpPr>
          <p:cNvPr id="104" name="椭圆 103"/>
          <p:cNvSpPr/>
          <p:nvPr/>
        </p:nvSpPr>
        <p:spPr>
          <a:xfrm>
            <a:off x="3931708" y="2629398"/>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4</a:t>
            </a:r>
          </a:p>
        </p:txBody>
      </p:sp>
      <p:sp>
        <p:nvSpPr>
          <p:cNvPr id="105" name="椭圆 104"/>
          <p:cNvSpPr/>
          <p:nvPr/>
        </p:nvSpPr>
        <p:spPr>
          <a:xfrm>
            <a:off x="4956168" y="4708214"/>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9</a:t>
            </a:r>
          </a:p>
        </p:txBody>
      </p:sp>
      <p:sp>
        <p:nvSpPr>
          <p:cNvPr id="106" name="椭圆 105"/>
          <p:cNvSpPr/>
          <p:nvPr/>
        </p:nvSpPr>
        <p:spPr>
          <a:xfrm>
            <a:off x="3107885" y="4704606"/>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8</a:t>
            </a:r>
          </a:p>
        </p:txBody>
      </p:sp>
      <p:sp>
        <p:nvSpPr>
          <p:cNvPr id="107" name="椭圆 106"/>
          <p:cNvSpPr/>
          <p:nvPr/>
        </p:nvSpPr>
        <p:spPr>
          <a:xfrm>
            <a:off x="4797068" y="3672926"/>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7</a:t>
            </a:r>
          </a:p>
        </p:txBody>
      </p:sp>
      <p:sp>
        <p:nvSpPr>
          <p:cNvPr id="108" name="椭圆 107"/>
          <p:cNvSpPr/>
          <p:nvPr/>
        </p:nvSpPr>
        <p:spPr>
          <a:xfrm>
            <a:off x="4603685" y="2638679"/>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5</a:t>
            </a:r>
          </a:p>
        </p:txBody>
      </p:sp>
      <p:cxnSp>
        <p:nvCxnSpPr>
          <p:cNvPr id="109" name="直接箭头连接符 108"/>
          <p:cNvCxnSpPr/>
          <p:nvPr/>
        </p:nvCxnSpPr>
        <p:spPr>
          <a:xfrm>
            <a:off x="3153354" y="2612741"/>
            <a:ext cx="0" cy="2046287"/>
          </a:xfrm>
          <a:prstGeom prst="straightConnector1">
            <a:avLst/>
          </a:prstGeom>
          <a:noFill/>
          <a:ln w="6350" cap="flat" cmpd="sng" algn="ctr">
            <a:solidFill>
              <a:srgbClr val="C7000A"/>
            </a:solidFill>
            <a:prstDash val="solid"/>
            <a:miter lim="800000"/>
            <a:tailEnd type="triangle"/>
          </a:ln>
          <a:effectLst/>
        </p:spPr>
      </p:cxnSp>
      <p:sp>
        <p:nvSpPr>
          <p:cNvPr id="110" name="椭圆 109"/>
          <p:cNvSpPr/>
          <p:nvPr/>
        </p:nvSpPr>
        <p:spPr>
          <a:xfrm>
            <a:off x="378593" y="2957151"/>
            <a:ext cx="255600" cy="257175"/>
          </a:xfrm>
          <a:prstGeom prst="ellipse">
            <a:avLst/>
          </a:prstGeom>
          <a:noFill/>
          <a:ln w="12700" cap="flat" cmpd="sng" algn="ctr">
            <a:solidFill>
              <a:srgbClr val="C00000"/>
            </a:solidFill>
            <a:prstDash val="solid"/>
            <a:miter lim="800000"/>
          </a:ln>
          <a:effectLst/>
        </p:spPr>
        <p:txBody>
          <a:bodyPr rtlCol="0" anchor="ctr"/>
          <a:lstStyle/>
          <a:p>
            <a:pPr algn="ctr">
              <a:defRPr/>
            </a:pPr>
            <a:r>
              <a:rPr lang="en-US">
                <a:solidFill>
                  <a:srgbClr val="C00000"/>
                </a:solidFill>
                <a:latin typeface="Huawei Sans" panose="020C0503030203020204" pitchFamily="34" charset="0"/>
                <a:ea typeface="等线" panose="02010600030101010101" pitchFamily="2" charset="-122"/>
              </a:rPr>
              <a:t>1</a:t>
            </a:r>
          </a:p>
        </p:txBody>
      </p:sp>
      <p:sp>
        <p:nvSpPr>
          <p:cNvPr id="111" name="矩形 110"/>
          <p:cNvSpPr/>
          <p:nvPr/>
        </p:nvSpPr>
        <p:spPr>
          <a:xfrm>
            <a:off x="4986698" y="2077150"/>
            <a:ext cx="807436" cy="540000"/>
          </a:xfrm>
          <a:prstGeom prst="rect">
            <a:avLst/>
          </a:prstGeom>
          <a:solidFill>
            <a:srgbClr val="E9E9E7"/>
          </a:solidFill>
          <a:ln w="12700" cap="flat" cmpd="sng" algn="ctr">
            <a:solidFill>
              <a:srgbClr val="666666"/>
            </a:solidFill>
            <a:prstDash val="sys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851">
              <a:lnSpc>
                <a:spcPct val="120000"/>
              </a:lnSpc>
              <a:defRPr/>
            </a:pPr>
            <a:r>
              <a:rPr lang="en-US" sz="900" dirty="0">
                <a:solidFill>
                  <a:srgbClr val="1D1D1A"/>
                </a:solidFill>
                <a:latin typeface="Huawei Sans" panose="020C0503030203020204" pitchFamily="34" charset="0"/>
                <a:ea typeface="等线" panose="02010600030101010101" pitchFamily="2" charset="-122"/>
                <a:cs typeface="+mn-ea"/>
                <a:sym typeface="+mn-lt"/>
              </a:rPr>
              <a:t>Industry applications</a:t>
            </a:r>
          </a:p>
        </p:txBody>
      </p:sp>
      <p:sp>
        <p:nvSpPr>
          <p:cNvPr id="112" name="文本框 111"/>
          <p:cNvSpPr txBox="1"/>
          <p:nvPr/>
        </p:nvSpPr>
        <p:spPr>
          <a:xfrm>
            <a:off x="634355" y="1289012"/>
            <a:ext cx="10836000" cy="646331"/>
          </a:xfrm>
          <a:prstGeom prst="rect">
            <a:avLst/>
          </a:prstGeom>
          <a:noFill/>
        </p:spPr>
        <p:txBody>
          <a:bodyPr vert="horz" wrap="square" rtlCol="0">
            <a:spAutoFit/>
          </a:bodyPr>
          <a:lstStyle/>
          <a:p>
            <a:pPr marL="171450" indent="-171450">
              <a:buFont typeface="Wingdings" panose="05000000000000000000" pitchFamily="2" charset="2"/>
              <a:buChar char="l"/>
            </a:pPr>
            <a:r>
              <a:rPr lang="en-US" sz="1200" b="1" dirty="0">
                <a:solidFill>
                  <a:srgbClr val="1D1D1A"/>
                </a:solidFill>
                <a:latin typeface="Huawei Sans" panose="020C0503030203020204" pitchFamily="34" charset="0"/>
              </a:rPr>
              <a:t>All-inclusive development portals</a:t>
            </a:r>
            <a:r>
              <a:rPr lang="en-US" sz="1200" dirty="0">
                <a:solidFill>
                  <a:srgbClr val="1D1D1A"/>
                </a:solidFill>
                <a:latin typeface="Huawei Sans" panose="020C0503030203020204" pitchFamily="34" charset="0"/>
              </a:rPr>
              <a:t>: powered by 9 open designs covering model, application and operator development.</a:t>
            </a:r>
          </a:p>
          <a:p>
            <a:pPr marL="171450" indent="-171450">
              <a:buFont typeface="Wingdings" panose="05000000000000000000" pitchFamily="2" charset="2"/>
              <a:buChar char="l"/>
            </a:pPr>
            <a:r>
              <a:rPr lang="en-US" sz="1200" b="1" dirty="0">
                <a:solidFill>
                  <a:srgbClr val="1D1D1A"/>
                </a:solidFill>
                <a:latin typeface="Huawei Sans" panose="020C0503030203020204" pitchFamily="34" charset="0"/>
              </a:rPr>
              <a:t>Comprehensive toolchain:</a:t>
            </a:r>
            <a:r>
              <a:rPr lang="en-US" sz="1200" dirty="0">
                <a:solidFill>
                  <a:srgbClr val="1D1D1A"/>
                </a:solidFill>
                <a:latin typeface="Huawei Sans" panose="020C0503030203020204" pitchFamily="34" charset="0"/>
              </a:rPr>
              <a:t> improves development efficiency in model analysis, code development, debugging, tuning, and diagnosis.</a:t>
            </a:r>
          </a:p>
          <a:p>
            <a:pPr marL="171450" indent="-171450">
              <a:buFont typeface="Wingdings" panose="05000000000000000000" pitchFamily="2" charset="2"/>
              <a:buChar char="l"/>
            </a:pPr>
            <a:r>
              <a:rPr lang="en-US" sz="1200" b="1" dirty="0">
                <a:solidFill>
                  <a:srgbClr val="1D1D1A"/>
                </a:solidFill>
                <a:latin typeface="Huawei Sans" panose="020C0503030203020204" pitchFamily="34" charset="0"/>
              </a:rPr>
              <a:t>Complete open source:</a:t>
            </a:r>
            <a:r>
              <a:rPr lang="en-US" sz="1200" dirty="0">
                <a:solidFill>
                  <a:srgbClr val="1D1D1A"/>
                </a:solidFill>
                <a:latin typeface="Huawei Sans" panose="020C0503030203020204" pitchFamily="34" charset="0"/>
              </a:rPr>
              <a:t> opens all model scripts, operator codes, and application demo code.</a:t>
            </a:r>
          </a:p>
        </p:txBody>
      </p:sp>
    </p:spTree>
    <p:extLst>
      <p:ext uri="{BB962C8B-B14F-4D97-AF65-F5344CB8AC3E}">
        <p14:creationId xmlns:p14="http://schemas.microsoft.com/office/powerpoint/2010/main" val="3181574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矩形 85"/>
          <p:cNvSpPr/>
          <p:nvPr/>
        </p:nvSpPr>
        <p:spPr>
          <a:xfrm>
            <a:off x="660162" y="2497485"/>
            <a:ext cx="6198548" cy="3635954"/>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666666"/>
              </a:solidFill>
              <a:latin typeface="Huawei Sans" panose="020C0503030203020204" pitchFamily="34" charset="0"/>
            </a:endParaRPr>
          </a:p>
        </p:txBody>
      </p:sp>
      <p:sp>
        <p:nvSpPr>
          <p:cNvPr id="126" name="矩形 125"/>
          <p:cNvSpPr/>
          <p:nvPr/>
        </p:nvSpPr>
        <p:spPr>
          <a:xfrm>
            <a:off x="691157" y="1425991"/>
            <a:ext cx="6167554" cy="393318"/>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993"/>
            <a:endParaRPr lang="zh-CN" altLang="en-US" sz="1200" dirty="0">
              <a:solidFill>
                <a:srgbClr val="1D1D1A"/>
              </a:solidFill>
              <a:latin typeface="Huawei Sans" panose="020C0503030203020204" pitchFamily="34" charset="0"/>
            </a:endParaRPr>
          </a:p>
        </p:txBody>
      </p:sp>
      <p:sp>
        <p:nvSpPr>
          <p:cNvPr id="2" name="副标题 1"/>
          <p:cNvSpPr>
            <a:spLocks noGrp="1"/>
          </p:cNvSpPr>
          <p:nvPr>
            <p:ph type="subTitle" idx="4294967295"/>
          </p:nvPr>
        </p:nvSpPr>
        <p:spPr>
          <a:xfrm>
            <a:off x="1455738" y="508365"/>
            <a:ext cx="10044000" cy="528350"/>
          </a:xfrm>
          <a:prstGeom prst="rect">
            <a:avLst/>
          </a:prstGeom>
        </p:spPr>
        <p:txBody>
          <a:bodyPr>
            <a:spAutoFit/>
          </a:bodyPr>
          <a:lstStyle/>
          <a:p>
            <a:pPr marL="0" indent="0" defTabSz="914400">
              <a:lnSpc>
                <a:spcPts val="3440"/>
              </a:lnSpc>
              <a:buNone/>
              <a:defRPr sz="4200" b="0">
                <a:latin typeface="FZLanTingHeiS-R-GB"/>
                <a:ea typeface="FZLanTingHeiS-R-GB"/>
                <a:cs typeface="FZLanTingHeiS-R-GB"/>
                <a:sym typeface="FZLanTingHeiS-R-GB"/>
              </a:defRPr>
            </a:pPr>
            <a:r>
              <a:rPr lang="en-US" sz="2800" b="1" dirty="0" err="1">
                <a:solidFill>
                  <a:srgbClr val="C00000"/>
                </a:solidFill>
                <a:latin typeface="Huawei Sans" panose="020C0503030203020204" pitchFamily="34" charset="0"/>
                <a:ea typeface="+mj-ea"/>
                <a:cs typeface="FZLanTingHeiS-R-GB"/>
              </a:rPr>
              <a:t>MindX</a:t>
            </a:r>
            <a:r>
              <a:rPr lang="en-US" sz="2800" b="1" dirty="0">
                <a:solidFill>
                  <a:srgbClr val="C00000"/>
                </a:solidFill>
                <a:latin typeface="Huawei Sans" panose="020C0503030203020204" pitchFamily="34" charset="0"/>
                <a:ea typeface="+mj-ea"/>
                <a:cs typeface="FZLanTingHeiS-R-GB"/>
              </a:rPr>
              <a:t>: Edge-oriented Solution and DC-oriented Solution</a:t>
            </a:r>
          </a:p>
        </p:txBody>
      </p:sp>
      <p:sp>
        <p:nvSpPr>
          <p:cNvPr id="75" name="矩形 74"/>
          <p:cNvSpPr/>
          <p:nvPr/>
        </p:nvSpPr>
        <p:spPr>
          <a:xfrm>
            <a:off x="811416" y="4351410"/>
            <a:ext cx="4927096" cy="612388"/>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666666"/>
              </a:solidFill>
              <a:latin typeface="Huawei Sans" panose="020C0503030203020204" pitchFamily="34" charset="0"/>
            </a:endParaRPr>
          </a:p>
        </p:txBody>
      </p:sp>
      <p:sp>
        <p:nvSpPr>
          <p:cNvPr id="77" name="矩形 76"/>
          <p:cNvSpPr/>
          <p:nvPr/>
        </p:nvSpPr>
        <p:spPr>
          <a:xfrm>
            <a:off x="823042" y="5010427"/>
            <a:ext cx="4903845" cy="1049056"/>
          </a:xfrm>
          <a:prstGeom prst="rect">
            <a:avLst/>
          </a:prstGeom>
          <a:solidFill>
            <a:schemeClr val="bg1">
              <a:lumMod val="20000"/>
              <a:lumOff val="80000"/>
            </a:schemeClr>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21"/>
            <a:endParaRPr lang="zh-CN" altLang="en-US" sz="1100" dirty="0">
              <a:solidFill>
                <a:srgbClr val="FFFFFF"/>
              </a:solidFill>
              <a:latin typeface="Huawei Sans" panose="020C0503030203020204" pitchFamily="34" charset="0"/>
            </a:endParaRPr>
          </a:p>
        </p:txBody>
      </p:sp>
      <p:sp>
        <p:nvSpPr>
          <p:cNvPr id="79" name="矩形 78"/>
          <p:cNvSpPr/>
          <p:nvPr/>
        </p:nvSpPr>
        <p:spPr>
          <a:xfrm>
            <a:off x="1007564" y="3888741"/>
            <a:ext cx="2016000" cy="360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Huawei Sans" panose="020C0503030203020204" pitchFamily="34" charset="0"/>
              </a:rPr>
              <a:t>MindSpore</a:t>
            </a:r>
            <a:endParaRPr sz="1200">
              <a:solidFill>
                <a:schemeClr val="tx1"/>
              </a:solidFill>
              <a:latin typeface="Huawei Sans" panose="020C0503030203020204" pitchFamily="34" charset="0"/>
            </a:endParaRPr>
          </a:p>
        </p:txBody>
      </p:sp>
      <p:sp>
        <p:nvSpPr>
          <p:cNvPr id="80" name="矩形 79"/>
          <p:cNvSpPr/>
          <p:nvPr/>
        </p:nvSpPr>
        <p:spPr>
          <a:xfrm>
            <a:off x="3472315" y="3888741"/>
            <a:ext cx="2016000" cy="360000"/>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21"/>
            <a:r>
              <a:rPr lang="en-US" sz="1100" dirty="0" err="1">
                <a:solidFill>
                  <a:srgbClr val="1D1D1A"/>
                </a:solidFill>
                <a:latin typeface="Huawei Sans" panose="020C0503030203020204" pitchFamily="34" charset="0"/>
              </a:rPr>
              <a:t>PyTorch</a:t>
            </a:r>
            <a:r>
              <a:rPr lang="en-US" sz="1100" dirty="0">
                <a:solidFill>
                  <a:srgbClr val="1D1D1A"/>
                </a:solidFill>
                <a:latin typeface="Huawei Sans" panose="020C0503030203020204" pitchFamily="34" charset="0"/>
              </a:rPr>
              <a:t>, </a:t>
            </a:r>
            <a:r>
              <a:rPr lang="en-US" sz="1100" dirty="0" err="1">
                <a:solidFill>
                  <a:srgbClr val="1D1D1A"/>
                </a:solidFill>
                <a:latin typeface="Huawei Sans" panose="020C0503030203020204" pitchFamily="34" charset="0"/>
              </a:rPr>
              <a:t>TensorFlow</a:t>
            </a:r>
            <a:r>
              <a:rPr lang="en-US" sz="1100" dirty="0">
                <a:solidFill>
                  <a:srgbClr val="1D1D1A"/>
                </a:solidFill>
                <a:latin typeface="Huawei Sans" panose="020C0503030203020204" pitchFamily="34" charset="0"/>
              </a:rPr>
              <a:t>, ...</a:t>
            </a:r>
          </a:p>
        </p:txBody>
      </p:sp>
      <p:sp>
        <p:nvSpPr>
          <p:cNvPr id="81" name="矩形 80"/>
          <p:cNvSpPr/>
          <p:nvPr/>
        </p:nvSpPr>
        <p:spPr>
          <a:xfrm>
            <a:off x="965031" y="5401434"/>
            <a:ext cx="4619866" cy="275588"/>
          </a:xfrm>
          <a:prstGeom prst="rect">
            <a:avLst/>
          </a:prstGeom>
          <a:solidFill>
            <a:schemeClr val="tx2"/>
          </a:solidFill>
          <a:ln>
            <a:solidFill>
              <a:schemeClr val="bg1"/>
            </a:solid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021"/>
            <a:r>
              <a:rPr lang="en-US" sz="1200" dirty="0">
                <a:solidFill>
                  <a:srgbClr val="1D1D1A"/>
                </a:solidFill>
                <a:latin typeface="Huawei Sans" panose="020C0503030203020204" pitchFamily="34" charset="0"/>
              </a:rPr>
              <a:t>Atlas module/card/edge station/server/cluster</a:t>
            </a:r>
          </a:p>
        </p:txBody>
      </p:sp>
      <p:sp>
        <p:nvSpPr>
          <p:cNvPr id="82" name="矩形 81"/>
          <p:cNvSpPr/>
          <p:nvPr/>
        </p:nvSpPr>
        <p:spPr>
          <a:xfrm rot="10800000">
            <a:off x="6341419" y="2611410"/>
            <a:ext cx="382113" cy="3448073"/>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err="1">
                <a:solidFill>
                  <a:srgbClr val="C00000"/>
                </a:solidFill>
                <a:latin typeface="Huawei Sans" panose="020C0503030203020204" pitchFamily="34" charset="0"/>
              </a:rPr>
              <a:t>FusionDirector</a:t>
            </a:r>
            <a:r>
              <a:rPr lang="en-US" sz="1200" dirty="0">
                <a:solidFill>
                  <a:srgbClr val="C00000"/>
                </a:solidFill>
                <a:latin typeface="Huawei Sans" panose="020C0503030203020204" pitchFamily="34" charset="0"/>
              </a:rPr>
              <a:t> and </a:t>
            </a:r>
            <a:r>
              <a:rPr lang="en-US" sz="1200" dirty="0" err="1">
                <a:solidFill>
                  <a:srgbClr val="C00000"/>
                </a:solidFill>
                <a:latin typeface="Huawei Sans" panose="020C0503030203020204" pitchFamily="34" charset="0"/>
              </a:rPr>
              <a:t>SmartKit</a:t>
            </a:r>
            <a:r>
              <a:rPr lang="en-US" sz="1200" dirty="0">
                <a:solidFill>
                  <a:srgbClr val="C00000"/>
                </a:solidFill>
                <a:latin typeface="Huawei Sans" panose="020C0503030203020204" pitchFamily="34" charset="0"/>
              </a:rPr>
              <a:t> O&amp;M</a:t>
            </a:r>
          </a:p>
        </p:txBody>
      </p:sp>
      <p:sp>
        <p:nvSpPr>
          <p:cNvPr id="83" name="矩形 82"/>
          <p:cNvSpPr/>
          <p:nvPr/>
        </p:nvSpPr>
        <p:spPr>
          <a:xfrm>
            <a:off x="965031" y="5742052"/>
            <a:ext cx="4619866" cy="275588"/>
          </a:xfrm>
          <a:prstGeom prst="rect">
            <a:avLst/>
          </a:prstGeom>
          <a:solidFill>
            <a:schemeClr val="tx2"/>
          </a:solidFill>
          <a:ln>
            <a:solidFill>
              <a:schemeClr val="bg1"/>
            </a:solidFill>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021"/>
            <a:r>
              <a:rPr lang="en-US" sz="1200">
                <a:solidFill>
                  <a:srgbClr val="1D1D1A"/>
                </a:solidFill>
                <a:latin typeface="Huawei Sans" panose="020C0503030203020204" pitchFamily="34" charset="0"/>
              </a:rPr>
              <a:t>Ascend 910/310</a:t>
            </a:r>
          </a:p>
        </p:txBody>
      </p:sp>
      <p:sp>
        <p:nvSpPr>
          <p:cNvPr id="84" name="矩形 83"/>
          <p:cNvSpPr/>
          <p:nvPr/>
        </p:nvSpPr>
        <p:spPr>
          <a:xfrm rot="10800000">
            <a:off x="5854132" y="2611410"/>
            <a:ext cx="382113" cy="3448073"/>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err="1">
                <a:solidFill>
                  <a:srgbClr val="C00000"/>
                </a:solidFill>
                <a:latin typeface="Huawei Sans" panose="020C0503030203020204" pitchFamily="34" charset="0"/>
              </a:rPr>
              <a:t>MindStudio</a:t>
            </a:r>
            <a:r>
              <a:rPr lang="en-US" sz="1200" dirty="0">
                <a:solidFill>
                  <a:srgbClr val="C00000"/>
                </a:solidFill>
                <a:latin typeface="Huawei Sans" panose="020C0503030203020204" pitchFamily="34" charset="0"/>
              </a:rPr>
              <a:t> toolchain</a:t>
            </a:r>
          </a:p>
        </p:txBody>
      </p:sp>
      <p:sp>
        <p:nvSpPr>
          <p:cNvPr id="87" name="矩形 86"/>
          <p:cNvSpPr/>
          <p:nvPr/>
        </p:nvSpPr>
        <p:spPr>
          <a:xfrm>
            <a:off x="1969665" y="5053529"/>
            <a:ext cx="2610598" cy="282874"/>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rgbClr val="1D1D1A"/>
                </a:solidFill>
                <a:latin typeface="Huawei Sans" panose="020C0503030203020204" pitchFamily="34" charset="0"/>
              </a:rPr>
              <a:t>NPU driver</a:t>
            </a:r>
          </a:p>
        </p:txBody>
      </p:sp>
      <p:sp>
        <p:nvSpPr>
          <p:cNvPr id="89" name="矩形 88"/>
          <p:cNvSpPr/>
          <p:nvPr/>
        </p:nvSpPr>
        <p:spPr>
          <a:xfrm>
            <a:off x="136046" y="5142552"/>
            <a:ext cx="400110" cy="951543"/>
          </a:xfrm>
          <a:prstGeom prst="rect">
            <a:avLst/>
          </a:prstGeom>
        </p:spPr>
        <p:txBody>
          <a:bodyPr vert="vert270"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D1D1A"/>
                </a:solidFill>
                <a:latin typeface="Huawei Sans" panose="020C0503030203020204" pitchFamily="34" charset="0"/>
              </a:rPr>
              <a:t>Hardware</a:t>
            </a:r>
          </a:p>
        </p:txBody>
      </p:sp>
      <p:sp>
        <p:nvSpPr>
          <p:cNvPr id="90" name="矩形 89"/>
          <p:cNvSpPr/>
          <p:nvPr/>
        </p:nvSpPr>
        <p:spPr>
          <a:xfrm>
            <a:off x="28325" y="3835988"/>
            <a:ext cx="615553" cy="1296188"/>
          </a:xfrm>
          <a:prstGeom prst="rect">
            <a:avLst/>
          </a:prstGeom>
        </p:spPr>
        <p:txBody>
          <a:bodyPr vert="vert270"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D1D1A"/>
                </a:solidFill>
                <a:latin typeface="Huawei Sans" panose="020C0503030203020204" pitchFamily="34" charset="0"/>
              </a:rPr>
              <a:t>Infrastructure</a:t>
            </a:r>
          </a:p>
          <a:p>
            <a:pPr algn="ctr"/>
            <a:r>
              <a:rPr lang="en-US" sz="1400" b="1" dirty="0">
                <a:solidFill>
                  <a:srgbClr val="1D1D1A"/>
                </a:solidFill>
                <a:latin typeface="Huawei Sans" panose="020C0503030203020204" pitchFamily="34" charset="0"/>
              </a:rPr>
              <a:t>software</a:t>
            </a:r>
          </a:p>
        </p:txBody>
      </p:sp>
      <p:sp>
        <p:nvSpPr>
          <p:cNvPr id="91" name="矩形 90"/>
          <p:cNvSpPr/>
          <p:nvPr/>
        </p:nvSpPr>
        <p:spPr>
          <a:xfrm>
            <a:off x="28325" y="2550240"/>
            <a:ext cx="615553" cy="1202433"/>
          </a:xfrm>
          <a:prstGeom prst="rect">
            <a:avLst/>
          </a:prstGeom>
        </p:spPr>
        <p:txBody>
          <a:bodyPr vert="vert270"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D1D1A"/>
                </a:solidFill>
                <a:latin typeface="Huawei Sans" panose="020C0503030203020204" pitchFamily="34" charset="0"/>
              </a:rPr>
              <a:t>Application</a:t>
            </a:r>
          </a:p>
          <a:p>
            <a:pPr algn="ctr"/>
            <a:r>
              <a:rPr lang="en-US" sz="1400" b="1" dirty="0">
                <a:solidFill>
                  <a:srgbClr val="1D1D1A"/>
                </a:solidFill>
                <a:latin typeface="Huawei Sans" panose="020C0503030203020204" pitchFamily="34" charset="0"/>
              </a:rPr>
              <a:t>enablement</a:t>
            </a:r>
          </a:p>
        </p:txBody>
      </p:sp>
      <p:sp>
        <p:nvSpPr>
          <p:cNvPr id="92" name="矩形 91"/>
          <p:cNvSpPr/>
          <p:nvPr/>
        </p:nvSpPr>
        <p:spPr>
          <a:xfrm>
            <a:off x="875778" y="4536835"/>
            <a:ext cx="627095" cy="27699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C00000"/>
                </a:solidFill>
                <a:latin typeface="Huawei Sans" panose="020C0503030203020204" pitchFamily="34" charset="0"/>
              </a:rPr>
              <a:t>CANN</a:t>
            </a:r>
          </a:p>
        </p:txBody>
      </p:sp>
      <p:sp>
        <p:nvSpPr>
          <p:cNvPr id="94" name="文本框 26"/>
          <p:cNvSpPr txBox="1"/>
          <p:nvPr/>
        </p:nvSpPr>
        <p:spPr>
          <a:xfrm>
            <a:off x="1531630" y="4567613"/>
            <a:ext cx="2285148"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1D1D1A"/>
                </a:solidFill>
                <a:latin typeface="Huawei Sans" panose="020C0503030203020204" pitchFamily="34" charset="0"/>
              </a:rPr>
              <a:t>Application execution stack</a:t>
            </a:r>
          </a:p>
        </p:txBody>
      </p:sp>
      <p:sp>
        <p:nvSpPr>
          <p:cNvPr id="95" name="文本框 27"/>
          <p:cNvSpPr txBox="1"/>
          <p:nvPr/>
        </p:nvSpPr>
        <p:spPr>
          <a:xfrm>
            <a:off x="3485833" y="4567641"/>
            <a:ext cx="258362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1D1D1A"/>
                </a:solidFill>
                <a:latin typeface="Huawei Sans" panose="020C0503030203020204" pitchFamily="34" charset="0"/>
              </a:rPr>
              <a:t>Model and </a:t>
            </a:r>
            <a:r>
              <a:rPr lang="en-US" sz="1000" dirty="0" smtClean="0">
                <a:solidFill>
                  <a:srgbClr val="1D1D1A"/>
                </a:solidFill>
                <a:latin typeface="Huawei Sans" panose="020C0503030203020204" pitchFamily="34" charset="0"/>
              </a:rPr>
              <a:t>Op development </a:t>
            </a:r>
            <a:r>
              <a:rPr lang="en-US" sz="1000" dirty="0">
                <a:solidFill>
                  <a:srgbClr val="1D1D1A"/>
                </a:solidFill>
                <a:latin typeface="Huawei Sans" panose="020C0503030203020204" pitchFamily="34" charset="0"/>
              </a:rPr>
              <a:t>stack</a:t>
            </a:r>
          </a:p>
        </p:txBody>
      </p:sp>
      <p:sp>
        <p:nvSpPr>
          <p:cNvPr id="109" name="TextBox 40"/>
          <p:cNvSpPr txBox="1"/>
          <p:nvPr/>
        </p:nvSpPr>
        <p:spPr>
          <a:xfrm>
            <a:off x="7148550" y="1355384"/>
            <a:ext cx="4320000" cy="47089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solidFill>
                  <a:srgbClr val="1D1D1A"/>
                </a:solidFill>
                <a:latin typeface="Huawei Sans" panose="020C0503030203020204" pitchFamily="34" charset="0"/>
              </a:rPr>
              <a:t>MindX</a:t>
            </a:r>
            <a:r>
              <a:rPr lang="en-US" sz="1600" dirty="0">
                <a:solidFill>
                  <a:srgbClr val="1D1D1A"/>
                </a:solidFill>
                <a:latin typeface="Huawei Sans" panose="020C0503030203020204" pitchFamily="34" charset="0"/>
              </a:rPr>
              <a:t> is a Huawei-designed enabler for industry AI applications. It provides the </a:t>
            </a:r>
            <a:r>
              <a:rPr lang="en-US" sz="1600" dirty="0" err="1">
                <a:solidFill>
                  <a:srgbClr val="1D1D1A"/>
                </a:solidFill>
                <a:latin typeface="Huawei Sans" panose="020C0503030203020204" pitchFamily="34" charset="0"/>
              </a:rPr>
              <a:t>ModelZoo</a:t>
            </a:r>
            <a:r>
              <a:rPr lang="en-US" sz="1600" dirty="0">
                <a:solidFill>
                  <a:srgbClr val="1D1D1A"/>
                </a:solidFill>
                <a:latin typeface="Huawei Sans" panose="020C0503030203020204" pitchFamily="34" charset="0"/>
              </a:rPr>
              <a:t> and highly integrated </a:t>
            </a:r>
            <a:r>
              <a:rPr lang="en-US" sz="1600" dirty="0" err="1">
                <a:solidFill>
                  <a:srgbClr val="1D1D1A"/>
                </a:solidFill>
                <a:latin typeface="Huawei Sans" panose="020C0503030203020204" pitchFamily="34" charset="0"/>
              </a:rPr>
              <a:t>MindX</a:t>
            </a:r>
            <a:r>
              <a:rPr lang="en-US" sz="1600" dirty="0">
                <a:solidFill>
                  <a:srgbClr val="1D1D1A"/>
                </a:solidFill>
                <a:latin typeface="Huawei Sans" panose="020C0503030203020204" pitchFamily="34" charset="0"/>
              </a:rPr>
              <a:t> SDK to deliver Intelligent Edge and DC solutions, supporting rapid development of AI applications and services on the Ascend platform.</a:t>
            </a:r>
          </a:p>
          <a:p>
            <a:endParaRPr lang="en-US" altLang="zh-CN" sz="1200" b="1" dirty="0">
              <a:solidFill>
                <a:srgbClr val="1D1D1A"/>
              </a:solidFill>
              <a:latin typeface="Huawei Sans" panose="020C0503030203020204" pitchFamily="34" charset="0"/>
            </a:endParaRPr>
          </a:p>
          <a:p>
            <a:r>
              <a:rPr lang="en-US" sz="1600" b="1" dirty="0">
                <a:solidFill>
                  <a:srgbClr val="1D1D1A"/>
                </a:solidFill>
                <a:latin typeface="Huawei Sans" panose="020C0503030203020204" pitchFamily="34" charset="0"/>
              </a:rPr>
              <a:t>Open ecosystem</a:t>
            </a:r>
          </a:p>
          <a:p>
            <a:pPr marL="285750" indent="-285750">
              <a:buFont typeface="Arial" panose="020B0604020202020204" pitchFamily="34" charset="0"/>
              <a:buChar char="•"/>
            </a:pPr>
            <a:r>
              <a:rPr lang="en-US" sz="1600" dirty="0" err="1">
                <a:solidFill>
                  <a:srgbClr val="1D1D1A"/>
                </a:solidFill>
                <a:latin typeface="Huawei Sans" panose="020C0503030203020204" pitchFamily="34" charset="0"/>
              </a:rPr>
              <a:t>MindX</a:t>
            </a:r>
            <a:r>
              <a:rPr lang="en-US" sz="1600" dirty="0">
                <a:solidFill>
                  <a:srgbClr val="1D1D1A"/>
                </a:solidFill>
                <a:latin typeface="Huawei Sans" panose="020C0503030203020204" pitchFamily="34" charset="0"/>
              </a:rPr>
              <a:t> integrates 5+ industry SDKs, 60+ pre-trained models, and a range of platform reference designs.</a:t>
            </a:r>
          </a:p>
          <a:p>
            <a:r>
              <a:rPr lang="en-US" sz="1600" b="1" dirty="0">
                <a:solidFill>
                  <a:srgbClr val="1D1D1A"/>
                </a:solidFill>
                <a:latin typeface="Huawei Sans" panose="020C0503030203020204" pitchFamily="34" charset="0"/>
              </a:rPr>
              <a:t>Edge-cloud synergy</a:t>
            </a:r>
          </a:p>
          <a:p>
            <a:pPr marL="285750" indent="-285750">
              <a:buFont typeface="Arial" panose="020B0604020202020204" pitchFamily="34" charset="0"/>
              <a:buChar char="•"/>
            </a:pPr>
            <a:r>
              <a:rPr lang="en-US" sz="1600" dirty="0" err="1">
                <a:solidFill>
                  <a:srgbClr val="1D1D1A"/>
                </a:solidFill>
                <a:latin typeface="Huawei Sans" panose="020C0503030203020204" pitchFamily="34" charset="0"/>
              </a:rPr>
              <a:t>MindX</a:t>
            </a:r>
            <a:r>
              <a:rPr lang="en-US" sz="1600" dirty="0">
                <a:solidFill>
                  <a:srgbClr val="1D1D1A"/>
                </a:solidFill>
                <a:latin typeface="Huawei Sans" panose="020C0503030203020204" pitchFamily="34" charset="0"/>
              </a:rPr>
              <a:t> enables a DC </a:t>
            </a:r>
            <a:r>
              <a:rPr lang="en-US" sz="1600" dirty="0" err="1">
                <a:solidFill>
                  <a:srgbClr val="1D1D1A"/>
                </a:solidFill>
                <a:latin typeface="Huawei Sans" panose="020C0503030203020204" pitchFamily="34" charset="0"/>
              </a:rPr>
              <a:t>training+edge</a:t>
            </a:r>
            <a:r>
              <a:rPr lang="en-US" sz="1600" dirty="0">
                <a:solidFill>
                  <a:srgbClr val="1D1D1A"/>
                </a:solidFill>
                <a:latin typeface="Huawei Sans" panose="020C0503030203020204" pitchFamily="34" charset="0"/>
              </a:rPr>
              <a:t> inference solution with a unified model development and deployment architecture and supports model protection and encryption to guarantee E2E security and reliability.</a:t>
            </a:r>
          </a:p>
        </p:txBody>
      </p:sp>
      <p:sp>
        <p:nvSpPr>
          <p:cNvPr id="110" name="矩形 109"/>
          <p:cNvSpPr/>
          <p:nvPr/>
        </p:nvSpPr>
        <p:spPr>
          <a:xfrm>
            <a:off x="811416" y="2560772"/>
            <a:ext cx="4927096" cy="1223266"/>
          </a:xfrm>
          <a:prstGeom prst="rect">
            <a:avLst/>
          </a:prstGeom>
          <a:solidFill>
            <a:schemeClr val="accent3">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666666"/>
              </a:solidFill>
              <a:latin typeface="Huawei Sans" panose="020C0503030203020204" pitchFamily="34" charset="0"/>
            </a:endParaRPr>
          </a:p>
        </p:txBody>
      </p:sp>
      <p:sp>
        <p:nvSpPr>
          <p:cNvPr id="111" name="矩形 110"/>
          <p:cNvSpPr/>
          <p:nvPr/>
        </p:nvSpPr>
        <p:spPr>
          <a:xfrm>
            <a:off x="987777" y="3264420"/>
            <a:ext cx="1944000" cy="360000"/>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MindX DL</a:t>
            </a:r>
          </a:p>
        </p:txBody>
      </p:sp>
      <p:sp>
        <p:nvSpPr>
          <p:cNvPr id="112" name="矩形 111"/>
          <p:cNvSpPr/>
          <p:nvPr/>
        </p:nvSpPr>
        <p:spPr>
          <a:xfrm>
            <a:off x="987777" y="2809112"/>
            <a:ext cx="1944000" cy="360000"/>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ModelZoo</a:t>
            </a:r>
          </a:p>
        </p:txBody>
      </p:sp>
      <p:sp>
        <p:nvSpPr>
          <p:cNvPr id="113" name="矩形 112"/>
          <p:cNvSpPr/>
          <p:nvPr/>
        </p:nvSpPr>
        <p:spPr>
          <a:xfrm>
            <a:off x="3530227" y="3255924"/>
            <a:ext cx="1944000" cy="360000"/>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MindX Edge</a:t>
            </a:r>
          </a:p>
        </p:txBody>
      </p:sp>
      <p:sp>
        <p:nvSpPr>
          <p:cNvPr id="114" name="矩形 113"/>
          <p:cNvSpPr/>
          <p:nvPr/>
        </p:nvSpPr>
        <p:spPr>
          <a:xfrm>
            <a:off x="3530227" y="2809112"/>
            <a:ext cx="1944000" cy="360000"/>
          </a:xfrm>
          <a:prstGeom prst="rect">
            <a:avLst/>
          </a:prstGeom>
          <a:solidFill>
            <a:schemeClr val="bg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21"/>
            <a:r>
              <a:rPr lang="en-US" sz="1000">
                <a:solidFill>
                  <a:srgbClr val="1D1D1A"/>
                </a:solidFill>
                <a:latin typeface="Huawei Sans" panose="020C0503030203020204" pitchFamily="34" charset="0"/>
              </a:rPr>
              <a:t>MindX SDK</a:t>
            </a:r>
          </a:p>
        </p:txBody>
      </p:sp>
      <p:sp>
        <p:nvSpPr>
          <p:cNvPr id="115" name="矩形 114"/>
          <p:cNvSpPr/>
          <p:nvPr/>
        </p:nvSpPr>
        <p:spPr>
          <a:xfrm>
            <a:off x="2942982" y="2546909"/>
            <a:ext cx="663964" cy="276999"/>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a:solidFill>
                  <a:srgbClr val="FF0000"/>
                </a:solidFill>
                <a:latin typeface="Huawei Sans" panose="020C0503030203020204" pitchFamily="34" charset="0"/>
              </a:rPr>
              <a:t>MindX</a:t>
            </a:r>
            <a:endParaRPr lang="en-US" sz="1200" b="1" dirty="0">
              <a:solidFill>
                <a:srgbClr val="FF0000"/>
              </a:solidFill>
              <a:latin typeface="Huawei Sans" panose="020C0503030203020204" pitchFamily="34" charset="0"/>
            </a:endParaRPr>
          </a:p>
        </p:txBody>
      </p:sp>
      <p:grpSp>
        <p:nvGrpSpPr>
          <p:cNvPr id="118" name="组合 117"/>
          <p:cNvGrpSpPr/>
          <p:nvPr/>
        </p:nvGrpSpPr>
        <p:grpSpPr>
          <a:xfrm>
            <a:off x="660161" y="1415198"/>
            <a:ext cx="6198549" cy="393318"/>
            <a:chOff x="871517" y="1829548"/>
            <a:chExt cx="4609921" cy="407413"/>
          </a:xfrm>
          <a:solidFill>
            <a:schemeClr val="bg1">
              <a:lumMod val="20000"/>
              <a:lumOff val="80000"/>
            </a:schemeClr>
          </a:solidFill>
        </p:grpSpPr>
        <p:sp>
          <p:nvSpPr>
            <p:cNvPr id="119" name="矩形 118"/>
            <p:cNvSpPr/>
            <p:nvPr/>
          </p:nvSpPr>
          <p:spPr>
            <a:xfrm>
              <a:off x="871517" y="1829548"/>
              <a:ext cx="4609921" cy="407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993"/>
              <a:endParaRPr lang="zh-CN" altLang="en-US" sz="1200" dirty="0">
                <a:solidFill>
                  <a:srgbClr val="1D1D1A"/>
                </a:solidFill>
                <a:latin typeface="Huawei Sans" panose="020C0503030203020204" pitchFamily="34" charset="0"/>
              </a:endParaRPr>
            </a:p>
          </p:txBody>
        </p:sp>
        <p:sp>
          <p:nvSpPr>
            <p:cNvPr id="120" name="矩形 119"/>
            <p:cNvSpPr/>
            <p:nvPr/>
          </p:nvSpPr>
          <p:spPr>
            <a:xfrm>
              <a:off x="4719798" y="1893300"/>
              <a:ext cx="647747" cy="3040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12"/>
              <a:r>
                <a:rPr lang="en-US" sz="800">
                  <a:solidFill>
                    <a:srgbClr val="1D1D1A"/>
                  </a:solidFill>
                  <a:latin typeface="Huawei Sans" panose="020C0503030203020204" pitchFamily="34" charset="0"/>
                </a:rPr>
                <a:t>Internet</a:t>
              </a:r>
            </a:p>
          </p:txBody>
        </p:sp>
        <p:sp>
          <p:nvSpPr>
            <p:cNvPr id="121" name="矩形 120"/>
            <p:cNvSpPr/>
            <p:nvPr/>
          </p:nvSpPr>
          <p:spPr>
            <a:xfrm>
              <a:off x="1761770" y="1893300"/>
              <a:ext cx="670083" cy="3040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12"/>
              <a:r>
                <a:rPr lang="en-US" sz="800">
                  <a:solidFill>
                    <a:srgbClr val="1D1D1A"/>
                  </a:solidFill>
                  <a:latin typeface="Huawei Sans" panose="020C0503030203020204" pitchFamily="34" charset="0"/>
                </a:rPr>
                <a:t>Carriers</a:t>
              </a:r>
            </a:p>
          </p:txBody>
        </p:sp>
        <p:sp>
          <p:nvSpPr>
            <p:cNvPr id="122" name="矩形 121"/>
            <p:cNvSpPr/>
            <p:nvPr/>
          </p:nvSpPr>
          <p:spPr>
            <a:xfrm>
              <a:off x="1014653" y="1893300"/>
              <a:ext cx="606962" cy="3040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12"/>
              <a:r>
                <a:rPr lang="en-US" sz="800" dirty="0">
                  <a:solidFill>
                    <a:srgbClr val="1D1D1A"/>
                  </a:solidFill>
                  <a:latin typeface="Huawei Sans" panose="020C0503030203020204" pitchFamily="34" charset="0"/>
                </a:rPr>
                <a:t>Supercomputing</a:t>
              </a:r>
            </a:p>
          </p:txBody>
        </p:sp>
        <p:sp>
          <p:nvSpPr>
            <p:cNvPr id="123" name="矩形 122"/>
            <p:cNvSpPr/>
            <p:nvPr/>
          </p:nvSpPr>
          <p:spPr>
            <a:xfrm>
              <a:off x="3287938" y="1893300"/>
              <a:ext cx="575775" cy="3040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12"/>
              <a:r>
                <a:rPr lang="en-US" sz="800">
                  <a:solidFill>
                    <a:srgbClr val="1D1D1A"/>
                  </a:solidFill>
                  <a:latin typeface="Huawei Sans" panose="020C0503030203020204" pitchFamily="34" charset="0"/>
                </a:rPr>
                <a:t>Finance</a:t>
              </a:r>
            </a:p>
          </p:txBody>
        </p:sp>
        <p:sp>
          <p:nvSpPr>
            <p:cNvPr id="124" name="矩形 123"/>
            <p:cNvSpPr/>
            <p:nvPr/>
          </p:nvSpPr>
          <p:spPr>
            <a:xfrm>
              <a:off x="4003868" y="1893300"/>
              <a:ext cx="575775" cy="3040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12"/>
              <a:r>
                <a:rPr lang="en-US" sz="800">
                  <a:solidFill>
                    <a:srgbClr val="1D1D1A"/>
                  </a:solidFill>
                  <a:latin typeface="Huawei Sans" panose="020C0503030203020204" pitchFamily="34" charset="0"/>
                </a:rPr>
                <a:t>Smart grid</a:t>
              </a:r>
            </a:p>
          </p:txBody>
        </p:sp>
        <p:sp>
          <p:nvSpPr>
            <p:cNvPr id="125" name="矩形 124"/>
            <p:cNvSpPr/>
            <p:nvPr/>
          </p:nvSpPr>
          <p:spPr>
            <a:xfrm>
              <a:off x="2572008" y="1893300"/>
              <a:ext cx="575775" cy="3040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012"/>
              <a:r>
                <a:rPr lang="en-US" sz="800">
                  <a:solidFill>
                    <a:srgbClr val="1D1D1A"/>
                  </a:solidFill>
                  <a:latin typeface="Huawei Sans" panose="020C0503030203020204" pitchFamily="34" charset="0"/>
                </a:rPr>
                <a:t>Public safety</a:t>
              </a:r>
            </a:p>
          </p:txBody>
        </p:sp>
      </p:grpSp>
      <p:sp>
        <p:nvSpPr>
          <p:cNvPr id="127" name="矩形 126"/>
          <p:cNvSpPr/>
          <p:nvPr/>
        </p:nvSpPr>
        <p:spPr>
          <a:xfrm>
            <a:off x="28325" y="1099692"/>
            <a:ext cx="615553" cy="1040567"/>
          </a:xfrm>
          <a:prstGeom prst="rect">
            <a:avLst/>
          </a:prstGeom>
        </p:spPr>
        <p:txBody>
          <a:bodyPr vert="vert270"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D1D1A"/>
                </a:solidFill>
                <a:latin typeface="Huawei Sans" panose="020C0503030203020204" pitchFamily="34" charset="0"/>
              </a:rPr>
              <a:t>Industry</a:t>
            </a:r>
          </a:p>
          <a:p>
            <a:pPr algn="ctr"/>
            <a:r>
              <a:rPr lang="en-US" sz="1400" b="1" dirty="0">
                <a:solidFill>
                  <a:srgbClr val="1D1D1A"/>
                </a:solidFill>
                <a:latin typeface="Huawei Sans" panose="020C0503030203020204" pitchFamily="34" charset="0"/>
              </a:rPr>
              <a:t>use cases</a:t>
            </a:r>
          </a:p>
        </p:txBody>
      </p:sp>
      <p:sp>
        <p:nvSpPr>
          <p:cNvPr id="128" name="矩形 127"/>
          <p:cNvSpPr/>
          <p:nvPr/>
        </p:nvSpPr>
        <p:spPr>
          <a:xfrm>
            <a:off x="660362" y="1998712"/>
            <a:ext cx="3156416" cy="411875"/>
          </a:xfrm>
          <a:prstGeom prst="rect">
            <a:avLst/>
          </a:prstGeom>
          <a:solidFill>
            <a:srgbClr val="666666">
              <a:lumMod val="20000"/>
              <a:lumOff val="80000"/>
            </a:srgbClr>
          </a:solidFill>
          <a:ln w="12700" cap="flat" cmpd="sng" algn="ctr">
            <a:solidFill>
              <a:srgbClr val="1D1D1A"/>
            </a:solidFill>
            <a:prstDash val="solid"/>
            <a:miter lim="800000"/>
          </a:ln>
          <a:effectLst/>
        </p:spPr>
        <p:txBody>
          <a:bodyPr lIns="0" rIns="0" rtlCol="0" anchor="ctr"/>
          <a:lstStyle/>
          <a:p>
            <a:pPr algn="ctr" defTabSz="913267">
              <a:defRPr/>
            </a:pPr>
            <a:r>
              <a:rPr lang="en-US" sz="1200">
                <a:solidFill>
                  <a:srgbClr val="1D1D1A"/>
                </a:solidFill>
                <a:latin typeface="Huawei Sans" panose="020C0503030203020204" pitchFamily="34" charset="0"/>
                <a:ea typeface="等线" panose="02010600030101010101" pitchFamily="2" charset="-122"/>
              </a:rPr>
              <a:t>Intelligent Edge Solution</a:t>
            </a:r>
          </a:p>
        </p:txBody>
      </p:sp>
      <p:sp>
        <p:nvSpPr>
          <p:cNvPr id="129" name="矩形 128"/>
          <p:cNvSpPr/>
          <p:nvPr/>
        </p:nvSpPr>
        <p:spPr>
          <a:xfrm>
            <a:off x="3919304" y="2001424"/>
            <a:ext cx="2939405" cy="398347"/>
          </a:xfrm>
          <a:prstGeom prst="rect">
            <a:avLst/>
          </a:prstGeom>
          <a:solidFill>
            <a:srgbClr val="666666">
              <a:lumMod val="20000"/>
              <a:lumOff val="80000"/>
            </a:srgbClr>
          </a:solidFill>
          <a:ln w="12700" cap="flat" cmpd="sng" algn="ctr">
            <a:solidFill>
              <a:srgbClr val="1D1D1A"/>
            </a:solidFill>
            <a:prstDash val="solid"/>
            <a:miter lim="800000"/>
          </a:ln>
          <a:effectLst/>
        </p:spPr>
        <p:txBody>
          <a:bodyPr lIns="0" rIns="0" rtlCol="0" anchor="ctr"/>
          <a:lstStyle/>
          <a:p>
            <a:pPr algn="ctr" defTabSz="913267">
              <a:defRPr/>
            </a:pPr>
            <a:r>
              <a:rPr lang="en-US" sz="1200">
                <a:solidFill>
                  <a:srgbClr val="1D1D1A"/>
                </a:solidFill>
                <a:latin typeface="Huawei Sans" panose="020C0503030203020204" pitchFamily="34" charset="0"/>
                <a:ea typeface="等线" panose="02010600030101010101" pitchFamily="2" charset="-122"/>
              </a:rPr>
              <a:t>DC Solution</a:t>
            </a:r>
          </a:p>
        </p:txBody>
      </p:sp>
    </p:spTree>
    <p:extLst>
      <p:ext uri="{BB962C8B-B14F-4D97-AF65-F5344CB8AC3E}">
        <p14:creationId xmlns:p14="http://schemas.microsoft.com/office/powerpoint/2010/main" val="2149018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78649" y="264773"/>
            <a:ext cx="9792000" cy="523220"/>
          </a:xfrm>
          <a:prstGeom prst="rect">
            <a:avLst/>
          </a:prstGeom>
          <a:noFill/>
        </p:spPr>
        <p:txBody>
          <a:bodyPr wrap="square" rtlCol="0">
            <a:spAutoFit/>
          </a:bodyPr>
          <a:lstStyle/>
          <a:p>
            <a:r>
              <a:rPr lang="en-US" sz="2800" b="1" dirty="0" err="1">
                <a:solidFill>
                  <a:srgbClr val="C00000"/>
                </a:solidFill>
                <a:latin typeface="Huawei Sans" panose="020C0503030203020204" pitchFamily="34" charset="0"/>
                <a:ea typeface="+mj-ea"/>
                <a:cs typeface="FZLanTingHeiS-R-GB"/>
              </a:rPr>
              <a:t>MindX</a:t>
            </a:r>
            <a:r>
              <a:rPr lang="en-US" sz="2800" b="1" dirty="0">
                <a:solidFill>
                  <a:srgbClr val="C00000"/>
                </a:solidFill>
                <a:latin typeface="Huawei Sans" panose="020C0503030203020204" pitchFamily="34" charset="0"/>
                <a:ea typeface="+mj-ea"/>
                <a:cs typeface="FZLanTingHeiS-R-GB"/>
              </a:rPr>
              <a:t>: A Streamlined Solution with Modular Design</a:t>
            </a:r>
          </a:p>
        </p:txBody>
      </p:sp>
      <p:sp>
        <p:nvSpPr>
          <p:cNvPr id="4" name="流程图: 过程 3"/>
          <p:cNvSpPr/>
          <p:nvPr/>
        </p:nvSpPr>
        <p:spPr bwMode="auto">
          <a:xfrm>
            <a:off x="9081532" y="1113184"/>
            <a:ext cx="3024000" cy="4785926"/>
          </a:xfrm>
          <a:prstGeom prst="flowChartProcess">
            <a:avLst/>
          </a:prstGeom>
          <a:noFill/>
          <a:ln>
            <a:noFill/>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buClr>
                <a:srgbClr val="C00000"/>
              </a:buClr>
            </a:pPr>
            <a:r>
              <a:rPr lang="en-US" sz="1200" b="1" dirty="0">
                <a:solidFill>
                  <a:srgbClr val="000000"/>
                </a:solidFill>
                <a:latin typeface="Huawei Sans" panose="020C0503030203020204" pitchFamily="34" charset="0"/>
              </a:rPr>
              <a:t>Runtime workflow:</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Data collection, upload, and storage</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Data filtering and labeling</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Algorithm model training</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Semi-automatic data annotation</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Auto model update on DC</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Inference service deployment on DC</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Inference service monitoring on DC</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Inference service execution on DC</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Auto model update at edge</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Inference service deployment at edge</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Inference service monitoring at edge</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Inference service execution at edge</a:t>
            </a:r>
          </a:p>
          <a:p>
            <a:pPr fontAlgn="base">
              <a:spcBef>
                <a:spcPct val="0"/>
              </a:spcBef>
              <a:spcAft>
                <a:spcPct val="0"/>
              </a:spcAft>
              <a:buClr>
                <a:srgbClr val="C00000"/>
              </a:buClr>
              <a:buSzPct val="80000"/>
            </a:pPr>
            <a:r>
              <a:rPr lang="en-US" sz="1200" b="1" dirty="0">
                <a:solidFill>
                  <a:srgbClr val="000000"/>
                </a:solidFill>
                <a:latin typeface="Huawei Sans" panose="020C0503030203020204" pitchFamily="34" charset="0"/>
              </a:rPr>
              <a:t>Development workflow:</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Develop the training platform with </a:t>
            </a:r>
            <a:r>
              <a:rPr lang="en-US" sz="1100" dirty="0" err="1">
                <a:solidFill>
                  <a:srgbClr val="000000"/>
                </a:solidFill>
                <a:latin typeface="Huawei Sans" panose="020C0503030203020204" pitchFamily="34" charset="0"/>
              </a:rPr>
              <a:t>MindX</a:t>
            </a:r>
            <a:r>
              <a:rPr lang="en-US" sz="1100" dirty="0">
                <a:solidFill>
                  <a:srgbClr val="000000"/>
                </a:solidFill>
                <a:latin typeface="Huawei Sans" panose="020C0503030203020204" pitchFamily="34" charset="0"/>
              </a:rPr>
              <a:t> DL.</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Develop the reference platform with </a:t>
            </a:r>
            <a:r>
              <a:rPr lang="en-US" sz="1100" dirty="0" err="1">
                <a:solidFill>
                  <a:srgbClr val="000000"/>
                </a:solidFill>
                <a:latin typeface="Huawei Sans" panose="020C0503030203020204" pitchFamily="34" charset="0"/>
              </a:rPr>
              <a:t>MindX</a:t>
            </a:r>
            <a:r>
              <a:rPr lang="en-US" sz="1100" dirty="0">
                <a:solidFill>
                  <a:srgbClr val="000000"/>
                </a:solidFill>
                <a:latin typeface="Huawei Sans" panose="020C0503030203020204" pitchFamily="34" charset="0"/>
              </a:rPr>
              <a:t> Edge.</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Obtain models from the training platform and develop inference services.</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Deploy the inference service on the inference server.</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Obtain models to train from </a:t>
            </a:r>
            <a:r>
              <a:rPr lang="en-US" sz="1100" dirty="0" err="1">
                <a:solidFill>
                  <a:srgbClr val="000000"/>
                </a:solidFill>
                <a:latin typeface="Huawei Sans" panose="020C0503030203020204" pitchFamily="34" charset="0"/>
              </a:rPr>
              <a:t>ModelZoo</a:t>
            </a:r>
            <a:r>
              <a:rPr lang="en-US" sz="1100" dirty="0">
                <a:solidFill>
                  <a:srgbClr val="000000"/>
                </a:solidFill>
                <a:latin typeface="Huawei Sans" panose="020C0503030203020204" pitchFamily="34" charset="0"/>
              </a:rPr>
              <a:t>.</a:t>
            </a:r>
          </a:p>
          <a:p>
            <a:pPr marL="185738" lvl="1" indent="-168275" fontAlgn="base">
              <a:spcBef>
                <a:spcPct val="0"/>
              </a:spcBef>
              <a:spcAft>
                <a:spcPct val="0"/>
              </a:spcAft>
              <a:buClr>
                <a:srgbClr val="C00000"/>
              </a:buClr>
              <a:buSzPct val="80000"/>
              <a:buFont typeface="+mj-lt"/>
              <a:buAutoNum type="arabicPeriod"/>
            </a:pPr>
            <a:r>
              <a:rPr lang="en-US" sz="1100" dirty="0">
                <a:solidFill>
                  <a:srgbClr val="000000"/>
                </a:solidFill>
                <a:latin typeface="Huawei Sans" panose="020C0503030203020204" pitchFamily="34" charset="0"/>
              </a:rPr>
              <a:t>Obtain inference information from </a:t>
            </a:r>
            <a:r>
              <a:rPr lang="en-US" sz="1100" dirty="0" err="1">
                <a:solidFill>
                  <a:srgbClr val="000000"/>
                </a:solidFill>
                <a:latin typeface="Huawei Sans" panose="020C0503030203020204" pitchFamily="34" charset="0"/>
              </a:rPr>
              <a:t>ModelZoo</a:t>
            </a:r>
            <a:r>
              <a:rPr lang="en-US" sz="1100" dirty="0">
                <a:solidFill>
                  <a:srgbClr val="000000"/>
                </a:solidFill>
                <a:latin typeface="Huawei Sans" panose="020C0503030203020204" pitchFamily="34" charset="0"/>
              </a:rPr>
              <a:t>.</a:t>
            </a:r>
          </a:p>
          <a:p>
            <a:pPr fontAlgn="base">
              <a:spcBef>
                <a:spcPct val="0"/>
              </a:spcBef>
              <a:spcAft>
                <a:spcPct val="0"/>
              </a:spcAft>
              <a:buClr>
                <a:srgbClr val="C00000"/>
              </a:buClr>
              <a:buSzPct val="80000"/>
            </a:pPr>
            <a:r>
              <a:rPr lang="en-US" sz="1200" b="1" dirty="0">
                <a:solidFill>
                  <a:srgbClr val="000000"/>
                </a:solidFill>
                <a:latin typeface="Huawei Sans" panose="020C0503030203020204" pitchFamily="34" charset="0"/>
              </a:rPr>
              <a:t>Typical scenarios:</a:t>
            </a:r>
          </a:p>
          <a:p>
            <a:pPr marL="228600" indent="-228600" fontAlgn="base">
              <a:spcBef>
                <a:spcPct val="0"/>
              </a:spcBef>
              <a:spcAft>
                <a:spcPct val="0"/>
              </a:spcAft>
              <a:buClr>
                <a:srgbClr val="C00000"/>
              </a:buClr>
              <a:buSzPct val="80000"/>
              <a:buFontTx/>
              <a:buAutoNum type="arabicPeriod"/>
            </a:pPr>
            <a:r>
              <a:rPr lang="en-US" sz="1100" dirty="0">
                <a:solidFill>
                  <a:srgbClr val="000000"/>
                </a:solidFill>
                <a:latin typeface="Huawei Sans" panose="020C0503030203020204" pitchFamily="34" charset="0"/>
              </a:rPr>
              <a:t>DC training -&gt; DC inference</a:t>
            </a:r>
          </a:p>
          <a:p>
            <a:pPr marL="228600" indent="-228600" fontAlgn="base">
              <a:spcBef>
                <a:spcPct val="0"/>
              </a:spcBef>
              <a:spcAft>
                <a:spcPct val="0"/>
              </a:spcAft>
              <a:buClr>
                <a:srgbClr val="C00000"/>
              </a:buClr>
              <a:buSzPct val="80000"/>
              <a:buFontTx/>
              <a:buAutoNum type="arabicPeriod"/>
            </a:pPr>
            <a:r>
              <a:rPr lang="en-US" sz="1100" dirty="0">
                <a:solidFill>
                  <a:srgbClr val="000000"/>
                </a:solidFill>
                <a:latin typeface="Huawei Sans" panose="020C0503030203020204" pitchFamily="34" charset="0"/>
              </a:rPr>
              <a:t>DC training -&gt; Edge inference</a:t>
            </a:r>
          </a:p>
        </p:txBody>
      </p:sp>
      <p:grpSp>
        <p:nvGrpSpPr>
          <p:cNvPr id="178" name="组合 177"/>
          <p:cNvGrpSpPr/>
          <p:nvPr/>
        </p:nvGrpSpPr>
        <p:grpSpPr>
          <a:xfrm>
            <a:off x="234338" y="1230925"/>
            <a:ext cx="8819497" cy="5473962"/>
            <a:chOff x="94144" y="792979"/>
            <a:chExt cx="8819497" cy="5925358"/>
          </a:xfrm>
        </p:grpSpPr>
        <p:sp>
          <p:nvSpPr>
            <p:cNvPr id="90" name="圆角矩形 89"/>
            <p:cNvSpPr/>
            <p:nvPr/>
          </p:nvSpPr>
          <p:spPr>
            <a:xfrm>
              <a:off x="1525490" y="792979"/>
              <a:ext cx="7177168" cy="3972046"/>
            </a:xfrm>
            <a:prstGeom prst="roundRect">
              <a:avLst>
                <a:gd name="adj" fmla="val 1208"/>
              </a:avLst>
            </a:prstGeom>
            <a:solidFill>
              <a:schemeClr val="tx2">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1D1D1A"/>
                  </a:solidFill>
                  <a:latin typeface="Huawei Sans" panose="020C0503030203020204" pitchFamily="34" charset="0"/>
                </a:rPr>
                <a:t>Runtime</a:t>
              </a:r>
            </a:p>
          </p:txBody>
        </p:sp>
        <p:sp>
          <p:nvSpPr>
            <p:cNvPr id="91" name="圆角矩形 90"/>
            <p:cNvSpPr/>
            <p:nvPr/>
          </p:nvSpPr>
          <p:spPr>
            <a:xfrm>
              <a:off x="3229584" y="2176353"/>
              <a:ext cx="1166783" cy="1509368"/>
            </a:xfrm>
            <a:prstGeom prst="roundRect">
              <a:avLst>
                <a:gd name="adj" fmla="val 5770"/>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rgbClr val="1D1D1A"/>
                  </a:solidFill>
                  <a:latin typeface="Huawei Sans" panose="020C0503030203020204" pitchFamily="34" charset="0"/>
                </a:rPr>
                <a:t>Data labeling</a:t>
              </a:r>
            </a:p>
          </p:txBody>
        </p:sp>
        <p:sp>
          <p:nvSpPr>
            <p:cNvPr id="92" name="圆角矩形 91"/>
            <p:cNvSpPr/>
            <p:nvPr/>
          </p:nvSpPr>
          <p:spPr>
            <a:xfrm>
              <a:off x="3319928" y="2539581"/>
              <a:ext cx="994166" cy="357075"/>
            </a:xfrm>
            <a:prstGeom prst="round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srgbClr val="1D1D1A"/>
                  </a:solidFill>
                  <a:latin typeface="Huawei Sans" panose="020C0503030203020204" pitchFamily="34" charset="0"/>
                </a:rPr>
                <a:t>Data labeling client 1</a:t>
              </a:r>
            </a:p>
          </p:txBody>
        </p:sp>
        <p:sp>
          <p:nvSpPr>
            <p:cNvPr id="93" name="圆角矩形 92"/>
            <p:cNvSpPr/>
            <p:nvPr/>
          </p:nvSpPr>
          <p:spPr>
            <a:xfrm>
              <a:off x="3319930" y="3248820"/>
              <a:ext cx="991060" cy="357075"/>
            </a:xfrm>
            <a:prstGeom prst="round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a:solidFill>
                    <a:srgbClr val="1D1D1A"/>
                  </a:solidFill>
                  <a:latin typeface="Huawei Sans" panose="020C0503030203020204" pitchFamily="34" charset="0"/>
                </a:rPr>
                <a:t>Data labeling client </a:t>
              </a:r>
              <a:r>
                <a:rPr lang="en-US" sz="1050" i="1">
                  <a:solidFill>
                    <a:srgbClr val="1D1D1A"/>
                  </a:solidFill>
                  <a:latin typeface="Huawei Sans" panose="020C0503030203020204" pitchFamily="34" charset="0"/>
                </a:rPr>
                <a:t>N</a:t>
              </a:r>
            </a:p>
          </p:txBody>
        </p:sp>
        <p:sp>
          <p:nvSpPr>
            <p:cNvPr id="94" name="圆角矩形 93"/>
            <p:cNvSpPr/>
            <p:nvPr/>
          </p:nvSpPr>
          <p:spPr>
            <a:xfrm>
              <a:off x="3413824" y="2940788"/>
              <a:ext cx="725501" cy="35707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rgbClr val="1D1D1A"/>
                  </a:solidFill>
                  <a:latin typeface="Huawei Sans" panose="020C0503030203020204" pitchFamily="34" charset="0"/>
                </a:rPr>
                <a:t>...</a:t>
              </a:r>
            </a:p>
          </p:txBody>
        </p:sp>
        <p:sp>
          <p:nvSpPr>
            <p:cNvPr id="95" name="流程图: 磁盘 94"/>
            <p:cNvSpPr/>
            <p:nvPr/>
          </p:nvSpPr>
          <p:spPr>
            <a:xfrm>
              <a:off x="1658130" y="2565506"/>
              <a:ext cx="919555" cy="744933"/>
            </a:xfrm>
            <a:prstGeom prst="flowChartMagneticDisk">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Huawei Sans" panose="020C0503030203020204" pitchFamily="34" charset="0"/>
                </a:rPr>
                <a:t>Big data storage</a:t>
              </a:r>
            </a:p>
          </p:txBody>
        </p:sp>
        <p:grpSp>
          <p:nvGrpSpPr>
            <p:cNvPr id="96" name="组合 95"/>
            <p:cNvGrpSpPr/>
            <p:nvPr/>
          </p:nvGrpSpPr>
          <p:grpSpPr>
            <a:xfrm>
              <a:off x="1663010" y="3945256"/>
              <a:ext cx="2741254" cy="742876"/>
              <a:chOff x="1678349" y="4025161"/>
              <a:chExt cx="3216117" cy="742876"/>
            </a:xfrm>
          </p:grpSpPr>
          <p:sp>
            <p:nvSpPr>
              <p:cNvPr id="175" name="圆角矩形 174"/>
              <p:cNvSpPr/>
              <p:nvPr/>
            </p:nvSpPr>
            <p:spPr>
              <a:xfrm>
                <a:off x="1678349" y="4025161"/>
                <a:ext cx="3216117" cy="742876"/>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rgbClr val="1D1D1A"/>
                    </a:solidFill>
                    <a:latin typeface="Huawei Sans" panose="020C0503030203020204" pitchFamily="34" charset="0"/>
                  </a:rPr>
                  <a:t>Training platform (cloud/DC)</a:t>
                </a:r>
              </a:p>
            </p:txBody>
          </p:sp>
          <p:sp>
            <p:nvSpPr>
              <p:cNvPr id="176" name="圆角矩形 175"/>
              <p:cNvSpPr/>
              <p:nvPr/>
            </p:nvSpPr>
            <p:spPr>
              <a:xfrm>
                <a:off x="1738519" y="4348334"/>
                <a:ext cx="1281105" cy="357075"/>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a:solidFill>
                      <a:srgbClr val="1D1D1A"/>
                    </a:solidFill>
                    <a:latin typeface="Huawei Sans" panose="020C0503030203020204" pitchFamily="34" charset="0"/>
                  </a:rPr>
                  <a:t>AI training service</a:t>
                </a:r>
              </a:p>
              <a:p>
                <a:pPr algn="ctr"/>
                <a:r>
                  <a:rPr lang="en-US" sz="1000" dirty="0">
                    <a:solidFill>
                      <a:srgbClr val="1D1D1A"/>
                    </a:solidFill>
                    <a:latin typeface="Huawei Sans" panose="020C0503030203020204" pitchFamily="34" charset="0"/>
                  </a:rPr>
                  <a:t>(Server 1)</a:t>
                </a:r>
              </a:p>
            </p:txBody>
          </p:sp>
          <p:sp>
            <p:nvSpPr>
              <p:cNvPr id="177" name="圆角矩形 176"/>
              <p:cNvSpPr/>
              <p:nvPr/>
            </p:nvSpPr>
            <p:spPr>
              <a:xfrm>
                <a:off x="3472920" y="4350738"/>
                <a:ext cx="1322163" cy="357075"/>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srgbClr val="1D1D1A"/>
                    </a:solidFill>
                    <a:latin typeface="Huawei Sans" panose="020C0503030203020204" pitchFamily="34" charset="0"/>
                  </a:rPr>
                  <a:t>AI training service</a:t>
                </a:r>
              </a:p>
              <a:p>
                <a:pPr algn="ctr"/>
                <a:r>
                  <a:rPr lang="en-US" sz="1000">
                    <a:solidFill>
                      <a:srgbClr val="1D1D1A"/>
                    </a:solidFill>
                    <a:latin typeface="Huawei Sans" panose="020C0503030203020204" pitchFamily="34" charset="0"/>
                  </a:rPr>
                  <a:t>(Server </a:t>
                </a:r>
                <a:r>
                  <a:rPr lang="en-US" sz="1000" i="1">
                    <a:solidFill>
                      <a:srgbClr val="1D1D1A"/>
                    </a:solidFill>
                    <a:latin typeface="Huawei Sans" panose="020C0503030203020204" pitchFamily="34" charset="0"/>
                  </a:rPr>
                  <a:t>N</a:t>
                </a:r>
                <a:r>
                  <a:rPr lang="en-US" sz="1000">
                    <a:solidFill>
                      <a:srgbClr val="1D1D1A"/>
                    </a:solidFill>
                    <a:latin typeface="Huawei Sans" panose="020C0503030203020204" pitchFamily="34" charset="0"/>
                  </a:rPr>
                  <a:t>)</a:t>
                </a:r>
              </a:p>
            </p:txBody>
          </p:sp>
        </p:grpSp>
        <p:sp>
          <p:nvSpPr>
            <p:cNvPr id="97" name="圆角矩形 96"/>
            <p:cNvSpPr/>
            <p:nvPr/>
          </p:nvSpPr>
          <p:spPr>
            <a:xfrm>
              <a:off x="2818865" y="4268429"/>
              <a:ext cx="398281" cy="35707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rgbClr val="1D1D1A"/>
                  </a:solidFill>
                  <a:latin typeface="Huawei Sans" panose="020C0503030203020204" pitchFamily="34" charset="0"/>
                </a:rPr>
                <a:t>...</a:t>
              </a:r>
            </a:p>
          </p:txBody>
        </p:sp>
        <p:sp>
          <p:nvSpPr>
            <p:cNvPr id="98" name="圆角矩形 97"/>
            <p:cNvSpPr/>
            <p:nvPr/>
          </p:nvSpPr>
          <p:spPr>
            <a:xfrm>
              <a:off x="6916745" y="3943198"/>
              <a:ext cx="1669748" cy="744933"/>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rgbClr val="1D1D1A"/>
                  </a:solidFill>
                  <a:latin typeface="Huawei Sans" panose="020C0503030203020204" pitchFamily="34" charset="0"/>
                </a:rPr>
                <a:t>Edge service management platform</a:t>
              </a:r>
            </a:p>
          </p:txBody>
        </p:sp>
        <p:sp>
          <p:nvSpPr>
            <p:cNvPr id="99" name="圆角矩形 98"/>
            <p:cNvSpPr/>
            <p:nvPr/>
          </p:nvSpPr>
          <p:spPr>
            <a:xfrm>
              <a:off x="7013090" y="4262312"/>
              <a:ext cx="681762" cy="357075"/>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dirty="0">
                  <a:solidFill>
                    <a:srgbClr val="1D1D1A"/>
                  </a:solidFill>
                  <a:latin typeface="Huawei Sans" panose="020C0503030203020204" pitchFamily="34" charset="0"/>
                </a:rPr>
                <a:t>AI service deployment</a:t>
              </a:r>
            </a:p>
          </p:txBody>
        </p:sp>
        <p:sp>
          <p:nvSpPr>
            <p:cNvPr id="100" name="圆角矩形 99"/>
            <p:cNvSpPr/>
            <p:nvPr/>
          </p:nvSpPr>
          <p:spPr>
            <a:xfrm>
              <a:off x="7804869" y="4268429"/>
              <a:ext cx="663392" cy="357075"/>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rgbClr val="1D1D1A"/>
                  </a:solidFill>
                  <a:latin typeface="Huawei Sans" panose="020C0503030203020204" pitchFamily="34" charset="0"/>
                </a:rPr>
                <a:t>AI service monitoring</a:t>
              </a:r>
            </a:p>
          </p:txBody>
        </p:sp>
        <p:sp>
          <p:nvSpPr>
            <p:cNvPr id="101" name="左右箭头 100"/>
            <p:cNvSpPr/>
            <p:nvPr/>
          </p:nvSpPr>
          <p:spPr>
            <a:xfrm>
              <a:off x="2576955" y="2894262"/>
              <a:ext cx="640191" cy="179930"/>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02" name="下箭头 101"/>
            <p:cNvSpPr/>
            <p:nvPr/>
          </p:nvSpPr>
          <p:spPr>
            <a:xfrm>
              <a:off x="1972595" y="1965033"/>
              <a:ext cx="179930" cy="60047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03" name="下箭头 102"/>
            <p:cNvSpPr/>
            <p:nvPr/>
          </p:nvSpPr>
          <p:spPr>
            <a:xfrm>
              <a:off x="1996969" y="3310439"/>
              <a:ext cx="179930" cy="6310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04" name="圆角矩形 103"/>
            <p:cNvSpPr/>
            <p:nvPr/>
          </p:nvSpPr>
          <p:spPr>
            <a:xfrm>
              <a:off x="5167948" y="2601382"/>
              <a:ext cx="1638779" cy="797680"/>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rgbClr val="1D1D1A"/>
                  </a:solidFill>
                  <a:latin typeface="Huawei Sans" panose="020C0503030203020204" pitchFamily="34" charset="0"/>
                </a:rPr>
                <a:t>DC inference platform</a:t>
              </a:r>
            </a:p>
          </p:txBody>
        </p:sp>
        <p:sp>
          <p:nvSpPr>
            <p:cNvPr id="105" name="圆角矩形 104"/>
            <p:cNvSpPr/>
            <p:nvPr/>
          </p:nvSpPr>
          <p:spPr>
            <a:xfrm>
              <a:off x="5286276" y="2956399"/>
              <a:ext cx="1403424" cy="357075"/>
            </a:xfrm>
            <a:prstGeom prst="round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srgbClr val="1D1D1A"/>
                  </a:solidFill>
                  <a:latin typeface="Huawei Sans" panose="020C0503030203020204" pitchFamily="34" charset="0"/>
                </a:rPr>
                <a:t>DC inference service</a:t>
              </a:r>
            </a:p>
            <a:p>
              <a:pPr algn="ctr"/>
              <a:r>
                <a:rPr lang="en-US" sz="1000">
                  <a:solidFill>
                    <a:srgbClr val="1D1D1A"/>
                  </a:solidFill>
                  <a:latin typeface="Huawei Sans" panose="020C0503030203020204" pitchFamily="34" charset="0"/>
                </a:rPr>
                <a:t>(Servers 1–</a:t>
              </a:r>
              <a:r>
                <a:rPr lang="en-US" sz="1000" i="1">
                  <a:solidFill>
                    <a:srgbClr val="1D1D1A"/>
                  </a:solidFill>
                  <a:latin typeface="Huawei Sans" panose="020C0503030203020204" pitchFamily="34" charset="0"/>
                </a:rPr>
                <a:t>N</a:t>
              </a:r>
              <a:r>
                <a:rPr lang="en-US" sz="1000">
                  <a:solidFill>
                    <a:srgbClr val="1D1D1A"/>
                  </a:solidFill>
                  <a:latin typeface="Huawei Sans" panose="020C0503030203020204" pitchFamily="34" charset="0"/>
                </a:rPr>
                <a:t>)</a:t>
              </a:r>
            </a:p>
          </p:txBody>
        </p:sp>
        <p:sp>
          <p:nvSpPr>
            <p:cNvPr id="106" name="下箭头 105"/>
            <p:cNvSpPr/>
            <p:nvPr/>
          </p:nvSpPr>
          <p:spPr>
            <a:xfrm flipV="1">
              <a:off x="7044819" y="3404489"/>
              <a:ext cx="179930" cy="53765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07" name="下箭头 106"/>
            <p:cNvSpPr/>
            <p:nvPr/>
          </p:nvSpPr>
          <p:spPr>
            <a:xfrm>
              <a:off x="8242722" y="3405539"/>
              <a:ext cx="179930" cy="53765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08" name="右箭头 107"/>
            <p:cNvSpPr/>
            <p:nvPr/>
          </p:nvSpPr>
          <p:spPr>
            <a:xfrm>
              <a:off x="4417442" y="4269130"/>
              <a:ext cx="718074" cy="14167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666666"/>
                </a:solidFill>
                <a:latin typeface="Huawei Sans" panose="020C0503030203020204" pitchFamily="34" charset="0"/>
              </a:endParaRPr>
            </a:p>
          </p:txBody>
        </p:sp>
        <p:sp>
          <p:nvSpPr>
            <p:cNvPr id="109" name="圆角矩形 108"/>
            <p:cNvSpPr/>
            <p:nvPr/>
          </p:nvSpPr>
          <p:spPr>
            <a:xfrm>
              <a:off x="1525490" y="4887872"/>
              <a:ext cx="7177168" cy="1693480"/>
            </a:xfrm>
            <a:prstGeom prst="roundRect">
              <a:avLst>
                <a:gd name="adj" fmla="val 3539"/>
              </a:avLst>
            </a:prstGeom>
            <a:solidFill>
              <a:schemeClr val="tx2">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rgbClr val="1D1D1A"/>
                  </a:solidFill>
                  <a:latin typeface="Huawei Sans" panose="020C0503030203020204" pitchFamily="34" charset="0"/>
                </a:rPr>
                <a:t>Development time</a:t>
              </a:r>
            </a:p>
          </p:txBody>
        </p:sp>
        <p:sp>
          <p:nvSpPr>
            <p:cNvPr id="110" name="椭圆 109"/>
            <p:cNvSpPr/>
            <p:nvPr/>
          </p:nvSpPr>
          <p:spPr>
            <a:xfrm>
              <a:off x="2298837" y="2079075"/>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1</a:t>
              </a:r>
            </a:p>
          </p:txBody>
        </p:sp>
        <p:sp>
          <p:nvSpPr>
            <p:cNvPr id="111" name="椭圆 110"/>
            <p:cNvSpPr/>
            <p:nvPr/>
          </p:nvSpPr>
          <p:spPr>
            <a:xfrm>
              <a:off x="2758875" y="2594906"/>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2</a:t>
              </a:r>
            </a:p>
          </p:txBody>
        </p:sp>
        <p:sp>
          <p:nvSpPr>
            <p:cNvPr id="112" name="椭圆 111"/>
            <p:cNvSpPr/>
            <p:nvPr/>
          </p:nvSpPr>
          <p:spPr>
            <a:xfrm>
              <a:off x="2230466" y="3399063"/>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3</a:t>
              </a:r>
            </a:p>
          </p:txBody>
        </p:sp>
        <p:sp>
          <p:nvSpPr>
            <p:cNvPr id="113" name="椭圆 112"/>
            <p:cNvSpPr/>
            <p:nvPr/>
          </p:nvSpPr>
          <p:spPr>
            <a:xfrm>
              <a:off x="7921270" y="3559640"/>
              <a:ext cx="360000" cy="358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rgbClr val="C00000"/>
                  </a:solidFill>
                  <a:latin typeface="Huawei Sans" panose="020C0503030203020204" pitchFamily="34" charset="0"/>
                </a:rPr>
                <a:t>11</a:t>
              </a:r>
            </a:p>
          </p:txBody>
        </p:sp>
        <p:sp>
          <p:nvSpPr>
            <p:cNvPr id="114" name="椭圆 113"/>
            <p:cNvSpPr/>
            <p:nvPr/>
          </p:nvSpPr>
          <p:spPr>
            <a:xfrm>
              <a:off x="4635036" y="3972065"/>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5</a:t>
              </a:r>
            </a:p>
          </p:txBody>
        </p:sp>
        <p:sp>
          <p:nvSpPr>
            <p:cNvPr id="115" name="圆角矩形 114"/>
            <p:cNvSpPr/>
            <p:nvPr/>
          </p:nvSpPr>
          <p:spPr>
            <a:xfrm>
              <a:off x="3080495" y="5270725"/>
              <a:ext cx="4134718" cy="1192202"/>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err="1">
                  <a:solidFill>
                    <a:srgbClr val="1D1D1A"/>
                  </a:solidFill>
                  <a:latin typeface="Huawei Sans" panose="020C0503030203020204" pitchFamily="34" charset="0"/>
                </a:rPr>
                <a:t>MindX</a:t>
              </a:r>
              <a:r>
                <a:rPr lang="en-US" sz="1050" b="1" dirty="0">
                  <a:solidFill>
                    <a:srgbClr val="1D1D1A"/>
                  </a:solidFill>
                  <a:latin typeface="Huawei Sans" panose="020C0503030203020204" pitchFamily="34" charset="0"/>
                </a:rPr>
                <a:t> SDK</a:t>
              </a:r>
            </a:p>
            <a:p>
              <a:pPr algn="ctr"/>
              <a:r>
                <a:rPr lang="en-US" sz="1050" b="1" dirty="0">
                  <a:solidFill>
                    <a:srgbClr val="1D1D1A"/>
                  </a:solidFill>
                  <a:latin typeface="Huawei Sans" panose="020C0503030203020204" pitchFamily="34" charset="0"/>
                </a:rPr>
                <a:t>(</a:t>
              </a:r>
              <a:r>
                <a:rPr lang="en-US" sz="1050" b="1" dirty="0" err="1">
                  <a:solidFill>
                    <a:srgbClr val="1D1D1A"/>
                  </a:solidFill>
                  <a:latin typeface="Huawei Sans" panose="020C0503030203020204" pitchFamily="34" charset="0"/>
                </a:rPr>
                <a:t>mxManufacture</a:t>
              </a:r>
              <a:r>
                <a:rPr lang="en-US" sz="1050" b="1" dirty="0">
                  <a:solidFill>
                    <a:srgbClr val="1D1D1A"/>
                  </a:solidFill>
                  <a:latin typeface="Huawei Sans" panose="020C0503030203020204" pitchFamily="34" charset="0"/>
                </a:rPr>
                <a:t>, </a:t>
              </a:r>
              <a:r>
                <a:rPr lang="en-US" sz="1050" b="1" dirty="0" err="1">
                  <a:solidFill>
                    <a:srgbClr val="1D1D1A"/>
                  </a:solidFill>
                  <a:latin typeface="Huawei Sans" panose="020C0503030203020204" pitchFamily="34" charset="0"/>
                </a:rPr>
                <a:t>mxVision</a:t>
              </a:r>
              <a:r>
                <a:rPr lang="en-US" sz="1050" b="1" dirty="0">
                  <a:solidFill>
                    <a:srgbClr val="1D1D1A"/>
                  </a:solidFill>
                  <a:latin typeface="Huawei Sans" panose="020C0503030203020204" pitchFamily="34" charset="0"/>
                </a:rPr>
                <a:t>)</a:t>
              </a:r>
            </a:p>
          </p:txBody>
        </p:sp>
        <p:sp>
          <p:nvSpPr>
            <p:cNvPr id="116" name="圆角矩形 115"/>
            <p:cNvSpPr/>
            <p:nvPr/>
          </p:nvSpPr>
          <p:spPr>
            <a:xfrm>
              <a:off x="3192996" y="5822506"/>
              <a:ext cx="462727" cy="584530"/>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solidFill>
                    <a:srgbClr val="1D1D1A"/>
                  </a:solidFill>
                  <a:latin typeface="Huawei Sans" panose="020C0503030203020204" pitchFamily="34" charset="0"/>
                </a:rPr>
                <a:t>Obtain model files</a:t>
              </a:r>
            </a:p>
          </p:txBody>
        </p:sp>
        <p:sp>
          <p:nvSpPr>
            <p:cNvPr id="117" name="圆角矩形 116"/>
            <p:cNvSpPr/>
            <p:nvPr/>
          </p:nvSpPr>
          <p:spPr>
            <a:xfrm>
              <a:off x="3789602" y="5822506"/>
              <a:ext cx="1117819" cy="584530"/>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solidFill>
                    <a:srgbClr val="1D1D1A"/>
                  </a:solidFill>
                  <a:latin typeface="Huawei Sans" panose="020C0503030203020204" pitchFamily="34" charset="0"/>
                </a:rPr>
                <a:t>Build preprocessing and </a:t>
              </a:r>
              <a:r>
                <a:rPr lang="en-US" sz="900" dirty="0" err="1">
                  <a:solidFill>
                    <a:srgbClr val="1D1D1A"/>
                  </a:solidFill>
                  <a:latin typeface="Huawei Sans" panose="020C0503030203020204" pitchFamily="34" charset="0"/>
                </a:rPr>
                <a:t>postprocessing</a:t>
              </a:r>
              <a:r>
                <a:rPr lang="en-US" sz="900" dirty="0">
                  <a:solidFill>
                    <a:srgbClr val="1D1D1A"/>
                  </a:solidFill>
                  <a:latin typeface="Huawei Sans" panose="020C0503030203020204" pitchFamily="34" charset="0"/>
                </a:rPr>
                <a:t> source code.</a:t>
              </a:r>
            </a:p>
          </p:txBody>
        </p:sp>
        <p:sp>
          <p:nvSpPr>
            <p:cNvPr id="118" name="圆角矩形 117"/>
            <p:cNvSpPr/>
            <p:nvPr/>
          </p:nvSpPr>
          <p:spPr>
            <a:xfrm>
              <a:off x="5041300" y="5822506"/>
              <a:ext cx="1130660" cy="584530"/>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a:solidFill>
                    <a:srgbClr val="1D1D1A"/>
                  </a:solidFill>
                  <a:latin typeface="Huawei Sans" panose="020C0503030203020204" pitchFamily="34" charset="0"/>
                </a:rPr>
                <a:t>Integrate custom plug-in to pipeline</a:t>
              </a:r>
            </a:p>
          </p:txBody>
        </p:sp>
        <p:sp>
          <p:nvSpPr>
            <p:cNvPr id="119" name="圆角矩形 118"/>
            <p:cNvSpPr/>
            <p:nvPr/>
          </p:nvSpPr>
          <p:spPr>
            <a:xfrm>
              <a:off x="6305840" y="5822506"/>
              <a:ext cx="814545" cy="584530"/>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solidFill>
                    <a:srgbClr val="1D1D1A"/>
                  </a:solidFill>
                  <a:latin typeface="Huawei Sans" panose="020C0503030203020204" pitchFamily="34" charset="0"/>
                </a:rPr>
                <a:t>Pack AI inference service</a:t>
              </a:r>
            </a:p>
          </p:txBody>
        </p:sp>
        <p:sp>
          <p:nvSpPr>
            <p:cNvPr id="120" name="圆角矩形 119"/>
            <p:cNvSpPr/>
            <p:nvPr/>
          </p:nvSpPr>
          <p:spPr>
            <a:xfrm>
              <a:off x="1663010" y="5272870"/>
              <a:ext cx="1268683" cy="1190625"/>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err="1" smtClean="0">
                  <a:solidFill>
                    <a:srgbClr val="1D1D1A"/>
                  </a:solidFill>
                  <a:latin typeface="Huawei Sans" panose="020C0503030203020204" pitchFamily="34" charset="0"/>
                </a:rPr>
                <a:t>MindX</a:t>
              </a:r>
              <a:r>
                <a:rPr lang="en-US" sz="1050" b="1" dirty="0" smtClean="0">
                  <a:solidFill>
                    <a:srgbClr val="1D1D1A"/>
                  </a:solidFill>
                  <a:latin typeface="Huawei Sans" panose="020C0503030203020204" pitchFamily="34" charset="0"/>
                </a:rPr>
                <a:t> </a:t>
              </a:r>
              <a:r>
                <a:rPr lang="en-US" sz="1050" b="1" dirty="0">
                  <a:solidFill>
                    <a:srgbClr val="1D1D1A"/>
                  </a:solidFill>
                  <a:latin typeface="Huawei Sans" panose="020C0503030203020204" pitchFamily="34" charset="0"/>
                </a:rPr>
                <a:t>DL</a:t>
              </a:r>
            </a:p>
          </p:txBody>
        </p:sp>
        <p:sp>
          <p:nvSpPr>
            <p:cNvPr id="121" name="圆角矩形 120"/>
            <p:cNvSpPr/>
            <p:nvPr/>
          </p:nvSpPr>
          <p:spPr>
            <a:xfrm>
              <a:off x="7318368" y="5270725"/>
              <a:ext cx="1268683" cy="1192201"/>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err="1">
                  <a:solidFill>
                    <a:srgbClr val="1D1D1A"/>
                  </a:solidFill>
                  <a:latin typeface="Huawei Sans" panose="020C0503030203020204" pitchFamily="34" charset="0"/>
                </a:rPr>
                <a:t>MindX</a:t>
              </a:r>
              <a:r>
                <a:rPr lang="en-US" sz="1050" b="1" dirty="0">
                  <a:solidFill>
                    <a:srgbClr val="1D1D1A"/>
                  </a:solidFill>
                  <a:latin typeface="Huawei Sans" panose="020C0503030203020204" pitchFamily="34" charset="0"/>
                </a:rPr>
                <a:t> </a:t>
              </a:r>
              <a:r>
                <a:rPr lang="en-US" sz="1050" b="1" dirty="0" smtClean="0">
                  <a:solidFill>
                    <a:srgbClr val="1D1D1A"/>
                  </a:solidFill>
                  <a:latin typeface="Huawei Sans" panose="020C0503030203020204" pitchFamily="34" charset="0"/>
                </a:rPr>
                <a:t>Edge</a:t>
              </a:r>
              <a:endParaRPr lang="en-US" sz="1050" b="1" dirty="0">
                <a:solidFill>
                  <a:srgbClr val="1D1D1A"/>
                </a:solidFill>
                <a:latin typeface="Huawei Sans" panose="020C0503030203020204" pitchFamily="34" charset="0"/>
              </a:endParaRPr>
            </a:p>
          </p:txBody>
        </p:sp>
        <p:sp>
          <p:nvSpPr>
            <p:cNvPr id="122" name="圆角矩形 121"/>
            <p:cNvSpPr/>
            <p:nvPr/>
          </p:nvSpPr>
          <p:spPr>
            <a:xfrm>
              <a:off x="1753355" y="6147446"/>
              <a:ext cx="1076439" cy="269203"/>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dirty="0">
                  <a:solidFill>
                    <a:srgbClr val="1D1D1A"/>
                  </a:solidFill>
                  <a:latin typeface="Huawei Sans" panose="020C0503030203020204" pitchFamily="34" charset="0"/>
                </a:rPr>
                <a:t>DLS Core</a:t>
              </a:r>
            </a:p>
          </p:txBody>
        </p:sp>
        <p:sp>
          <p:nvSpPr>
            <p:cNvPr id="123" name="圆角矩形 122"/>
            <p:cNvSpPr/>
            <p:nvPr/>
          </p:nvSpPr>
          <p:spPr>
            <a:xfrm>
              <a:off x="1753356" y="5812445"/>
              <a:ext cx="488743" cy="269203"/>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dirty="0">
                  <a:solidFill>
                    <a:srgbClr val="1D1D1A"/>
                  </a:solidFill>
                  <a:latin typeface="Huawei Sans" panose="020C0503030203020204" pitchFamily="34" charset="0"/>
                </a:rPr>
                <a:t>Training</a:t>
              </a:r>
            </a:p>
          </p:txBody>
        </p:sp>
        <p:sp>
          <p:nvSpPr>
            <p:cNvPr id="124" name="圆角矩形 123"/>
            <p:cNvSpPr/>
            <p:nvPr/>
          </p:nvSpPr>
          <p:spPr>
            <a:xfrm>
              <a:off x="2332445" y="5812445"/>
              <a:ext cx="497349" cy="269203"/>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a:solidFill>
                    <a:srgbClr val="1D1D1A"/>
                  </a:solidFill>
                  <a:latin typeface="Huawei Sans" panose="020C0503030203020204" pitchFamily="34" charset="0"/>
                </a:rPr>
                <a:t>Labeling</a:t>
              </a:r>
            </a:p>
          </p:txBody>
        </p:sp>
        <p:sp>
          <p:nvSpPr>
            <p:cNvPr id="125" name="下箭头 124"/>
            <p:cNvSpPr/>
            <p:nvPr/>
          </p:nvSpPr>
          <p:spPr>
            <a:xfrm>
              <a:off x="3906938" y="4690189"/>
              <a:ext cx="179930" cy="535601"/>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26" name="下箭头 125"/>
            <p:cNvSpPr/>
            <p:nvPr/>
          </p:nvSpPr>
          <p:spPr>
            <a:xfrm flipV="1">
              <a:off x="6168505" y="4688132"/>
              <a:ext cx="179930" cy="537658"/>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27" name="圆角矩形 126"/>
            <p:cNvSpPr/>
            <p:nvPr/>
          </p:nvSpPr>
          <p:spPr>
            <a:xfrm>
              <a:off x="7364015" y="6136594"/>
              <a:ext cx="1144952" cy="269203"/>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dirty="0">
                  <a:solidFill>
                    <a:srgbClr val="1D1D1A"/>
                  </a:solidFill>
                  <a:latin typeface="Huawei Sans" panose="020C0503030203020204" pitchFamily="34" charset="0"/>
                </a:rPr>
                <a:t>Middleware</a:t>
              </a:r>
            </a:p>
          </p:txBody>
        </p:sp>
        <p:sp>
          <p:nvSpPr>
            <p:cNvPr id="128" name="圆角矩形 127"/>
            <p:cNvSpPr/>
            <p:nvPr/>
          </p:nvSpPr>
          <p:spPr>
            <a:xfrm>
              <a:off x="7368336" y="5801593"/>
              <a:ext cx="504000" cy="269203"/>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800" dirty="0">
                  <a:solidFill>
                    <a:srgbClr val="1D1D1A"/>
                  </a:solidFill>
                  <a:latin typeface="Huawei Sans" panose="020C0503030203020204" pitchFamily="34" charset="0"/>
                </a:rPr>
                <a:t>Inference</a:t>
              </a:r>
            </a:p>
          </p:txBody>
        </p:sp>
        <p:sp>
          <p:nvSpPr>
            <p:cNvPr id="129" name="圆角矩形 128"/>
            <p:cNvSpPr/>
            <p:nvPr/>
          </p:nvSpPr>
          <p:spPr>
            <a:xfrm>
              <a:off x="7921271" y="5801593"/>
              <a:ext cx="587696" cy="269203"/>
            </a:xfrm>
            <a:prstGeom prst="roundRect">
              <a:avLst/>
            </a:prstGeom>
            <a:noFill/>
            <a:ln w="25400" cap="flat" cmpd="sng" algn="ctr">
              <a:solidFill>
                <a:srgbClr val="00B050"/>
              </a:solidFill>
              <a:prstDash val="solid"/>
              <a:miter lim="800000"/>
            </a:ln>
            <a:effectLst/>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700" dirty="0">
                  <a:solidFill>
                    <a:srgbClr val="1D1D1A"/>
                  </a:solidFill>
                  <a:latin typeface="Huawei Sans" panose="020C0503030203020204" pitchFamily="34" charset="0"/>
                </a:rPr>
                <a:t>Management</a:t>
              </a:r>
            </a:p>
          </p:txBody>
        </p:sp>
        <p:sp>
          <p:nvSpPr>
            <p:cNvPr id="130" name="下箭头 129"/>
            <p:cNvSpPr/>
            <p:nvPr/>
          </p:nvSpPr>
          <p:spPr>
            <a:xfrm flipV="1">
              <a:off x="2154150" y="4688129"/>
              <a:ext cx="179930" cy="53766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31" name="右弧形箭头 130"/>
            <p:cNvSpPr/>
            <p:nvPr/>
          </p:nvSpPr>
          <p:spPr>
            <a:xfrm flipV="1">
              <a:off x="8565380" y="2856233"/>
              <a:ext cx="348261" cy="3068406"/>
            </a:xfrm>
            <a:prstGeom prst="curved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32" name="椭圆 131"/>
            <p:cNvSpPr/>
            <p:nvPr/>
          </p:nvSpPr>
          <p:spPr>
            <a:xfrm>
              <a:off x="2328441" y="4932806"/>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1</a:t>
              </a:r>
            </a:p>
          </p:txBody>
        </p:sp>
        <p:sp>
          <p:nvSpPr>
            <p:cNvPr id="133" name="椭圆 132"/>
            <p:cNvSpPr/>
            <p:nvPr/>
          </p:nvSpPr>
          <p:spPr>
            <a:xfrm>
              <a:off x="4109673" y="4923532"/>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3</a:t>
              </a:r>
            </a:p>
          </p:txBody>
        </p:sp>
        <p:sp>
          <p:nvSpPr>
            <p:cNvPr id="134" name="椭圆 133"/>
            <p:cNvSpPr/>
            <p:nvPr/>
          </p:nvSpPr>
          <p:spPr>
            <a:xfrm>
              <a:off x="6359423" y="4919014"/>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4</a:t>
              </a:r>
            </a:p>
          </p:txBody>
        </p:sp>
        <p:sp>
          <p:nvSpPr>
            <p:cNvPr id="135" name="椭圆 134"/>
            <p:cNvSpPr/>
            <p:nvPr/>
          </p:nvSpPr>
          <p:spPr>
            <a:xfrm>
              <a:off x="8605840" y="4121665"/>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2</a:t>
              </a:r>
            </a:p>
          </p:txBody>
        </p:sp>
        <p:sp>
          <p:nvSpPr>
            <p:cNvPr id="136" name="左右箭头 135"/>
            <p:cNvSpPr/>
            <p:nvPr/>
          </p:nvSpPr>
          <p:spPr>
            <a:xfrm>
              <a:off x="4382389" y="2925678"/>
              <a:ext cx="779250" cy="179930"/>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37" name="椭圆 136"/>
            <p:cNvSpPr/>
            <p:nvPr/>
          </p:nvSpPr>
          <p:spPr>
            <a:xfrm>
              <a:off x="4635036" y="2633619"/>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4</a:t>
              </a:r>
            </a:p>
          </p:txBody>
        </p:sp>
        <p:sp>
          <p:nvSpPr>
            <p:cNvPr id="138" name="圆角矩形 137"/>
            <p:cNvSpPr/>
            <p:nvPr/>
          </p:nvSpPr>
          <p:spPr>
            <a:xfrm>
              <a:off x="94144" y="792979"/>
              <a:ext cx="1155015" cy="5788372"/>
            </a:xfrm>
            <a:prstGeom prst="roundRect">
              <a:avLst>
                <a:gd name="adj" fmla="val 3721"/>
              </a:avLst>
            </a:prstGeom>
            <a:solidFill>
              <a:schemeClr val="tx2">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err="1" smtClean="0">
                  <a:solidFill>
                    <a:srgbClr val="1D1D1A"/>
                  </a:solidFill>
                  <a:latin typeface="Huawei Sans" panose="020C0503030203020204" pitchFamily="34" charset="0"/>
                </a:rPr>
                <a:t>ModelZoo</a:t>
              </a:r>
              <a:endParaRPr lang="en-US" sz="1100" b="1" dirty="0">
                <a:solidFill>
                  <a:srgbClr val="1D1D1A"/>
                </a:solidFill>
                <a:latin typeface="Huawei Sans" panose="020C0503030203020204" pitchFamily="34" charset="0"/>
              </a:endParaRPr>
            </a:p>
          </p:txBody>
        </p:sp>
        <p:sp>
          <p:nvSpPr>
            <p:cNvPr id="139" name="圆角矩形 138"/>
            <p:cNvSpPr/>
            <p:nvPr/>
          </p:nvSpPr>
          <p:spPr>
            <a:xfrm>
              <a:off x="173788" y="1144400"/>
              <a:ext cx="961707" cy="2600050"/>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rgbClr val="1D1D1A"/>
                  </a:solidFill>
                  <a:latin typeface="Huawei Sans" panose="020C0503030203020204" pitchFamily="34" charset="0"/>
                </a:rPr>
                <a:t>For training</a:t>
              </a:r>
            </a:p>
          </p:txBody>
        </p:sp>
        <p:sp>
          <p:nvSpPr>
            <p:cNvPr id="140" name="圆角矩形 139"/>
            <p:cNvSpPr/>
            <p:nvPr/>
          </p:nvSpPr>
          <p:spPr>
            <a:xfrm>
              <a:off x="173787" y="3862876"/>
              <a:ext cx="961707" cy="2600050"/>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1D1D1A"/>
                  </a:solidFill>
                  <a:latin typeface="Huawei Sans" panose="020C0503030203020204" pitchFamily="34" charset="0"/>
                </a:rPr>
                <a:t>For inference</a:t>
              </a:r>
            </a:p>
          </p:txBody>
        </p:sp>
        <p:sp>
          <p:nvSpPr>
            <p:cNvPr id="141" name="圆角矩形 140"/>
            <p:cNvSpPr/>
            <p:nvPr/>
          </p:nvSpPr>
          <p:spPr>
            <a:xfrm>
              <a:off x="247548" y="1689350"/>
              <a:ext cx="804079"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srgbClr val="1D1D1A"/>
                  </a:solidFill>
                  <a:latin typeface="Huawei Sans" panose="020C0503030203020204" pitchFamily="34" charset="0"/>
                </a:rPr>
                <a:t>Model 1</a:t>
              </a:r>
            </a:p>
          </p:txBody>
        </p:sp>
        <p:sp>
          <p:nvSpPr>
            <p:cNvPr id="142" name="圆角矩形 141"/>
            <p:cNvSpPr/>
            <p:nvPr/>
          </p:nvSpPr>
          <p:spPr>
            <a:xfrm>
              <a:off x="236930" y="2259107"/>
              <a:ext cx="804079"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srgbClr val="1D1D1A"/>
                  </a:solidFill>
                  <a:latin typeface="Huawei Sans" panose="020C0503030203020204" pitchFamily="34" charset="0"/>
                </a:rPr>
                <a:t>Model 2</a:t>
              </a:r>
            </a:p>
          </p:txBody>
        </p:sp>
        <p:sp>
          <p:nvSpPr>
            <p:cNvPr id="143" name="圆角矩形 142"/>
            <p:cNvSpPr/>
            <p:nvPr/>
          </p:nvSpPr>
          <p:spPr>
            <a:xfrm>
              <a:off x="244785" y="3253317"/>
              <a:ext cx="804079"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a:solidFill>
                    <a:srgbClr val="1D1D1A"/>
                  </a:solidFill>
                  <a:latin typeface="Huawei Sans" panose="020C0503030203020204" pitchFamily="34" charset="0"/>
                </a:rPr>
                <a:t>Model </a:t>
              </a:r>
              <a:r>
                <a:rPr lang="en-US" sz="1050" i="1">
                  <a:solidFill>
                    <a:srgbClr val="1D1D1A"/>
                  </a:solidFill>
                  <a:latin typeface="Huawei Sans" panose="020C0503030203020204" pitchFamily="34" charset="0"/>
                </a:rPr>
                <a:t>N</a:t>
              </a:r>
            </a:p>
          </p:txBody>
        </p:sp>
        <p:sp>
          <p:nvSpPr>
            <p:cNvPr id="144" name="圆角矩形 143"/>
            <p:cNvSpPr/>
            <p:nvPr/>
          </p:nvSpPr>
          <p:spPr>
            <a:xfrm>
              <a:off x="256398" y="4416423"/>
              <a:ext cx="804079"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srgbClr val="1D1D1A"/>
                  </a:solidFill>
                  <a:latin typeface="Huawei Sans" panose="020C0503030203020204" pitchFamily="34" charset="0"/>
                </a:rPr>
                <a:t>Model 1</a:t>
              </a:r>
            </a:p>
          </p:txBody>
        </p:sp>
        <p:sp>
          <p:nvSpPr>
            <p:cNvPr id="145" name="圆角矩形 144"/>
            <p:cNvSpPr/>
            <p:nvPr/>
          </p:nvSpPr>
          <p:spPr>
            <a:xfrm>
              <a:off x="244784" y="4966025"/>
              <a:ext cx="804079"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srgbClr val="1D1D1A"/>
                  </a:solidFill>
                  <a:latin typeface="Huawei Sans" panose="020C0503030203020204" pitchFamily="34" charset="0"/>
                </a:rPr>
                <a:t>Model 2</a:t>
              </a:r>
            </a:p>
          </p:txBody>
        </p:sp>
        <p:sp>
          <p:nvSpPr>
            <p:cNvPr id="146" name="圆角矩形 145"/>
            <p:cNvSpPr/>
            <p:nvPr/>
          </p:nvSpPr>
          <p:spPr>
            <a:xfrm>
              <a:off x="252877" y="5973653"/>
              <a:ext cx="804079"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a:solidFill>
                    <a:srgbClr val="1D1D1A"/>
                  </a:solidFill>
                  <a:latin typeface="Huawei Sans" panose="020C0503030203020204" pitchFamily="34" charset="0"/>
                </a:rPr>
                <a:t>Model </a:t>
              </a:r>
              <a:r>
                <a:rPr lang="en-US" sz="1050" i="1">
                  <a:solidFill>
                    <a:srgbClr val="1D1D1A"/>
                  </a:solidFill>
                  <a:latin typeface="Huawei Sans" panose="020C0503030203020204" pitchFamily="34" charset="0"/>
                </a:rPr>
                <a:t>N</a:t>
              </a:r>
            </a:p>
          </p:txBody>
        </p:sp>
        <p:sp>
          <p:nvSpPr>
            <p:cNvPr id="147" name="圆角矩形 146"/>
            <p:cNvSpPr/>
            <p:nvPr/>
          </p:nvSpPr>
          <p:spPr>
            <a:xfrm>
              <a:off x="6916746" y="2607859"/>
              <a:ext cx="1669748" cy="797680"/>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rgbClr val="1D1D1A"/>
                  </a:solidFill>
                  <a:latin typeface="Huawei Sans" panose="020C0503030203020204" pitchFamily="34" charset="0"/>
                </a:rPr>
                <a:t>Edge inference platform</a:t>
              </a:r>
            </a:p>
          </p:txBody>
        </p:sp>
        <p:sp>
          <p:nvSpPr>
            <p:cNvPr id="148" name="圆角矩形 147"/>
            <p:cNvSpPr/>
            <p:nvPr/>
          </p:nvSpPr>
          <p:spPr>
            <a:xfrm>
              <a:off x="7013091" y="2956399"/>
              <a:ext cx="1447070" cy="357075"/>
            </a:xfrm>
            <a:prstGeom prst="round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srgbClr val="1D1D1A"/>
                  </a:solidFill>
                  <a:latin typeface="Huawei Sans" panose="020C0503030203020204" pitchFamily="34" charset="0"/>
                </a:rPr>
                <a:t>Edge inference service</a:t>
              </a:r>
            </a:p>
            <a:p>
              <a:pPr algn="ctr"/>
              <a:r>
                <a:rPr lang="en-US" sz="1000">
                  <a:solidFill>
                    <a:srgbClr val="1D1D1A"/>
                  </a:solidFill>
                  <a:latin typeface="Huawei Sans" panose="020C0503030203020204" pitchFamily="34" charset="0"/>
                </a:rPr>
                <a:t>(Servers 1–</a:t>
              </a:r>
              <a:r>
                <a:rPr lang="en-US" sz="1000" i="1">
                  <a:solidFill>
                    <a:srgbClr val="1D1D1A"/>
                  </a:solidFill>
                  <a:latin typeface="Huawei Sans" panose="020C0503030203020204" pitchFamily="34" charset="0"/>
                </a:rPr>
                <a:t>N</a:t>
              </a:r>
              <a:r>
                <a:rPr lang="en-US" sz="1000">
                  <a:solidFill>
                    <a:srgbClr val="1D1D1A"/>
                  </a:solidFill>
                  <a:latin typeface="Huawei Sans" panose="020C0503030203020204" pitchFamily="34" charset="0"/>
                </a:rPr>
                <a:t>)</a:t>
              </a:r>
            </a:p>
          </p:txBody>
        </p:sp>
        <p:sp>
          <p:nvSpPr>
            <p:cNvPr id="149" name="圆角矩形 148"/>
            <p:cNvSpPr/>
            <p:nvPr/>
          </p:nvSpPr>
          <p:spPr>
            <a:xfrm>
              <a:off x="5135515" y="3944114"/>
              <a:ext cx="1671213" cy="744015"/>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rgbClr val="1D1D1A"/>
                  </a:solidFill>
                  <a:latin typeface="Huawei Sans" panose="020C0503030203020204" pitchFamily="34" charset="0"/>
                </a:rPr>
                <a:t>DC management platform</a:t>
              </a:r>
            </a:p>
          </p:txBody>
        </p:sp>
        <p:sp>
          <p:nvSpPr>
            <p:cNvPr id="150" name="圆角矩形 149"/>
            <p:cNvSpPr/>
            <p:nvPr/>
          </p:nvSpPr>
          <p:spPr>
            <a:xfrm>
              <a:off x="5286276" y="4262312"/>
              <a:ext cx="1403423" cy="357075"/>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a:solidFill>
                    <a:srgbClr val="1D1D1A"/>
                  </a:solidFill>
                  <a:latin typeface="Huawei Sans" panose="020C0503030203020204" pitchFamily="34" charset="0"/>
                </a:rPr>
                <a:t>Inference service deployment on DC</a:t>
              </a:r>
            </a:p>
          </p:txBody>
        </p:sp>
        <p:sp>
          <p:nvSpPr>
            <p:cNvPr id="151" name="下箭头 150"/>
            <p:cNvSpPr/>
            <p:nvPr/>
          </p:nvSpPr>
          <p:spPr>
            <a:xfrm flipV="1">
              <a:off x="5348224" y="3406023"/>
              <a:ext cx="179930" cy="53765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52" name="椭圆 151"/>
            <p:cNvSpPr/>
            <p:nvPr/>
          </p:nvSpPr>
          <p:spPr>
            <a:xfrm>
              <a:off x="5507775" y="3560420"/>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6</a:t>
              </a:r>
            </a:p>
          </p:txBody>
        </p:sp>
        <p:sp>
          <p:nvSpPr>
            <p:cNvPr id="153" name="下弧形箭头 152"/>
            <p:cNvSpPr/>
            <p:nvPr/>
          </p:nvSpPr>
          <p:spPr>
            <a:xfrm>
              <a:off x="4297524" y="4688128"/>
              <a:ext cx="2808661" cy="336431"/>
            </a:xfrm>
            <a:prstGeom prst="curvedUpArrow">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dirty="0">
                <a:solidFill>
                  <a:srgbClr val="1D1D1A"/>
                </a:solidFill>
                <a:latin typeface="Huawei Sans" panose="020C0503030203020204" pitchFamily="34" charset="0"/>
              </a:endParaRPr>
            </a:p>
          </p:txBody>
        </p:sp>
        <p:sp>
          <p:nvSpPr>
            <p:cNvPr id="154" name="椭圆 153"/>
            <p:cNvSpPr/>
            <p:nvPr/>
          </p:nvSpPr>
          <p:spPr>
            <a:xfrm>
              <a:off x="5577170" y="4720259"/>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9</a:t>
              </a:r>
            </a:p>
          </p:txBody>
        </p:sp>
        <p:sp>
          <p:nvSpPr>
            <p:cNvPr id="155" name="下箭头 154"/>
            <p:cNvSpPr/>
            <p:nvPr/>
          </p:nvSpPr>
          <p:spPr>
            <a:xfrm flipV="1">
              <a:off x="7025216" y="4702325"/>
              <a:ext cx="179930" cy="537658"/>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56" name="椭圆 155"/>
            <p:cNvSpPr/>
            <p:nvPr/>
          </p:nvSpPr>
          <p:spPr>
            <a:xfrm>
              <a:off x="7216134" y="4933206"/>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4</a:t>
              </a:r>
            </a:p>
          </p:txBody>
        </p:sp>
        <p:sp>
          <p:nvSpPr>
            <p:cNvPr id="157" name="圆角矩形 156"/>
            <p:cNvSpPr/>
            <p:nvPr/>
          </p:nvSpPr>
          <p:spPr>
            <a:xfrm>
              <a:off x="1652333" y="1064987"/>
              <a:ext cx="6923483" cy="901776"/>
            </a:xfrm>
            <a:prstGeom prst="roundRect">
              <a:avLst>
                <a:gd name="adj" fmla="val 5770"/>
              </a:avLst>
            </a:prstGeom>
            <a:solidFill>
              <a:schemeClr val="tx2"/>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1D1D1A"/>
                  </a:solidFill>
                  <a:latin typeface="Huawei Sans" panose="020C0503030203020204" pitchFamily="34" charset="0"/>
                </a:rPr>
                <a:t>Data source (device)</a:t>
              </a:r>
            </a:p>
          </p:txBody>
        </p:sp>
        <p:sp>
          <p:nvSpPr>
            <p:cNvPr id="158" name="圆角矩形 157"/>
            <p:cNvSpPr/>
            <p:nvPr/>
          </p:nvSpPr>
          <p:spPr>
            <a:xfrm>
              <a:off x="1789340" y="1463179"/>
              <a:ext cx="1771832"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a:solidFill>
                    <a:srgbClr val="1D1D1A"/>
                  </a:solidFill>
                  <a:latin typeface="Huawei Sans" panose="020C0503030203020204" pitchFamily="34" charset="0"/>
                </a:rPr>
                <a:t>Data source 1</a:t>
              </a:r>
            </a:p>
          </p:txBody>
        </p:sp>
        <p:sp>
          <p:nvSpPr>
            <p:cNvPr id="159" name="圆角矩形 158"/>
            <p:cNvSpPr/>
            <p:nvPr/>
          </p:nvSpPr>
          <p:spPr>
            <a:xfrm>
              <a:off x="3774544" y="1466970"/>
              <a:ext cx="1771832"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a:solidFill>
                    <a:srgbClr val="1D1D1A"/>
                  </a:solidFill>
                  <a:latin typeface="Huawei Sans" panose="020C0503030203020204" pitchFamily="34" charset="0"/>
                </a:rPr>
                <a:t>Data source 2</a:t>
              </a:r>
            </a:p>
          </p:txBody>
        </p:sp>
        <p:sp>
          <p:nvSpPr>
            <p:cNvPr id="160" name="圆角矩形 159"/>
            <p:cNvSpPr/>
            <p:nvPr/>
          </p:nvSpPr>
          <p:spPr>
            <a:xfrm>
              <a:off x="6652459" y="1473278"/>
              <a:ext cx="1771832" cy="361001"/>
            </a:xfrm>
            <a:prstGeom prst="round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srgbClr val="1D1D1A"/>
                  </a:solidFill>
                  <a:latin typeface="Huawei Sans" panose="020C0503030203020204" pitchFamily="34" charset="0"/>
                </a:rPr>
                <a:t>Data source </a:t>
              </a:r>
              <a:r>
                <a:rPr lang="en-US" sz="1050" i="1" dirty="0">
                  <a:solidFill>
                    <a:srgbClr val="1D1D1A"/>
                  </a:solidFill>
                  <a:latin typeface="Huawei Sans" panose="020C0503030203020204" pitchFamily="34" charset="0"/>
                </a:rPr>
                <a:t>N</a:t>
              </a:r>
            </a:p>
          </p:txBody>
        </p:sp>
        <p:sp>
          <p:nvSpPr>
            <p:cNvPr id="161" name="圆角矩形 160"/>
            <p:cNvSpPr/>
            <p:nvPr/>
          </p:nvSpPr>
          <p:spPr>
            <a:xfrm>
              <a:off x="5436027" y="1485294"/>
              <a:ext cx="1189534" cy="35656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rgbClr val="1D1D1A"/>
                  </a:solidFill>
                  <a:latin typeface="Huawei Sans" panose="020C0503030203020204" pitchFamily="34" charset="0"/>
                </a:rPr>
                <a:t>...</a:t>
              </a:r>
            </a:p>
          </p:txBody>
        </p:sp>
        <p:sp>
          <p:nvSpPr>
            <p:cNvPr id="162" name="圆角矩形 161"/>
            <p:cNvSpPr/>
            <p:nvPr/>
          </p:nvSpPr>
          <p:spPr>
            <a:xfrm>
              <a:off x="226615" y="2719796"/>
              <a:ext cx="830341" cy="35656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rgbClr val="1D1D1A"/>
                  </a:solidFill>
                  <a:latin typeface="Huawei Sans" panose="020C0503030203020204" pitchFamily="34" charset="0"/>
                </a:rPr>
                <a:t>...</a:t>
              </a:r>
            </a:p>
          </p:txBody>
        </p:sp>
        <p:sp>
          <p:nvSpPr>
            <p:cNvPr id="163" name="圆角矩形 162"/>
            <p:cNvSpPr/>
            <p:nvPr/>
          </p:nvSpPr>
          <p:spPr>
            <a:xfrm>
              <a:off x="239469" y="5405868"/>
              <a:ext cx="830341" cy="35656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rgbClr val="1D1D1A"/>
                  </a:solidFill>
                  <a:latin typeface="Huawei Sans" panose="020C0503030203020204" pitchFamily="34" charset="0"/>
                </a:rPr>
                <a:t>...</a:t>
              </a:r>
            </a:p>
          </p:txBody>
        </p:sp>
        <p:sp>
          <p:nvSpPr>
            <p:cNvPr id="164" name="下箭头 163"/>
            <p:cNvSpPr/>
            <p:nvPr/>
          </p:nvSpPr>
          <p:spPr>
            <a:xfrm>
              <a:off x="5944143" y="1987074"/>
              <a:ext cx="179930" cy="60047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65" name="下箭头 164"/>
            <p:cNvSpPr/>
            <p:nvPr/>
          </p:nvSpPr>
          <p:spPr>
            <a:xfrm>
              <a:off x="7646661" y="1980129"/>
              <a:ext cx="179930" cy="60047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66" name="椭圆 165"/>
            <p:cNvSpPr/>
            <p:nvPr/>
          </p:nvSpPr>
          <p:spPr>
            <a:xfrm>
              <a:off x="6090455" y="2101797"/>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8</a:t>
              </a:r>
            </a:p>
          </p:txBody>
        </p:sp>
        <p:sp>
          <p:nvSpPr>
            <p:cNvPr id="167" name="椭圆 166"/>
            <p:cNvSpPr/>
            <p:nvPr/>
          </p:nvSpPr>
          <p:spPr>
            <a:xfrm>
              <a:off x="7801933" y="2079075"/>
              <a:ext cx="360000" cy="358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rgbClr val="C00000"/>
                  </a:solidFill>
                  <a:latin typeface="Huawei Sans" panose="020C0503030203020204" pitchFamily="34" charset="0"/>
                </a:rPr>
                <a:t>12</a:t>
              </a:r>
            </a:p>
          </p:txBody>
        </p:sp>
        <p:sp>
          <p:nvSpPr>
            <p:cNvPr id="168" name="下箭头 167"/>
            <p:cNvSpPr/>
            <p:nvPr/>
          </p:nvSpPr>
          <p:spPr>
            <a:xfrm>
              <a:off x="6456162" y="3398386"/>
              <a:ext cx="179930" cy="53765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69" name="椭圆 168"/>
            <p:cNvSpPr/>
            <p:nvPr/>
          </p:nvSpPr>
          <p:spPr>
            <a:xfrm>
              <a:off x="6186844" y="3559640"/>
              <a:ext cx="288000" cy="287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C00000"/>
                  </a:solidFill>
                  <a:latin typeface="Huawei Sans" panose="020C0503030203020204" pitchFamily="34" charset="0"/>
                </a:rPr>
                <a:t>7</a:t>
              </a:r>
            </a:p>
          </p:txBody>
        </p:sp>
        <p:sp>
          <p:nvSpPr>
            <p:cNvPr id="170" name="椭圆 169"/>
            <p:cNvSpPr/>
            <p:nvPr/>
          </p:nvSpPr>
          <p:spPr>
            <a:xfrm>
              <a:off x="7208860" y="3546400"/>
              <a:ext cx="360000" cy="358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rgbClr val="C00000"/>
                  </a:solidFill>
                  <a:latin typeface="Huawei Sans" panose="020C0503030203020204" pitchFamily="34" charset="0"/>
                </a:rPr>
                <a:t>10</a:t>
              </a:r>
            </a:p>
          </p:txBody>
        </p:sp>
        <p:sp>
          <p:nvSpPr>
            <p:cNvPr id="171" name="右箭头 170"/>
            <p:cNvSpPr/>
            <p:nvPr/>
          </p:nvSpPr>
          <p:spPr>
            <a:xfrm rot="2728140">
              <a:off x="977864" y="3551512"/>
              <a:ext cx="890580" cy="19030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72" name="下弧形箭头 171"/>
            <p:cNvSpPr/>
            <p:nvPr/>
          </p:nvSpPr>
          <p:spPr>
            <a:xfrm>
              <a:off x="588075" y="6395639"/>
              <a:ext cx="2916000" cy="322698"/>
            </a:xfrm>
            <a:prstGeom prst="curvedUp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solidFill>
                  <a:srgbClr val="1D1D1A"/>
                </a:solidFill>
                <a:latin typeface="Huawei Sans" panose="020C0503030203020204" pitchFamily="34" charset="0"/>
              </a:endParaRPr>
            </a:p>
          </p:txBody>
        </p:sp>
        <p:sp>
          <p:nvSpPr>
            <p:cNvPr id="173" name="椭圆 172"/>
            <p:cNvSpPr/>
            <p:nvPr/>
          </p:nvSpPr>
          <p:spPr>
            <a:xfrm>
              <a:off x="1375941" y="3308313"/>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5</a:t>
              </a:r>
            </a:p>
          </p:txBody>
        </p:sp>
        <p:sp>
          <p:nvSpPr>
            <p:cNvPr id="174" name="椭圆 173"/>
            <p:cNvSpPr/>
            <p:nvPr/>
          </p:nvSpPr>
          <p:spPr>
            <a:xfrm>
              <a:off x="1372368" y="6351112"/>
              <a:ext cx="288000" cy="31174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7030A0"/>
                  </a:solidFill>
                  <a:latin typeface="Huawei Sans" panose="020C0503030203020204" pitchFamily="34" charset="0"/>
                </a:rPr>
                <a:t>6</a:t>
              </a:r>
            </a:p>
          </p:txBody>
        </p:sp>
      </p:grpSp>
    </p:spTree>
    <p:extLst>
      <p:ext uri="{BB962C8B-B14F-4D97-AF65-F5344CB8AC3E}">
        <p14:creationId xmlns:p14="http://schemas.microsoft.com/office/powerpoint/2010/main" val="4215367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4294967295"/>
          </p:nvPr>
        </p:nvSpPr>
        <p:spPr>
          <a:xfrm>
            <a:off x="1453338" y="534477"/>
            <a:ext cx="10470930" cy="480131"/>
          </a:xfrm>
          <a:prstGeom prst="rect">
            <a:avLst/>
          </a:prstGeom>
          <a:noFill/>
        </p:spPr>
        <p:txBody>
          <a:bodyPr vert="horz" wrap="square" lIns="91440" tIns="45720" rIns="91440" bIns="45720" rtlCol="0" anchor="t" anchorCtr="0">
            <a:spAutoFit/>
          </a:bodyPr>
          <a:lstStyle/>
          <a:p>
            <a:pPr marL="0" indent="0" defTabSz="914400">
              <a:buNone/>
            </a:pPr>
            <a:r>
              <a:rPr lang="en-US" sz="2800" b="1" dirty="0">
                <a:solidFill>
                  <a:srgbClr val="C00000"/>
                </a:solidFill>
                <a:latin typeface="Huawei Sans" panose="020C0503030203020204" pitchFamily="34" charset="0"/>
                <a:ea typeface="+mj-ea"/>
                <a:cs typeface="FZLanTingHeiS-R-GB"/>
              </a:rPr>
              <a:t>MindSpore Solution</a:t>
            </a:r>
          </a:p>
        </p:txBody>
      </p:sp>
      <p:sp>
        <p:nvSpPr>
          <p:cNvPr id="5" name="圆角矩形 4">
            <a:extLst>
              <a:ext uri="{FF2B5EF4-FFF2-40B4-BE49-F238E27FC236}">
                <a16:creationId xmlns:a16="http://schemas.microsoft.com/office/drawing/2014/main" xmlns="" id="{DB167773-3FD2-0E47-ACD8-DE0F5FA74A8C}"/>
              </a:ext>
            </a:extLst>
          </p:cNvPr>
          <p:cNvSpPr/>
          <p:nvPr/>
        </p:nvSpPr>
        <p:spPr>
          <a:xfrm>
            <a:off x="1019948" y="4381109"/>
            <a:ext cx="4431282" cy="537448"/>
          </a:xfrm>
          <a:prstGeom prst="roundRect">
            <a:avLst/>
          </a:prstGeom>
          <a:solidFill>
            <a:srgbClr val="CEE1F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986" fontAlgn="base">
              <a:spcBef>
                <a:spcPct val="0"/>
              </a:spcBef>
              <a:spcAft>
                <a:spcPct val="0"/>
              </a:spcAft>
            </a:pPr>
            <a:r>
              <a:rPr lang="en-US" sz="1200" dirty="0">
                <a:solidFill>
                  <a:srgbClr val="E7E6E6">
                    <a:lumMod val="25000"/>
                  </a:srgbClr>
                </a:solidFill>
                <a:latin typeface="Huawei Sans" panose="020C0503030203020204" pitchFamily="34" charset="0"/>
              </a:rPr>
              <a:t>Device-edge-cloud collaborative distributed architecture (deployment, scheduling, communications, </a:t>
            </a:r>
            <a:r>
              <a:rPr lang="en-US" sz="1200" dirty="0" smtClean="0">
                <a:solidFill>
                  <a:srgbClr val="E7E6E6">
                    <a:lumMod val="25000"/>
                  </a:srgbClr>
                </a:solidFill>
                <a:latin typeface="Huawei Sans" panose="020C0503030203020204" pitchFamily="34" charset="0"/>
              </a:rPr>
              <a:t>...)</a:t>
            </a:r>
            <a:endParaRPr lang="en-US" sz="1200" dirty="0">
              <a:solidFill>
                <a:srgbClr val="E7E6E6">
                  <a:lumMod val="25000"/>
                </a:srgbClr>
              </a:solidFill>
              <a:latin typeface="Huawei Sans" panose="020C0503030203020204" pitchFamily="34" charset="0"/>
            </a:endParaRPr>
          </a:p>
        </p:txBody>
      </p:sp>
      <p:sp>
        <p:nvSpPr>
          <p:cNvPr id="7" name="圆角矩形 6">
            <a:extLst>
              <a:ext uri="{FF2B5EF4-FFF2-40B4-BE49-F238E27FC236}">
                <a16:creationId xmlns:a16="http://schemas.microsoft.com/office/drawing/2014/main" xmlns="" id="{28D32066-63AC-AC41-81A1-DF81D5A89099}"/>
              </a:ext>
            </a:extLst>
          </p:cNvPr>
          <p:cNvSpPr/>
          <p:nvPr/>
        </p:nvSpPr>
        <p:spPr>
          <a:xfrm>
            <a:off x="1066396" y="1362567"/>
            <a:ext cx="4384832" cy="608421"/>
          </a:xfrm>
          <a:prstGeom prst="roundRect">
            <a:avLst/>
          </a:prstGeom>
          <a:solidFill>
            <a:srgbClr val="CEE1F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986" fontAlgn="base">
              <a:spcBef>
                <a:spcPct val="0"/>
              </a:spcBef>
              <a:spcAft>
                <a:spcPct val="0"/>
              </a:spcAft>
            </a:pPr>
            <a:endParaRPr lang="zh-CN" altLang="en-US" sz="1200" b="1" kern="0">
              <a:solidFill>
                <a:srgbClr val="E7E6E6">
                  <a:lumMod val="25000"/>
                </a:srgbClr>
              </a:solidFill>
              <a:latin typeface="Huawei Sans" panose="020C0503030203020204" pitchFamily="34" charset="0"/>
            </a:endParaRPr>
          </a:p>
        </p:txBody>
      </p:sp>
      <p:grpSp>
        <p:nvGrpSpPr>
          <p:cNvPr id="8" name="Group 46">
            <a:extLst>
              <a:ext uri="{FF2B5EF4-FFF2-40B4-BE49-F238E27FC236}">
                <a16:creationId xmlns:a16="http://schemas.microsoft.com/office/drawing/2014/main" xmlns="" id="{39697692-AD2B-441A-A70F-617ED99BC3DC}"/>
              </a:ext>
            </a:extLst>
          </p:cNvPr>
          <p:cNvGrpSpPr/>
          <p:nvPr/>
        </p:nvGrpSpPr>
        <p:grpSpPr>
          <a:xfrm>
            <a:off x="1466584" y="2434245"/>
            <a:ext cx="1872395" cy="365012"/>
            <a:chOff x="1786949" y="4573740"/>
            <a:chExt cx="2581927" cy="588810"/>
          </a:xfrm>
          <a:noFill/>
        </p:grpSpPr>
        <p:grpSp>
          <p:nvGrpSpPr>
            <p:cNvPr id="9" name="Group 33">
              <a:extLst>
                <a:ext uri="{FF2B5EF4-FFF2-40B4-BE49-F238E27FC236}">
                  <a16:creationId xmlns:a16="http://schemas.microsoft.com/office/drawing/2014/main" xmlns="" id="{6FC0C786-084C-42AA-B30B-3BAA7950710C}"/>
                </a:ext>
              </a:extLst>
            </p:cNvPr>
            <p:cNvGrpSpPr/>
            <p:nvPr/>
          </p:nvGrpSpPr>
          <p:grpSpPr>
            <a:xfrm>
              <a:off x="1786949" y="4621648"/>
              <a:ext cx="540902" cy="540902"/>
              <a:chOff x="1786949" y="4621648"/>
              <a:chExt cx="540902" cy="540902"/>
            </a:xfrm>
            <a:grpFill/>
          </p:grpSpPr>
          <p:sp>
            <p:nvSpPr>
              <p:cNvPr id="11" name="Oval 24">
                <a:extLst>
                  <a:ext uri="{FF2B5EF4-FFF2-40B4-BE49-F238E27FC236}">
                    <a16:creationId xmlns:a16="http://schemas.microsoft.com/office/drawing/2014/main" xmlns="" id="{451B1287-080B-440C-B250-08B3C2178806}"/>
                  </a:ext>
                </a:extLst>
              </p:cNvPr>
              <p:cNvSpPr/>
              <p:nvPr/>
            </p:nvSpPr>
            <p:spPr>
              <a:xfrm>
                <a:off x="1786949" y="4621648"/>
                <a:ext cx="540902" cy="540902"/>
              </a:xfrm>
              <a:prstGeom prst="ellipse">
                <a:avLst/>
              </a:prstGeom>
              <a:grpFill/>
              <a:ln w="12700" cap="flat" cmpd="sng" algn="ctr">
                <a:solidFill>
                  <a:sysClr val="window" lastClr="FFFFFF"/>
                </a:solidFill>
                <a:prstDash val="solid"/>
                <a:miter lim="800000"/>
              </a:ln>
              <a:effectLst/>
            </p:spPr>
            <p:txBody>
              <a:bodyPr rtlCol="0" anchor="ctr"/>
              <a:lstStyle/>
              <a:p>
                <a:pPr algn="ctr" defTabSz="566859">
                  <a:defRPr/>
                </a:pPr>
                <a:endParaRPr lang="en-US" sz="1000" kern="0">
                  <a:solidFill>
                    <a:prstClr val="white"/>
                  </a:solidFill>
                  <a:latin typeface="Huawei Sans" panose="020C0503030203020204" pitchFamily="34" charset="0"/>
                </a:endParaRPr>
              </a:p>
            </p:txBody>
          </p:sp>
          <p:sp>
            <p:nvSpPr>
              <p:cNvPr id="12" name="Freeform 34">
                <a:extLst>
                  <a:ext uri="{FF2B5EF4-FFF2-40B4-BE49-F238E27FC236}">
                    <a16:creationId xmlns:a16="http://schemas.microsoft.com/office/drawing/2014/main" xmlns="" id="{BEC82478-E7F1-42C6-9225-A95E6E5733BD}"/>
                  </a:ext>
                </a:extLst>
              </p:cNvPr>
              <p:cNvSpPr>
                <a:spLocks noEditPoints="1"/>
              </p:cNvSpPr>
              <p:nvPr/>
            </p:nvSpPr>
            <p:spPr bwMode="auto">
              <a:xfrm>
                <a:off x="1950245" y="4781810"/>
                <a:ext cx="214312" cy="220578"/>
              </a:xfrm>
              <a:custGeom>
                <a:avLst/>
                <a:gdLst>
                  <a:gd name="T0" fmla="*/ 94 w 188"/>
                  <a:gd name="T1" fmla="*/ 96 h 192"/>
                  <a:gd name="T2" fmla="*/ 188 w 188"/>
                  <a:gd name="T3" fmla="*/ 48 h 192"/>
                  <a:gd name="T4" fmla="*/ 94 w 188"/>
                  <a:gd name="T5" fmla="*/ 0 h 192"/>
                  <a:gd name="T6" fmla="*/ 0 w 188"/>
                  <a:gd name="T7" fmla="*/ 48 h 192"/>
                  <a:gd name="T8" fmla="*/ 94 w 188"/>
                  <a:gd name="T9" fmla="*/ 96 h 192"/>
                  <a:gd name="T10" fmla="*/ 94 w 188"/>
                  <a:gd name="T11" fmla="*/ 8 h 192"/>
                  <a:gd name="T12" fmla="*/ 180 w 188"/>
                  <a:gd name="T13" fmla="*/ 48 h 192"/>
                  <a:gd name="T14" fmla="*/ 94 w 188"/>
                  <a:gd name="T15" fmla="*/ 88 h 192"/>
                  <a:gd name="T16" fmla="*/ 8 w 188"/>
                  <a:gd name="T17" fmla="*/ 48 h 192"/>
                  <a:gd name="T18" fmla="*/ 94 w 188"/>
                  <a:gd name="T19" fmla="*/ 8 h 192"/>
                  <a:gd name="T20" fmla="*/ 94 w 188"/>
                  <a:gd name="T21" fmla="*/ 120 h 192"/>
                  <a:gd name="T22" fmla="*/ 8 w 188"/>
                  <a:gd name="T23" fmla="*/ 80 h 192"/>
                  <a:gd name="T24" fmla="*/ 0 w 188"/>
                  <a:gd name="T25" fmla="*/ 80 h 192"/>
                  <a:gd name="T26" fmla="*/ 94 w 188"/>
                  <a:gd name="T27" fmla="*/ 128 h 192"/>
                  <a:gd name="T28" fmla="*/ 188 w 188"/>
                  <a:gd name="T29" fmla="*/ 80 h 192"/>
                  <a:gd name="T30" fmla="*/ 180 w 188"/>
                  <a:gd name="T31" fmla="*/ 80 h 192"/>
                  <a:gd name="T32" fmla="*/ 94 w 188"/>
                  <a:gd name="T33" fmla="*/ 120 h 192"/>
                  <a:gd name="T34" fmla="*/ 94 w 188"/>
                  <a:gd name="T35" fmla="*/ 152 h 192"/>
                  <a:gd name="T36" fmla="*/ 8 w 188"/>
                  <a:gd name="T37" fmla="*/ 112 h 192"/>
                  <a:gd name="T38" fmla="*/ 0 w 188"/>
                  <a:gd name="T39" fmla="*/ 112 h 192"/>
                  <a:gd name="T40" fmla="*/ 94 w 188"/>
                  <a:gd name="T41" fmla="*/ 160 h 192"/>
                  <a:gd name="T42" fmla="*/ 188 w 188"/>
                  <a:gd name="T43" fmla="*/ 112 h 192"/>
                  <a:gd name="T44" fmla="*/ 180 w 188"/>
                  <a:gd name="T45" fmla="*/ 112 h 192"/>
                  <a:gd name="T46" fmla="*/ 94 w 188"/>
                  <a:gd name="T47" fmla="*/ 152 h 192"/>
                  <a:gd name="T48" fmla="*/ 94 w 188"/>
                  <a:gd name="T49" fmla="*/ 184 h 192"/>
                  <a:gd name="T50" fmla="*/ 8 w 188"/>
                  <a:gd name="T51" fmla="*/ 144 h 192"/>
                  <a:gd name="T52" fmla="*/ 0 w 188"/>
                  <a:gd name="T53" fmla="*/ 144 h 192"/>
                  <a:gd name="T54" fmla="*/ 94 w 188"/>
                  <a:gd name="T55" fmla="*/ 192 h 192"/>
                  <a:gd name="T56" fmla="*/ 188 w 188"/>
                  <a:gd name="T57" fmla="*/ 144 h 192"/>
                  <a:gd name="T58" fmla="*/ 180 w 188"/>
                  <a:gd name="T59" fmla="*/ 144 h 192"/>
                  <a:gd name="T60" fmla="*/ 94 w 188"/>
                  <a:gd name="T61"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8" h="192">
                    <a:moveTo>
                      <a:pt x="94" y="96"/>
                    </a:moveTo>
                    <a:cubicBezTo>
                      <a:pt x="147" y="96"/>
                      <a:pt x="188" y="75"/>
                      <a:pt x="188" y="48"/>
                    </a:cubicBezTo>
                    <a:cubicBezTo>
                      <a:pt x="188" y="21"/>
                      <a:pt x="147" y="0"/>
                      <a:pt x="94" y="0"/>
                    </a:cubicBezTo>
                    <a:cubicBezTo>
                      <a:pt x="41" y="0"/>
                      <a:pt x="0" y="21"/>
                      <a:pt x="0" y="48"/>
                    </a:cubicBezTo>
                    <a:cubicBezTo>
                      <a:pt x="0" y="75"/>
                      <a:pt x="41" y="96"/>
                      <a:pt x="94" y="96"/>
                    </a:cubicBezTo>
                    <a:close/>
                    <a:moveTo>
                      <a:pt x="94" y="8"/>
                    </a:moveTo>
                    <a:cubicBezTo>
                      <a:pt x="141" y="8"/>
                      <a:pt x="180" y="26"/>
                      <a:pt x="180" y="48"/>
                    </a:cubicBezTo>
                    <a:cubicBezTo>
                      <a:pt x="180" y="70"/>
                      <a:pt x="141" y="88"/>
                      <a:pt x="94" y="88"/>
                    </a:cubicBezTo>
                    <a:cubicBezTo>
                      <a:pt x="47" y="88"/>
                      <a:pt x="8" y="70"/>
                      <a:pt x="8" y="48"/>
                    </a:cubicBezTo>
                    <a:cubicBezTo>
                      <a:pt x="8" y="26"/>
                      <a:pt x="47" y="8"/>
                      <a:pt x="94" y="8"/>
                    </a:cubicBezTo>
                    <a:close/>
                    <a:moveTo>
                      <a:pt x="94" y="120"/>
                    </a:moveTo>
                    <a:cubicBezTo>
                      <a:pt x="47" y="120"/>
                      <a:pt x="8" y="102"/>
                      <a:pt x="8" y="80"/>
                    </a:cubicBezTo>
                    <a:cubicBezTo>
                      <a:pt x="0" y="80"/>
                      <a:pt x="0" y="80"/>
                      <a:pt x="0" y="80"/>
                    </a:cubicBezTo>
                    <a:cubicBezTo>
                      <a:pt x="0" y="107"/>
                      <a:pt x="41" y="128"/>
                      <a:pt x="94" y="128"/>
                    </a:cubicBezTo>
                    <a:cubicBezTo>
                      <a:pt x="147" y="128"/>
                      <a:pt x="188" y="107"/>
                      <a:pt x="188" y="80"/>
                    </a:cubicBezTo>
                    <a:cubicBezTo>
                      <a:pt x="180" y="80"/>
                      <a:pt x="180" y="80"/>
                      <a:pt x="180" y="80"/>
                    </a:cubicBezTo>
                    <a:cubicBezTo>
                      <a:pt x="180" y="102"/>
                      <a:pt x="141" y="120"/>
                      <a:pt x="94" y="120"/>
                    </a:cubicBezTo>
                    <a:close/>
                    <a:moveTo>
                      <a:pt x="94" y="152"/>
                    </a:moveTo>
                    <a:cubicBezTo>
                      <a:pt x="47" y="152"/>
                      <a:pt x="8" y="134"/>
                      <a:pt x="8" y="112"/>
                    </a:cubicBezTo>
                    <a:cubicBezTo>
                      <a:pt x="0" y="112"/>
                      <a:pt x="0" y="112"/>
                      <a:pt x="0" y="112"/>
                    </a:cubicBezTo>
                    <a:cubicBezTo>
                      <a:pt x="0" y="139"/>
                      <a:pt x="41" y="160"/>
                      <a:pt x="94" y="160"/>
                    </a:cubicBezTo>
                    <a:cubicBezTo>
                      <a:pt x="147" y="160"/>
                      <a:pt x="188" y="139"/>
                      <a:pt x="188" y="112"/>
                    </a:cubicBezTo>
                    <a:cubicBezTo>
                      <a:pt x="180" y="112"/>
                      <a:pt x="180" y="112"/>
                      <a:pt x="180" y="112"/>
                    </a:cubicBezTo>
                    <a:cubicBezTo>
                      <a:pt x="180" y="134"/>
                      <a:pt x="141" y="152"/>
                      <a:pt x="94" y="152"/>
                    </a:cubicBezTo>
                    <a:close/>
                    <a:moveTo>
                      <a:pt x="94" y="184"/>
                    </a:moveTo>
                    <a:cubicBezTo>
                      <a:pt x="47" y="184"/>
                      <a:pt x="8" y="166"/>
                      <a:pt x="8" y="144"/>
                    </a:cubicBezTo>
                    <a:cubicBezTo>
                      <a:pt x="0" y="144"/>
                      <a:pt x="0" y="144"/>
                      <a:pt x="0" y="144"/>
                    </a:cubicBezTo>
                    <a:cubicBezTo>
                      <a:pt x="0" y="171"/>
                      <a:pt x="41" y="192"/>
                      <a:pt x="94" y="192"/>
                    </a:cubicBezTo>
                    <a:cubicBezTo>
                      <a:pt x="147" y="192"/>
                      <a:pt x="188" y="171"/>
                      <a:pt x="188" y="144"/>
                    </a:cubicBezTo>
                    <a:cubicBezTo>
                      <a:pt x="180" y="144"/>
                      <a:pt x="180" y="144"/>
                      <a:pt x="180" y="144"/>
                    </a:cubicBezTo>
                    <a:cubicBezTo>
                      <a:pt x="180" y="166"/>
                      <a:pt x="141" y="184"/>
                      <a:pt x="94" y="184"/>
                    </a:cubicBezTo>
                    <a:close/>
                  </a:path>
                </a:pathLst>
              </a:custGeom>
              <a:grpFill/>
              <a:ln>
                <a:noFill/>
              </a:ln>
            </p:spPr>
            <p:txBody>
              <a:bodyPr vert="horz" wrap="square" lIns="56686" tIns="28342" rIns="56686" bIns="28342" numCol="1" anchor="t" anchorCtr="0" compatLnSpc="1">
                <a:prstTxWarp prst="textNoShape">
                  <a:avLst/>
                </a:prstTxWarp>
              </a:bodyPr>
              <a:lstStyle/>
              <a:p>
                <a:pPr defTabSz="566859">
                  <a:defRPr/>
                </a:pPr>
                <a:endParaRPr lang="en-US" sz="1000" kern="0">
                  <a:solidFill>
                    <a:prstClr val="black"/>
                  </a:solidFill>
                  <a:latin typeface="Huawei Sans" panose="020C0503030203020204" pitchFamily="34" charset="0"/>
                </a:endParaRPr>
              </a:p>
            </p:txBody>
          </p:sp>
        </p:grpSp>
        <p:sp>
          <p:nvSpPr>
            <p:cNvPr id="10" name="TextBox 41">
              <a:extLst>
                <a:ext uri="{FF2B5EF4-FFF2-40B4-BE49-F238E27FC236}">
                  <a16:creationId xmlns:a16="http://schemas.microsoft.com/office/drawing/2014/main" xmlns="" id="{2147BA76-E126-41E7-9B39-8256EAB26CDA}"/>
                </a:ext>
              </a:extLst>
            </p:cNvPr>
            <p:cNvSpPr txBox="1"/>
            <p:nvPr/>
          </p:nvSpPr>
          <p:spPr>
            <a:xfrm>
              <a:off x="2415818" y="4573740"/>
              <a:ext cx="1953058" cy="347538"/>
            </a:xfrm>
            <a:prstGeom prst="rect">
              <a:avLst/>
            </a:prstGeom>
            <a:grpFill/>
          </p:spPr>
          <p:txBody>
            <a:bodyPr wrap="square" rtlCol="0">
              <a:spAutoFit/>
            </a:bodyPr>
            <a:lstStyle/>
            <a:p>
              <a:pPr defTabSz="566859">
                <a:defRPr/>
              </a:pPr>
              <a:r>
                <a:rPr lang="en-US" sz="800" b="1">
                  <a:solidFill>
                    <a:prstClr val="white"/>
                  </a:solidFill>
                  <a:latin typeface="Huawei Sans" panose="020C0503030203020204" pitchFamily="34" charset="0"/>
                </a:rPr>
                <a:t>Business Number 02</a:t>
              </a:r>
            </a:p>
          </p:txBody>
        </p:sp>
      </p:grpSp>
      <p:sp>
        <p:nvSpPr>
          <p:cNvPr id="13" name="圆角矩形 12">
            <a:extLst>
              <a:ext uri="{FF2B5EF4-FFF2-40B4-BE49-F238E27FC236}">
                <a16:creationId xmlns:a16="http://schemas.microsoft.com/office/drawing/2014/main" xmlns="" id="{8D4EBE94-57B7-D345-9CE6-F0FA5D856001}"/>
              </a:ext>
            </a:extLst>
          </p:cNvPr>
          <p:cNvSpPr/>
          <p:nvPr/>
        </p:nvSpPr>
        <p:spPr>
          <a:xfrm>
            <a:off x="1019949" y="3647274"/>
            <a:ext cx="4431281" cy="558400"/>
          </a:xfrm>
          <a:prstGeom prst="roundRect">
            <a:avLst/>
          </a:prstGeom>
          <a:solidFill>
            <a:srgbClr val="CEE1F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986" fontAlgn="base">
              <a:spcBef>
                <a:spcPct val="0"/>
              </a:spcBef>
              <a:spcAft>
                <a:spcPct val="0"/>
              </a:spcAft>
            </a:pPr>
            <a:endParaRPr lang="zh-CN" altLang="en-US" sz="1200" b="1" kern="0">
              <a:solidFill>
                <a:srgbClr val="E7E6E6">
                  <a:lumMod val="25000"/>
                </a:srgbClr>
              </a:solidFill>
              <a:latin typeface="Huawei Sans" panose="020C0503030203020204" pitchFamily="34" charset="0"/>
            </a:endParaRPr>
          </a:p>
        </p:txBody>
      </p:sp>
      <p:sp>
        <p:nvSpPr>
          <p:cNvPr id="14" name="圆角矩形 13">
            <a:extLst>
              <a:ext uri="{FF2B5EF4-FFF2-40B4-BE49-F238E27FC236}">
                <a16:creationId xmlns:a16="http://schemas.microsoft.com/office/drawing/2014/main" xmlns="" id="{5990CB84-4231-1B4B-BE8C-E9AEC4DFB42F}"/>
              </a:ext>
            </a:extLst>
          </p:cNvPr>
          <p:cNvSpPr/>
          <p:nvPr/>
        </p:nvSpPr>
        <p:spPr>
          <a:xfrm>
            <a:off x="1043173" y="2068313"/>
            <a:ext cx="4384832" cy="652426"/>
          </a:xfrm>
          <a:prstGeom prst="roundRect">
            <a:avLst/>
          </a:prstGeom>
          <a:solidFill>
            <a:srgbClr val="CEE1F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986" fontAlgn="base">
              <a:spcBef>
                <a:spcPct val="0"/>
              </a:spcBef>
              <a:spcAft>
                <a:spcPct val="0"/>
              </a:spcAft>
            </a:pPr>
            <a:endParaRPr lang="zh-CN" altLang="en-US" sz="1200" b="1" kern="0">
              <a:solidFill>
                <a:srgbClr val="E7E6E6">
                  <a:lumMod val="25000"/>
                </a:srgbClr>
              </a:solidFill>
              <a:latin typeface="Huawei Sans" panose="020C0503030203020204" pitchFamily="34" charset="0"/>
            </a:endParaRPr>
          </a:p>
        </p:txBody>
      </p:sp>
      <p:sp>
        <p:nvSpPr>
          <p:cNvPr id="15" name="圆角矩形 14">
            <a:extLst>
              <a:ext uri="{FF2B5EF4-FFF2-40B4-BE49-F238E27FC236}">
                <a16:creationId xmlns:a16="http://schemas.microsoft.com/office/drawing/2014/main" xmlns="" id="{93F6D099-8C05-B348-A88D-38FB8F2B524C}"/>
              </a:ext>
            </a:extLst>
          </p:cNvPr>
          <p:cNvSpPr/>
          <p:nvPr/>
        </p:nvSpPr>
        <p:spPr>
          <a:xfrm>
            <a:off x="1029057" y="2844752"/>
            <a:ext cx="4422172" cy="674198"/>
          </a:xfrm>
          <a:prstGeom prst="roundRect">
            <a:avLst/>
          </a:prstGeom>
          <a:solidFill>
            <a:srgbClr val="CEE1F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986" fontAlgn="base">
              <a:spcBef>
                <a:spcPct val="0"/>
              </a:spcBef>
              <a:spcAft>
                <a:spcPct val="0"/>
              </a:spcAft>
            </a:pPr>
            <a:endParaRPr lang="zh-CN" altLang="en-US" sz="1200" b="1" kern="0">
              <a:solidFill>
                <a:srgbClr val="E7E6E6">
                  <a:lumMod val="25000"/>
                </a:srgbClr>
              </a:solidFill>
              <a:latin typeface="Huawei Sans" panose="020C0503030203020204" pitchFamily="34" charset="0"/>
            </a:endParaRPr>
          </a:p>
        </p:txBody>
      </p:sp>
      <p:sp>
        <p:nvSpPr>
          <p:cNvPr id="16" name="文本框 11">
            <a:extLst>
              <a:ext uri="{FF2B5EF4-FFF2-40B4-BE49-F238E27FC236}">
                <a16:creationId xmlns:a16="http://schemas.microsoft.com/office/drawing/2014/main" xmlns="" id="{577650DD-6DB2-4EDB-A55D-B892136B3D82}"/>
              </a:ext>
            </a:extLst>
          </p:cNvPr>
          <p:cNvSpPr txBox="1"/>
          <p:nvPr/>
        </p:nvSpPr>
        <p:spPr>
          <a:xfrm>
            <a:off x="1043887" y="1358924"/>
            <a:ext cx="4383405" cy="633087"/>
          </a:xfrm>
          <a:prstGeom prst="rect">
            <a:avLst/>
          </a:prstGeom>
          <a:noFill/>
          <a:ln>
            <a:noFill/>
          </a:ln>
        </p:spPr>
        <p:txBody>
          <a:bodyPr wrap="square" lIns="0" rIns="0" rtlCol="0" anchor="ctr">
            <a:noAutofit/>
          </a:bodyPr>
          <a:lstStyle/>
          <a:p>
            <a:pPr algn="ctr" defTabSz="566859">
              <a:defRPr/>
            </a:pPr>
            <a:r>
              <a:rPr lang="en-US" sz="1050" dirty="0">
                <a:latin typeface="Huawei Sans" panose="020C0503030203020204" pitchFamily="34" charset="0"/>
              </a:rPr>
              <a:t>Unified APIs for all </a:t>
            </a:r>
            <a:r>
              <a:rPr lang="en-US" sz="1050" dirty="0" smtClean="0">
                <a:latin typeface="Huawei Sans" panose="020C0503030203020204" pitchFamily="34" charset="0"/>
              </a:rPr>
              <a:t>scenarios</a:t>
            </a:r>
            <a:endParaRPr lang="en-US" sz="1050" dirty="0">
              <a:latin typeface="Huawei Sans" panose="020C0503030203020204" pitchFamily="34" charset="0"/>
              <a:cs typeface="Arial" panose="020B0604020202020204" pitchFamily="34" charset="0"/>
            </a:endParaRPr>
          </a:p>
        </p:txBody>
      </p:sp>
      <p:sp>
        <p:nvSpPr>
          <p:cNvPr id="17" name="文本框 11">
            <a:extLst>
              <a:ext uri="{FF2B5EF4-FFF2-40B4-BE49-F238E27FC236}">
                <a16:creationId xmlns:a16="http://schemas.microsoft.com/office/drawing/2014/main" xmlns="" id="{7C8C79E3-A1C1-4A70-A1B2-E511C66260EA}"/>
              </a:ext>
            </a:extLst>
          </p:cNvPr>
          <p:cNvSpPr txBox="1"/>
          <p:nvPr/>
        </p:nvSpPr>
        <p:spPr>
          <a:xfrm>
            <a:off x="1066724" y="2079287"/>
            <a:ext cx="1336976" cy="658562"/>
          </a:xfrm>
          <a:prstGeom prst="rect">
            <a:avLst/>
          </a:prstGeom>
          <a:noFill/>
          <a:ln>
            <a:noFill/>
          </a:ln>
        </p:spPr>
        <p:txBody>
          <a:bodyPr wrap="square" lIns="44634" rIns="44634" rtlCol="0" anchor="ctr">
            <a:noAutofit/>
          </a:bodyPr>
          <a:lstStyle/>
          <a:p>
            <a:pPr algn="ctr" defTabSz="566859">
              <a:defRPr/>
            </a:pPr>
            <a:r>
              <a:rPr lang="en-US" sz="1050" dirty="0">
                <a:latin typeface="Huawei Sans" panose="020C0503030203020204" pitchFamily="34" charset="0"/>
              </a:rPr>
              <a:t>Auto </a:t>
            </a:r>
            <a:r>
              <a:rPr lang="en-US" sz="1050" dirty="0" smtClean="0">
                <a:latin typeface="Huawei Sans" panose="020C0503030203020204" pitchFamily="34" charset="0"/>
              </a:rPr>
              <a:t>differentiation</a:t>
            </a:r>
            <a:endParaRPr lang="en-US" sz="1050" dirty="0">
              <a:latin typeface="Huawei Sans" panose="020C0503030203020204" pitchFamily="34" charset="0"/>
            </a:endParaRPr>
          </a:p>
        </p:txBody>
      </p:sp>
      <p:sp>
        <p:nvSpPr>
          <p:cNvPr id="18" name="文本框 11">
            <a:extLst>
              <a:ext uri="{FF2B5EF4-FFF2-40B4-BE49-F238E27FC236}">
                <a16:creationId xmlns:a16="http://schemas.microsoft.com/office/drawing/2014/main" xmlns="" id="{F4E62417-2785-4700-A54E-0CA59CDF3B94}"/>
              </a:ext>
            </a:extLst>
          </p:cNvPr>
          <p:cNvSpPr txBox="1"/>
          <p:nvPr/>
        </p:nvSpPr>
        <p:spPr>
          <a:xfrm>
            <a:off x="2418939" y="2078909"/>
            <a:ext cx="1352544" cy="658940"/>
          </a:xfrm>
          <a:prstGeom prst="rect">
            <a:avLst/>
          </a:prstGeom>
          <a:noFill/>
          <a:ln>
            <a:noFill/>
          </a:ln>
        </p:spPr>
        <p:txBody>
          <a:bodyPr wrap="square" lIns="44634" rIns="44634" rtlCol="0" anchor="ctr">
            <a:noAutofit/>
          </a:bodyPr>
          <a:lstStyle/>
          <a:p>
            <a:pPr algn="ctr" defTabSz="566859">
              <a:defRPr/>
            </a:pPr>
            <a:r>
              <a:rPr lang="en-US" sz="1050" dirty="0">
                <a:latin typeface="Huawei Sans" panose="020C0503030203020204" pitchFamily="34" charset="0"/>
              </a:rPr>
              <a:t>Auto </a:t>
            </a:r>
            <a:r>
              <a:rPr lang="en-US" sz="1050" dirty="0" smtClean="0">
                <a:latin typeface="Huawei Sans" panose="020C0503030203020204" pitchFamily="34" charset="0"/>
              </a:rPr>
              <a:t>parallelism</a:t>
            </a:r>
            <a:endParaRPr lang="en-US" sz="1050" dirty="0">
              <a:latin typeface="Huawei Sans" panose="020C0503030203020204" pitchFamily="34" charset="0"/>
            </a:endParaRPr>
          </a:p>
        </p:txBody>
      </p:sp>
      <p:sp>
        <p:nvSpPr>
          <p:cNvPr id="19" name="文本框 18">
            <a:extLst>
              <a:ext uri="{FF2B5EF4-FFF2-40B4-BE49-F238E27FC236}">
                <a16:creationId xmlns:a16="http://schemas.microsoft.com/office/drawing/2014/main" xmlns="" id="{919CE76C-06CF-4EF9-8957-BB237139679D}"/>
              </a:ext>
            </a:extLst>
          </p:cNvPr>
          <p:cNvSpPr txBox="1"/>
          <p:nvPr/>
        </p:nvSpPr>
        <p:spPr>
          <a:xfrm>
            <a:off x="3829249" y="2079817"/>
            <a:ext cx="1621979" cy="633200"/>
          </a:xfrm>
          <a:prstGeom prst="rect">
            <a:avLst/>
          </a:prstGeom>
          <a:noFill/>
          <a:ln>
            <a:noFill/>
          </a:ln>
        </p:spPr>
        <p:txBody>
          <a:bodyPr wrap="square" lIns="44634" rIns="44634" rtlCol="0" anchor="ctr">
            <a:noAutofit/>
          </a:bodyPr>
          <a:lstStyle/>
          <a:p>
            <a:pPr algn="ctr" defTabSz="566859">
              <a:defRPr/>
            </a:pPr>
            <a:r>
              <a:rPr lang="en-US" sz="1050" dirty="0">
                <a:latin typeface="Huawei Sans" panose="020C0503030203020204" pitchFamily="34" charset="0"/>
              </a:rPr>
              <a:t>Auto </a:t>
            </a:r>
            <a:r>
              <a:rPr lang="en-US" sz="1050" dirty="0" smtClean="0">
                <a:latin typeface="Huawei Sans" panose="020C0503030203020204" pitchFamily="34" charset="0"/>
              </a:rPr>
              <a:t>tuning</a:t>
            </a:r>
            <a:endParaRPr lang="en-US" sz="1050" dirty="0">
              <a:latin typeface="Huawei Sans" panose="020C0503030203020204" pitchFamily="34" charset="0"/>
              <a:cs typeface="Arial" panose="020B0604020202020204" pitchFamily="34" charset="0"/>
            </a:endParaRPr>
          </a:p>
        </p:txBody>
      </p:sp>
      <p:sp>
        <p:nvSpPr>
          <p:cNvPr id="20" name="文本框 11">
            <a:extLst>
              <a:ext uri="{FF2B5EF4-FFF2-40B4-BE49-F238E27FC236}">
                <a16:creationId xmlns:a16="http://schemas.microsoft.com/office/drawing/2014/main" xmlns="" id="{B1916C84-8F43-4657-8F29-4F0B3196F6EB}"/>
              </a:ext>
            </a:extLst>
          </p:cNvPr>
          <p:cNvSpPr txBox="1"/>
          <p:nvPr/>
        </p:nvSpPr>
        <p:spPr>
          <a:xfrm>
            <a:off x="1027571" y="2872460"/>
            <a:ext cx="4416037" cy="634377"/>
          </a:xfrm>
          <a:prstGeom prst="rect">
            <a:avLst/>
          </a:prstGeom>
          <a:noFill/>
          <a:ln>
            <a:noFill/>
          </a:ln>
        </p:spPr>
        <p:txBody>
          <a:bodyPr wrap="square" lIns="0" rIns="0" rtlCol="0" anchor="ctr">
            <a:noAutofit/>
          </a:bodyPr>
          <a:lstStyle/>
          <a:p>
            <a:pPr algn="ctr" defTabSz="566859">
              <a:defRPr/>
            </a:pPr>
            <a:r>
              <a:rPr lang="en-US" sz="1050" dirty="0">
                <a:latin typeface="Huawei Sans" panose="020C0503030203020204" pitchFamily="34" charset="0"/>
              </a:rPr>
              <a:t>MindSpore IR for computational </a:t>
            </a:r>
            <a:r>
              <a:rPr lang="en-US" sz="1050" dirty="0" smtClean="0">
                <a:latin typeface="Huawei Sans" panose="020C0503030203020204" pitchFamily="34" charset="0"/>
              </a:rPr>
              <a:t>graphs</a:t>
            </a:r>
            <a:endParaRPr lang="en-US" sz="1050" dirty="0">
              <a:latin typeface="Huawei Sans" panose="020C0503030203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xmlns="" id="{128CFD46-F049-473D-97EC-7FBCFD7D9606}"/>
              </a:ext>
            </a:extLst>
          </p:cNvPr>
          <p:cNvSpPr txBox="1"/>
          <p:nvPr/>
        </p:nvSpPr>
        <p:spPr>
          <a:xfrm>
            <a:off x="2667470" y="1083273"/>
            <a:ext cx="184731" cy="369332"/>
          </a:xfrm>
          <a:prstGeom prst="rect">
            <a:avLst/>
          </a:prstGeom>
          <a:noFill/>
        </p:spPr>
        <p:txBody>
          <a:bodyPr wrap="none" rtlCol="0">
            <a:spAutoFit/>
          </a:bodyPr>
          <a:lstStyle/>
          <a:p>
            <a:pPr defTabSz="566859">
              <a:defRPr/>
            </a:pPr>
            <a:endParaRPr>
              <a:latin typeface="Huawei Sans" panose="020C0503030203020204" pitchFamily="34" charset="0"/>
            </a:endParaRPr>
          </a:p>
        </p:txBody>
      </p:sp>
      <p:cxnSp>
        <p:nvCxnSpPr>
          <p:cNvPr id="22" name="直接连接符 21">
            <a:extLst>
              <a:ext uri="{FF2B5EF4-FFF2-40B4-BE49-F238E27FC236}">
                <a16:creationId xmlns:a16="http://schemas.microsoft.com/office/drawing/2014/main" xmlns="" id="{DAB31FE1-0939-4CFB-88D7-CEFDDD0520D7}"/>
              </a:ext>
            </a:extLst>
          </p:cNvPr>
          <p:cNvCxnSpPr/>
          <p:nvPr/>
        </p:nvCxnSpPr>
        <p:spPr>
          <a:xfrm>
            <a:off x="1142924" y="2484104"/>
            <a:ext cx="2661046" cy="0"/>
          </a:xfrm>
          <a:prstGeom prst="line">
            <a:avLst/>
          </a:prstGeom>
          <a:noFill/>
          <a:ln w="6350" cap="flat" cmpd="sng" algn="ctr">
            <a:noFill/>
            <a:prstDash val="solid"/>
            <a:miter lim="800000"/>
          </a:ln>
          <a:effectLst/>
        </p:spPr>
      </p:cxnSp>
      <p:cxnSp>
        <p:nvCxnSpPr>
          <p:cNvPr id="23" name="直接连接符 22">
            <a:extLst>
              <a:ext uri="{FF2B5EF4-FFF2-40B4-BE49-F238E27FC236}">
                <a16:creationId xmlns:a16="http://schemas.microsoft.com/office/drawing/2014/main" xmlns="" id="{1C779524-E571-4A2B-BA36-CE6147608D49}"/>
              </a:ext>
            </a:extLst>
          </p:cNvPr>
          <p:cNvCxnSpPr>
            <a:cxnSpLocks/>
          </p:cNvCxnSpPr>
          <p:nvPr/>
        </p:nvCxnSpPr>
        <p:spPr>
          <a:xfrm>
            <a:off x="1035440" y="2792970"/>
            <a:ext cx="4415788" cy="0"/>
          </a:xfrm>
          <a:prstGeom prst="line">
            <a:avLst/>
          </a:prstGeom>
          <a:noFill/>
          <a:ln w="6350" cap="flat" cmpd="sng" algn="ctr">
            <a:solidFill>
              <a:srgbClr val="5B9BD5"/>
            </a:solidFill>
            <a:prstDash val="solid"/>
            <a:miter lim="800000"/>
          </a:ln>
          <a:effectLst/>
        </p:spPr>
      </p:cxnSp>
      <p:cxnSp>
        <p:nvCxnSpPr>
          <p:cNvPr id="24" name="直线连接符 6">
            <a:extLst>
              <a:ext uri="{FF2B5EF4-FFF2-40B4-BE49-F238E27FC236}">
                <a16:creationId xmlns:a16="http://schemas.microsoft.com/office/drawing/2014/main" xmlns="" id="{CE30181F-7394-FA42-888A-5355EF37176B}"/>
              </a:ext>
            </a:extLst>
          </p:cNvPr>
          <p:cNvCxnSpPr/>
          <p:nvPr/>
        </p:nvCxnSpPr>
        <p:spPr>
          <a:xfrm>
            <a:off x="2418939" y="2127421"/>
            <a:ext cx="0" cy="572550"/>
          </a:xfrm>
          <a:prstGeom prst="line">
            <a:avLst/>
          </a:prstGeom>
          <a:noFill/>
          <a:ln w="12700" cap="flat" cmpd="sng" algn="ctr">
            <a:solidFill>
              <a:sysClr val="window" lastClr="FFFFFF"/>
            </a:solidFill>
            <a:prstDash val="solid"/>
            <a:miter lim="800000"/>
          </a:ln>
          <a:effectLst/>
        </p:spPr>
      </p:cxnSp>
      <p:cxnSp>
        <p:nvCxnSpPr>
          <p:cNvPr id="25" name="直线连接符 56">
            <a:extLst>
              <a:ext uri="{FF2B5EF4-FFF2-40B4-BE49-F238E27FC236}">
                <a16:creationId xmlns:a16="http://schemas.microsoft.com/office/drawing/2014/main" xmlns="" id="{135A3F1B-8596-FC44-9416-7DE44A281C2F}"/>
              </a:ext>
            </a:extLst>
          </p:cNvPr>
          <p:cNvCxnSpPr/>
          <p:nvPr/>
        </p:nvCxnSpPr>
        <p:spPr>
          <a:xfrm>
            <a:off x="3814009" y="2127421"/>
            <a:ext cx="0" cy="572550"/>
          </a:xfrm>
          <a:prstGeom prst="line">
            <a:avLst/>
          </a:prstGeom>
          <a:noFill/>
          <a:ln w="12700" cap="flat" cmpd="sng" algn="ctr">
            <a:solidFill>
              <a:sysClr val="window" lastClr="FFFFFF"/>
            </a:solidFill>
            <a:prstDash val="solid"/>
            <a:miter lim="800000"/>
          </a:ln>
          <a:effectLst/>
        </p:spPr>
      </p:cxnSp>
      <p:cxnSp>
        <p:nvCxnSpPr>
          <p:cNvPr id="26" name="直线连接符 69">
            <a:extLst>
              <a:ext uri="{FF2B5EF4-FFF2-40B4-BE49-F238E27FC236}">
                <a16:creationId xmlns:a16="http://schemas.microsoft.com/office/drawing/2014/main" xmlns="" id="{52F80C8D-DF4C-E248-B2F6-00ED384988A6}"/>
              </a:ext>
            </a:extLst>
          </p:cNvPr>
          <p:cNvCxnSpPr/>
          <p:nvPr/>
        </p:nvCxnSpPr>
        <p:spPr>
          <a:xfrm>
            <a:off x="2427319" y="3647274"/>
            <a:ext cx="0" cy="538313"/>
          </a:xfrm>
          <a:prstGeom prst="line">
            <a:avLst/>
          </a:prstGeom>
          <a:noFill/>
          <a:ln w="12700" cap="flat" cmpd="sng" algn="ctr">
            <a:solidFill>
              <a:sysClr val="window" lastClr="FFFFFF"/>
            </a:solidFill>
            <a:prstDash val="solid"/>
            <a:miter lim="800000"/>
          </a:ln>
          <a:effectLst/>
        </p:spPr>
      </p:cxnSp>
      <p:cxnSp>
        <p:nvCxnSpPr>
          <p:cNvPr id="27" name="直线连接符 70">
            <a:extLst>
              <a:ext uri="{FF2B5EF4-FFF2-40B4-BE49-F238E27FC236}">
                <a16:creationId xmlns:a16="http://schemas.microsoft.com/office/drawing/2014/main" xmlns="" id="{ACDC2925-FC96-E84A-B7A8-3E32ECBFC55E}"/>
              </a:ext>
            </a:extLst>
          </p:cNvPr>
          <p:cNvCxnSpPr/>
          <p:nvPr/>
        </p:nvCxnSpPr>
        <p:spPr>
          <a:xfrm>
            <a:off x="3814769" y="3647274"/>
            <a:ext cx="0" cy="538313"/>
          </a:xfrm>
          <a:prstGeom prst="line">
            <a:avLst/>
          </a:prstGeom>
          <a:noFill/>
          <a:ln w="12700" cap="flat" cmpd="sng" algn="ctr">
            <a:solidFill>
              <a:sysClr val="window" lastClr="FFFFFF"/>
            </a:solidFill>
            <a:prstDash val="solid"/>
            <a:miter lim="800000"/>
          </a:ln>
          <a:effectLst/>
        </p:spPr>
      </p:cxnSp>
      <p:sp>
        <p:nvSpPr>
          <p:cNvPr id="28" name="文本框 11">
            <a:extLst>
              <a:ext uri="{FF2B5EF4-FFF2-40B4-BE49-F238E27FC236}">
                <a16:creationId xmlns:a16="http://schemas.microsoft.com/office/drawing/2014/main" xmlns="" id="{F4E62417-2785-4700-A54E-0CA59CDF3B94}"/>
              </a:ext>
            </a:extLst>
          </p:cNvPr>
          <p:cNvSpPr txBox="1"/>
          <p:nvPr/>
        </p:nvSpPr>
        <p:spPr>
          <a:xfrm>
            <a:off x="2433439" y="3655235"/>
            <a:ext cx="1370531" cy="530352"/>
          </a:xfrm>
          <a:prstGeom prst="rect">
            <a:avLst/>
          </a:prstGeom>
          <a:noFill/>
          <a:ln>
            <a:noFill/>
          </a:ln>
        </p:spPr>
        <p:txBody>
          <a:bodyPr wrap="square" lIns="44634" rIns="44634" rtlCol="0" anchor="ctr">
            <a:noAutofit/>
          </a:bodyPr>
          <a:lstStyle/>
          <a:p>
            <a:pPr algn="ctr" defTabSz="566859">
              <a:defRPr/>
            </a:pPr>
            <a:r>
              <a:rPr lang="en-US" sz="1050" dirty="0">
                <a:latin typeface="Huawei Sans" panose="020C0503030203020204" pitchFamily="34" charset="0"/>
              </a:rPr>
              <a:t>Pipeline </a:t>
            </a:r>
            <a:r>
              <a:rPr lang="en-US" sz="1050" dirty="0" smtClean="0">
                <a:latin typeface="Huawei Sans" panose="020C0503030203020204" pitchFamily="34" charset="0"/>
              </a:rPr>
              <a:t>parallelism</a:t>
            </a:r>
            <a:endParaRPr lang="en-US" sz="1050" dirty="0">
              <a:latin typeface="Huawei Sans" panose="020C0503030203020204" pitchFamily="34" charset="0"/>
              <a:cs typeface="Arial" panose="020B0604020202020204" pitchFamily="34" charset="0"/>
            </a:endParaRPr>
          </a:p>
        </p:txBody>
      </p:sp>
      <p:sp>
        <p:nvSpPr>
          <p:cNvPr id="29" name="文本框 11">
            <a:extLst>
              <a:ext uri="{FF2B5EF4-FFF2-40B4-BE49-F238E27FC236}">
                <a16:creationId xmlns:a16="http://schemas.microsoft.com/office/drawing/2014/main" xmlns="" id="{7C8C79E3-A1C1-4A70-A1B2-E511C66260EA}"/>
              </a:ext>
            </a:extLst>
          </p:cNvPr>
          <p:cNvSpPr txBox="1"/>
          <p:nvPr/>
        </p:nvSpPr>
        <p:spPr>
          <a:xfrm>
            <a:off x="1035440" y="3642964"/>
            <a:ext cx="1391879" cy="562709"/>
          </a:xfrm>
          <a:prstGeom prst="rect">
            <a:avLst/>
          </a:prstGeom>
          <a:noFill/>
          <a:ln>
            <a:noFill/>
          </a:ln>
        </p:spPr>
        <p:txBody>
          <a:bodyPr wrap="square" lIns="44634" rIns="44634" rtlCol="0" anchor="ctr">
            <a:noAutofit/>
          </a:bodyPr>
          <a:lstStyle/>
          <a:p>
            <a:pPr algn="ctr" defTabSz="566859">
              <a:defRPr/>
            </a:pPr>
            <a:r>
              <a:rPr lang="en-US" sz="1050" dirty="0">
                <a:latin typeface="Huawei Sans" panose="020C0503030203020204" pitchFamily="34" charset="0"/>
              </a:rPr>
              <a:t>On-device </a:t>
            </a:r>
            <a:r>
              <a:rPr lang="en-US" sz="1050" dirty="0" smtClean="0">
                <a:latin typeface="Huawei Sans" panose="020C0503030203020204" pitchFamily="34" charset="0"/>
              </a:rPr>
              <a:t>execution</a:t>
            </a:r>
            <a:endParaRPr lang="en-US" sz="1050" dirty="0">
              <a:latin typeface="Huawei Sans" panose="020C0503030203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xmlns="" id="{919CE76C-06CF-4EF9-8957-BB237139679D}"/>
              </a:ext>
            </a:extLst>
          </p:cNvPr>
          <p:cNvSpPr txBox="1"/>
          <p:nvPr/>
        </p:nvSpPr>
        <p:spPr>
          <a:xfrm>
            <a:off x="3803971" y="3645951"/>
            <a:ext cx="1647258" cy="559721"/>
          </a:xfrm>
          <a:prstGeom prst="rect">
            <a:avLst/>
          </a:prstGeom>
          <a:noFill/>
          <a:ln>
            <a:noFill/>
          </a:ln>
        </p:spPr>
        <p:txBody>
          <a:bodyPr wrap="square" lIns="44634" rIns="44634" rtlCol="0" anchor="ctr">
            <a:noAutofit/>
          </a:bodyPr>
          <a:lstStyle/>
          <a:p>
            <a:pPr algn="ctr" defTabSz="566859">
              <a:defRPr/>
            </a:pPr>
            <a:r>
              <a:rPr lang="en-US" sz="1050" dirty="0">
                <a:latin typeface="Huawei Sans" panose="020C0503030203020204" pitchFamily="34" charset="0"/>
              </a:rPr>
              <a:t>Deep graph </a:t>
            </a:r>
            <a:r>
              <a:rPr lang="en-US" sz="1050" dirty="0" smtClean="0">
                <a:latin typeface="Huawei Sans" panose="020C0503030203020204" pitchFamily="34" charset="0"/>
              </a:rPr>
              <a:t>optimization</a:t>
            </a:r>
            <a:endParaRPr lang="en-US" sz="1050" dirty="0">
              <a:latin typeface="Huawei Sans" panose="020C0503030203020204" pitchFamily="34" charset="0"/>
              <a:cs typeface="Arial" panose="020B0604020202020204" pitchFamily="34" charset="0"/>
            </a:endParaRPr>
          </a:p>
        </p:txBody>
      </p:sp>
      <p:cxnSp>
        <p:nvCxnSpPr>
          <p:cNvPr id="33" name="直接连接符 32">
            <a:extLst>
              <a:ext uri="{FF2B5EF4-FFF2-40B4-BE49-F238E27FC236}">
                <a16:creationId xmlns:a16="http://schemas.microsoft.com/office/drawing/2014/main" xmlns="" id="{D70C0DD2-DDBF-41CC-968D-5DD4E8CA8DDA}"/>
              </a:ext>
            </a:extLst>
          </p:cNvPr>
          <p:cNvCxnSpPr>
            <a:cxnSpLocks/>
          </p:cNvCxnSpPr>
          <p:nvPr/>
        </p:nvCxnSpPr>
        <p:spPr>
          <a:xfrm flipV="1">
            <a:off x="1057604" y="4305302"/>
            <a:ext cx="4384834" cy="0"/>
          </a:xfrm>
          <a:prstGeom prst="line">
            <a:avLst/>
          </a:prstGeom>
          <a:noFill/>
          <a:ln w="6350" cap="flat" cmpd="sng" algn="ctr">
            <a:solidFill>
              <a:srgbClr val="5B9BD5"/>
            </a:solidFill>
            <a:prstDash val="solid"/>
            <a:miter lim="800000"/>
          </a:ln>
          <a:effectLst/>
        </p:spPr>
      </p:cxnSp>
      <p:sp>
        <p:nvSpPr>
          <p:cNvPr id="34" name="圆角矩形 104">
            <a:extLst>
              <a:ext uri="{FF2B5EF4-FFF2-40B4-BE49-F238E27FC236}">
                <a16:creationId xmlns:a16="http://schemas.microsoft.com/office/drawing/2014/main" xmlns="" id="{E51F8F84-6CE6-1646-9DFD-2C652DA5F370}"/>
              </a:ext>
            </a:extLst>
          </p:cNvPr>
          <p:cNvSpPr/>
          <p:nvPr/>
        </p:nvSpPr>
        <p:spPr>
          <a:xfrm>
            <a:off x="1019948" y="5078000"/>
            <a:ext cx="4431282" cy="327398"/>
          </a:xfrm>
          <a:prstGeom prst="roundRect">
            <a:avLst>
              <a:gd name="adj" fmla="val 19398"/>
            </a:avLst>
          </a:prstGeom>
          <a:solidFill>
            <a:srgbClr val="CEE1F2"/>
          </a:solidFill>
          <a:ln w="19050">
            <a:noFill/>
          </a:ln>
          <a:effectLst>
            <a:outerShdw blurRad="317500" dist="12700" dir="54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986" fontAlgn="base">
              <a:spcBef>
                <a:spcPct val="0"/>
              </a:spcBef>
              <a:spcAft>
                <a:spcPct val="0"/>
              </a:spcAft>
              <a:defRPr/>
            </a:pPr>
            <a:r>
              <a:rPr lang="en-US" sz="1200" b="1" dirty="0">
                <a:solidFill>
                  <a:srgbClr val="E7E6E6">
                    <a:lumMod val="25000"/>
                  </a:srgbClr>
                </a:solidFill>
                <a:latin typeface="Huawei Sans" panose="020C0503030203020204" pitchFamily="34" charset="0"/>
              </a:rPr>
              <a:t>Processors: Ascend, GPU, </a:t>
            </a:r>
            <a:r>
              <a:rPr lang="en-US" sz="1200" b="1" dirty="0" smtClean="0">
                <a:solidFill>
                  <a:srgbClr val="E7E6E6">
                    <a:lumMod val="25000"/>
                  </a:srgbClr>
                </a:solidFill>
                <a:latin typeface="Huawei Sans" panose="020C0503030203020204" pitchFamily="34" charset="0"/>
              </a:rPr>
              <a:t>CPU</a:t>
            </a:r>
            <a:endParaRPr lang="en-US" sz="1200" b="1" dirty="0">
              <a:solidFill>
                <a:prstClr val="black">
                  <a:lumMod val="85000"/>
                  <a:lumOff val="15000"/>
                </a:prstClr>
              </a:solidFill>
              <a:latin typeface="Huawei Sans" panose="020C0503030203020204" pitchFamily="34" charset="0"/>
              <a:cs typeface="Arial" panose="020B0604020202020204" pitchFamily="34" charset="0"/>
            </a:endParaRPr>
          </a:p>
        </p:txBody>
      </p:sp>
      <p:sp>
        <p:nvSpPr>
          <p:cNvPr id="35" name="矩形 34"/>
          <p:cNvSpPr/>
          <p:nvPr/>
        </p:nvSpPr>
        <p:spPr>
          <a:xfrm>
            <a:off x="5864790" y="1276768"/>
            <a:ext cx="5625854" cy="3539430"/>
          </a:xfrm>
          <a:prstGeom prst="rect">
            <a:avLst/>
          </a:prstGeom>
        </p:spPr>
        <p:txBody>
          <a:bodyPr wrap="square">
            <a:spAutoFit/>
          </a:bodyPr>
          <a:lstStyle/>
          <a:p>
            <a:pPr marL="177073" indent="-177073" defTabSz="485661" eaLnBrk="0" fontAlgn="base" hangingPunct="0">
              <a:spcBef>
                <a:spcPct val="0"/>
              </a:spcBef>
              <a:spcAft>
                <a:spcPct val="0"/>
              </a:spcAft>
              <a:buFont typeface="Arial" panose="020B0604020202020204" pitchFamily="34" charset="0"/>
              <a:buChar char="•"/>
            </a:pPr>
            <a:r>
              <a:rPr lang="en-US" sz="1600" b="1" dirty="0">
                <a:solidFill>
                  <a:srgbClr val="000000"/>
                </a:solidFill>
                <a:latin typeface="Huawei Sans" panose="020C0503030203020204" pitchFamily="34" charset="0"/>
              </a:rPr>
              <a:t>Easy to use: unified build</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Unified IR and build of networks and operators</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Auto parallelism for complex networks</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Auto differentiation for networks and operators</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Accurate, visualized auto tuning</a:t>
            </a:r>
          </a:p>
          <a:p>
            <a:pPr marL="70804" indent="-177073" defTabSz="485661" eaLnBrk="0" fontAlgn="base" hangingPunct="0">
              <a:spcBef>
                <a:spcPct val="0"/>
              </a:spcBef>
              <a:spcAft>
                <a:spcPct val="0"/>
              </a:spcAft>
              <a:buFont typeface="Arial" panose="020B0604020202020204" pitchFamily="34" charset="0"/>
              <a:buChar char="•"/>
            </a:pPr>
            <a:endParaRPr lang="en-US" altLang="zh-CN" sz="1200" dirty="0">
              <a:solidFill>
                <a:srgbClr val="000000"/>
              </a:solidFill>
              <a:latin typeface="Huawei Sans" panose="020C0503030203020204" pitchFamily="34" charset="0"/>
            </a:endParaRPr>
          </a:p>
          <a:p>
            <a:pPr marL="70804" indent="-177073" defTabSz="485661" eaLnBrk="0" fontAlgn="base" hangingPunct="0">
              <a:spcBef>
                <a:spcPct val="0"/>
              </a:spcBef>
              <a:spcAft>
                <a:spcPct val="0"/>
              </a:spcAft>
              <a:buFont typeface="Arial" panose="020B0604020202020204" pitchFamily="34" charset="0"/>
              <a:buChar char="•"/>
            </a:pPr>
            <a:r>
              <a:rPr lang="en-US" sz="1600" b="1" dirty="0">
                <a:solidFill>
                  <a:srgbClr val="000000"/>
                </a:solidFill>
                <a:latin typeface="Huawei Sans" panose="020C0503030203020204" pitchFamily="34" charset="0"/>
              </a:rPr>
              <a:t>High-performance: full-stack build acceleration with software and hardware synergy</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MindSpore IR for unified fusion and optimization of graphs and operators.</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Deep graph optimization with Ascend software and hardware synergy</a:t>
            </a:r>
          </a:p>
          <a:p>
            <a:pPr marL="70804" indent="-177073" defTabSz="485661" eaLnBrk="0" fontAlgn="base" hangingPunct="0">
              <a:spcBef>
                <a:spcPct val="0"/>
              </a:spcBef>
              <a:spcAft>
                <a:spcPct val="0"/>
              </a:spcAft>
              <a:buFont typeface="Arial" panose="020B0604020202020204" pitchFamily="34" charset="0"/>
              <a:buChar char="•"/>
            </a:pPr>
            <a:endParaRPr lang="en-US" altLang="zh-CN" sz="1600" dirty="0">
              <a:solidFill>
                <a:srgbClr val="000000"/>
              </a:solidFill>
              <a:latin typeface="Huawei Sans" panose="020C0503030203020204" pitchFamily="34" charset="0"/>
            </a:endParaRPr>
          </a:p>
          <a:p>
            <a:pPr marL="70804" indent="-177073" defTabSz="485661" eaLnBrk="0" fontAlgn="base" hangingPunct="0">
              <a:spcBef>
                <a:spcPct val="0"/>
              </a:spcBef>
              <a:spcAft>
                <a:spcPct val="0"/>
              </a:spcAft>
              <a:buFont typeface="Arial" panose="020B0604020202020204" pitchFamily="34" charset="0"/>
              <a:buChar char="•"/>
            </a:pPr>
            <a:r>
              <a:rPr lang="en-US" sz="1600" b="1" dirty="0">
                <a:solidFill>
                  <a:srgbClr val="000000"/>
                </a:solidFill>
                <a:latin typeface="Huawei Sans" panose="020C0503030203020204" pitchFamily="34" charset="0"/>
              </a:rPr>
              <a:t>All scenarios: on-device inference + DC training</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Lightweight and low latency (IoT applicable)</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Auto-adaptive model generation based on device information</a:t>
            </a:r>
          </a:p>
          <a:p>
            <a:pPr marL="354146" lvl="1" indent="-177073" defTabSz="485661" eaLnBrk="0" fontAlgn="base" hangingPunct="0">
              <a:spcBef>
                <a:spcPct val="0"/>
              </a:spcBef>
              <a:spcAft>
                <a:spcPct val="0"/>
              </a:spcAft>
              <a:buFont typeface="Wingdings" panose="05000000000000000000" pitchFamily="2" charset="2"/>
              <a:buChar char="Ø"/>
            </a:pPr>
            <a:r>
              <a:rPr lang="en-US" sz="1200" dirty="0">
                <a:solidFill>
                  <a:srgbClr val="000000"/>
                </a:solidFill>
                <a:latin typeface="Huawei Sans" panose="020C0503030203020204" pitchFamily="34" charset="0"/>
              </a:rPr>
              <a:t>Quantization during training with proper quantization precision and lowered compute overhead</a:t>
            </a:r>
          </a:p>
        </p:txBody>
      </p:sp>
      <p:sp>
        <p:nvSpPr>
          <p:cNvPr id="3" name="矩形 2"/>
          <p:cNvSpPr/>
          <p:nvPr/>
        </p:nvSpPr>
        <p:spPr>
          <a:xfrm>
            <a:off x="632649" y="5558606"/>
            <a:ext cx="10837039" cy="738664"/>
          </a:xfrm>
          <a:prstGeom prst="rect">
            <a:avLst/>
          </a:prstGeom>
        </p:spPr>
        <p:txBody>
          <a:bodyPr wrap="square">
            <a:spAutoFit/>
          </a:bodyPr>
          <a:lstStyle/>
          <a:p>
            <a:r>
              <a:rPr lang="en-US" sz="1400" dirty="0">
                <a:solidFill>
                  <a:srgbClr val="1D1D1A"/>
                </a:solidFill>
                <a:latin typeface="Huawei Sans" panose="020C0503030203020204" pitchFamily="34" charset="0"/>
              </a:rPr>
              <a:t>MindSpore is a Huawei-designed deep learning framework that best matches the compute power of the Ascend AI Processor. By enabling flexible deployment across device-edge-cloud with industry's best practices integrated, MindSpore upgrades user experience and lowers development threshold, bringing pervasive AI to every home, person, and organization.</a:t>
            </a:r>
          </a:p>
        </p:txBody>
      </p:sp>
    </p:spTree>
    <p:extLst>
      <p:ext uri="{BB962C8B-B14F-4D97-AF65-F5344CB8AC3E}">
        <p14:creationId xmlns:p14="http://schemas.microsoft.com/office/powerpoint/2010/main" val="1301059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6" name="文本框 5"/>
          <p:cNvSpPr txBox="1">
            <a:spLocks noChangeArrowheads="1"/>
          </p:cNvSpPr>
          <p:nvPr/>
        </p:nvSpPr>
        <p:spPr bwMode="auto">
          <a:xfrm>
            <a:off x="1200454" y="712432"/>
            <a:ext cx="1282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72" eaLnBrk="0" hangingPunct="0"/>
            <a:r>
              <a:rPr lang="en-US" sz="2000">
                <a:solidFill>
                  <a:prstClr val="white"/>
                </a:solidFill>
                <a:latin typeface="Huawei Sans" panose="020C0503030203020204" pitchFamily="34" charset="0"/>
                <a:cs typeface="Huawei Sans" panose="020C0503030203020204" pitchFamily="34" charset="0"/>
                <a:sym typeface="+mn-lt"/>
              </a:rPr>
              <a:t>Contents</a:t>
            </a:r>
          </a:p>
        </p:txBody>
      </p:sp>
      <p:sp>
        <p:nvSpPr>
          <p:cNvPr id="7" name="矩形 6"/>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sp>
        <p:nvSpPr>
          <p:cNvPr id="10" name="矩形 9"/>
          <p:cNvSpPr/>
          <p:nvPr/>
        </p:nvSpPr>
        <p:spPr>
          <a:xfrm>
            <a:off x="1139105" y="1500706"/>
            <a:ext cx="421910" cy="584775"/>
          </a:xfrm>
          <a:prstGeom prst="rect">
            <a:avLst/>
          </a:prstGeom>
        </p:spPr>
        <p:txBody>
          <a:bodyPr wrap="none">
            <a:spAutoFit/>
          </a:bodyPr>
          <a:lstStyle/>
          <a:p>
            <a:pPr algn="ctr" defTabSz="914478"/>
            <a:r>
              <a:rPr lang="en-US" sz="3200" b="1">
                <a:solidFill>
                  <a:schemeClr val="bg1"/>
                </a:solidFill>
                <a:latin typeface="Huawei Sans" panose="020C0503030203020204" pitchFamily="34" charset="0"/>
                <a:cs typeface="Huawei Sans" panose="020C0503030203020204" pitchFamily="34" charset="0"/>
                <a:sym typeface="+mn-lt"/>
              </a:rPr>
              <a:t>1</a:t>
            </a:r>
          </a:p>
        </p:txBody>
      </p:sp>
      <p:sp>
        <p:nvSpPr>
          <p:cNvPr id="11" name="矩形 10"/>
          <p:cNvSpPr/>
          <p:nvPr/>
        </p:nvSpPr>
        <p:spPr>
          <a:xfrm>
            <a:off x="1637061" y="1629881"/>
            <a:ext cx="6596678" cy="424732"/>
          </a:xfrm>
          <a:prstGeom prst="rect">
            <a:avLst/>
          </a:prstGeom>
          <a:effectLst/>
        </p:spPr>
        <p:txBody>
          <a:bodyPr wrap="none">
            <a:spAutoFit/>
          </a:bodyPr>
          <a:lstStyle/>
          <a:p>
            <a:pPr defTabSz="914478">
              <a:lnSpc>
                <a:spcPct val="90000"/>
              </a:lnSpc>
            </a:pPr>
            <a:r>
              <a:rPr lang="en-US" sz="2400" b="1" dirty="0">
                <a:solidFill>
                  <a:schemeClr val="bg1"/>
                </a:solidFill>
                <a:latin typeface="Huawei Sans" panose="020C0503030203020204" pitchFamily="34" charset="0"/>
                <a:cs typeface="Huawei Sans" panose="020C0503030203020204" pitchFamily="34" charset="0"/>
                <a:sym typeface="Arial" panose="020B0604020202020204" pitchFamily="34" charset="0"/>
              </a:rPr>
              <a:t>Huawei Full-Stack, All-Scenario AI Solution</a:t>
            </a:r>
          </a:p>
        </p:txBody>
      </p:sp>
      <p:sp>
        <p:nvSpPr>
          <p:cNvPr id="12" name="矩形 11"/>
          <p:cNvSpPr/>
          <p:nvPr/>
        </p:nvSpPr>
        <p:spPr>
          <a:xfrm>
            <a:off x="1139105" y="2456059"/>
            <a:ext cx="421910" cy="584775"/>
          </a:xfrm>
          <a:prstGeom prst="rect">
            <a:avLst/>
          </a:prstGeom>
        </p:spPr>
        <p:txBody>
          <a:bodyPr wrap="none">
            <a:spAutoFit/>
          </a:bodyPr>
          <a:lstStyle/>
          <a:p>
            <a:pPr algn="ctr" defTabSz="914478"/>
            <a:r>
              <a:rPr lang="en-US" sz="3200" b="1">
                <a:solidFill>
                  <a:schemeClr val="bg1"/>
                </a:solidFill>
                <a:latin typeface="Huawei Sans" panose="020C0503030203020204" pitchFamily="34" charset="0"/>
                <a:cs typeface="Huawei Sans" panose="020C0503030203020204" pitchFamily="34" charset="0"/>
                <a:sym typeface="+mn-lt"/>
              </a:rPr>
              <a:t>2</a:t>
            </a:r>
          </a:p>
        </p:txBody>
      </p:sp>
      <p:sp>
        <p:nvSpPr>
          <p:cNvPr id="13" name="矩形 12"/>
          <p:cNvSpPr/>
          <p:nvPr/>
        </p:nvSpPr>
        <p:spPr>
          <a:xfrm>
            <a:off x="1637061" y="2587570"/>
            <a:ext cx="6655989" cy="424732"/>
          </a:xfrm>
          <a:prstGeom prst="rect">
            <a:avLst/>
          </a:prstGeom>
          <a:effectLst/>
        </p:spPr>
        <p:txBody>
          <a:bodyPr wrap="none">
            <a:spAutoFit/>
          </a:bodyPr>
          <a:lstStyle/>
          <a:p>
            <a:pPr defTabSz="914478">
              <a:lnSpc>
                <a:spcPct val="90000"/>
              </a:lnSpc>
            </a:pPr>
            <a:r>
              <a:rPr lang="en-US" sz="2400" b="1" dirty="0">
                <a:solidFill>
                  <a:schemeClr val="bg1"/>
                </a:solidFill>
                <a:latin typeface="Huawei Sans" panose="020C0503030203020204" pitchFamily="34" charset="0"/>
                <a:cs typeface="Huawei Sans" panose="020C0503030203020204" pitchFamily="34" charset="0"/>
                <a:sym typeface="+mn-lt"/>
              </a:rPr>
              <a:t>Hardware Platforms of the Ascend Solution</a:t>
            </a:r>
          </a:p>
        </p:txBody>
      </p:sp>
      <p:sp>
        <p:nvSpPr>
          <p:cNvPr id="14" name="矩形 13"/>
          <p:cNvSpPr/>
          <p:nvPr/>
        </p:nvSpPr>
        <p:spPr>
          <a:xfrm>
            <a:off x="1139105" y="3411412"/>
            <a:ext cx="421910" cy="584775"/>
          </a:xfrm>
          <a:prstGeom prst="rect">
            <a:avLst/>
          </a:prstGeom>
        </p:spPr>
        <p:txBody>
          <a:bodyPr wrap="none">
            <a:spAutoFit/>
          </a:bodyPr>
          <a:lstStyle/>
          <a:p>
            <a:pPr algn="ctr" defTabSz="914478"/>
            <a:r>
              <a:rPr lang="en-US" sz="3200" b="1">
                <a:solidFill>
                  <a:schemeClr val="bg1"/>
                </a:solidFill>
                <a:latin typeface="Huawei Sans" panose="020C0503030203020204" pitchFamily="34" charset="0"/>
                <a:cs typeface="Huawei Sans" panose="020C0503030203020204" pitchFamily="34" charset="0"/>
                <a:sym typeface="+mn-lt"/>
              </a:rPr>
              <a:t>3</a:t>
            </a:r>
          </a:p>
        </p:txBody>
      </p:sp>
      <p:sp>
        <p:nvSpPr>
          <p:cNvPr id="15" name="矩形 14"/>
          <p:cNvSpPr/>
          <p:nvPr/>
        </p:nvSpPr>
        <p:spPr>
          <a:xfrm>
            <a:off x="1637061" y="3554312"/>
            <a:ext cx="6463143" cy="757130"/>
          </a:xfrm>
          <a:prstGeom prst="rect">
            <a:avLst/>
          </a:prstGeom>
          <a:effectLst/>
        </p:spPr>
        <p:txBody>
          <a:bodyPr wrap="square">
            <a:spAutoFit/>
          </a:bodyPr>
          <a:lstStyle/>
          <a:p>
            <a:pPr defTabSz="914478">
              <a:lnSpc>
                <a:spcPct val="90000"/>
              </a:lnSpc>
            </a:pPr>
            <a:r>
              <a:rPr lang="en-US" sz="2400" b="1" dirty="0">
                <a:solidFill>
                  <a:schemeClr val="bg1"/>
                </a:solidFill>
                <a:latin typeface="Huawei Sans" panose="020C0503030203020204" pitchFamily="34" charset="0"/>
                <a:cs typeface="Huawei Sans" panose="020C0503030203020204" pitchFamily="34" charset="0"/>
                <a:sym typeface="Arial" panose="020B0604020202020204" pitchFamily="34" charset="0"/>
              </a:rPr>
              <a:t>Software Architecture and Features of the Ascend Solution</a:t>
            </a:r>
          </a:p>
        </p:txBody>
      </p:sp>
      <p:sp>
        <p:nvSpPr>
          <p:cNvPr id="16" name="矩形 15"/>
          <p:cNvSpPr/>
          <p:nvPr/>
        </p:nvSpPr>
        <p:spPr>
          <a:xfrm>
            <a:off x="1139105" y="4366765"/>
            <a:ext cx="421910" cy="584775"/>
          </a:xfrm>
          <a:prstGeom prst="rect">
            <a:avLst/>
          </a:prstGeom>
        </p:spPr>
        <p:txBody>
          <a:bodyPr wrap="none">
            <a:spAutoFit/>
          </a:bodyPr>
          <a:lstStyle/>
          <a:p>
            <a:pPr algn="ctr" defTabSz="914478"/>
            <a:r>
              <a:rPr lang="en-US" sz="3200" b="1">
                <a:solidFill>
                  <a:srgbClr val="C00000"/>
                </a:solidFill>
                <a:latin typeface="Huawei Sans" panose="020C0503030203020204" pitchFamily="34" charset="0"/>
                <a:cs typeface="Huawei Sans" panose="020C0503030203020204" pitchFamily="34" charset="0"/>
                <a:sym typeface="+mn-lt"/>
              </a:rPr>
              <a:t>4</a:t>
            </a:r>
          </a:p>
        </p:txBody>
      </p:sp>
      <p:sp>
        <p:nvSpPr>
          <p:cNvPr id="17" name="矩形 16"/>
          <p:cNvSpPr/>
          <p:nvPr/>
        </p:nvSpPr>
        <p:spPr>
          <a:xfrm>
            <a:off x="1637061" y="4500612"/>
            <a:ext cx="4270721" cy="424732"/>
          </a:xfrm>
          <a:prstGeom prst="rect">
            <a:avLst/>
          </a:prstGeom>
          <a:effectLst/>
        </p:spPr>
        <p:txBody>
          <a:bodyPr wrap="none">
            <a:spAutoFit/>
          </a:bodyPr>
          <a:lstStyle/>
          <a:p>
            <a:pPr defTabSz="914478">
              <a:lnSpc>
                <a:spcPct val="90000"/>
              </a:lnSpc>
            </a:pPr>
            <a:r>
              <a:rPr lang="en-US" sz="2400" b="1" dirty="0">
                <a:solidFill>
                  <a:srgbClr val="C00000"/>
                </a:solidFill>
                <a:latin typeface="Huawei Sans" panose="020C0503030203020204" pitchFamily="34" charset="0"/>
                <a:cs typeface="Huawei Sans" panose="020C0503030203020204" pitchFamily="34" charset="0"/>
                <a:sym typeface="Arial" panose="020B0604020202020204" pitchFamily="34" charset="0"/>
              </a:rPr>
              <a:t>Ascend Toolchain Overview</a:t>
            </a:r>
          </a:p>
        </p:txBody>
      </p:sp>
      <p:sp>
        <p:nvSpPr>
          <p:cNvPr id="18" name="矩形 17"/>
          <p:cNvSpPr/>
          <p:nvPr/>
        </p:nvSpPr>
        <p:spPr>
          <a:xfrm>
            <a:off x="1139105" y="5354758"/>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5</a:t>
            </a:r>
          </a:p>
        </p:txBody>
      </p:sp>
      <p:sp>
        <p:nvSpPr>
          <p:cNvPr id="19" name="矩形 18"/>
          <p:cNvSpPr/>
          <p:nvPr/>
        </p:nvSpPr>
        <p:spPr>
          <a:xfrm>
            <a:off x="1637061" y="5497658"/>
            <a:ext cx="6169845" cy="757130"/>
          </a:xfrm>
          <a:prstGeom prst="rect">
            <a:avLst/>
          </a:prstGeom>
          <a:effectLst/>
        </p:spPr>
        <p:txBody>
          <a:bodyPr wrap="squar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Setup of Development and Operating Environments</a:t>
            </a:r>
          </a:p>
        </p:txBody>
      </p:sp>
      <p:sp>
        <p:nvSpPr>
          <p:cNvPr id="24" name="任意多边形: 形状 9"/>
          <p:cNvSpPr/>
          <p:nvPr/>
        </p:nvSpPr>
        <p:spPr>
          <a:xfrm rot="10800000">
            <a:off x="1124408" y="712431"/>
            <a:ext cx="1359018" cy="400143"/>
          </a:xfrm>
          <a:prstGeom prst="rect">
            <a:avLst/>
          </a:prstGeom>
          <a:solidFill>
            <a:schemeClr val="bg1"/>
          </a:solidFill>
          <a:ln w="25400" cap="flat" cmpd="sng" algn="ctr">
            <a:noFill/>
            <a:prstDash val="solid"/>
          </a:ln>
          <a:effectLst/>
        </p:spPr>
        <p:txBody>
          <a:bodyPr rtlCol="0" anchor="ctr"/>
          <a:lstStyle/>
          <a:p>
            <a:pPr algn="ctr" defTabSz="1219272">
              <a:defRPr/>
            </a:pPr>
            <a:endParaRPr lang="zh-CN" altLang="en-US" sz="3201" kern="0" dirty="0">
              <a:solidFill>
                <a:prstClr val="white">
                  <a:lumMod val="65000"/>
                </a:prstClr>
              </a:solidFill>
              <a:latin typeface="Huawei Sans" panose="020C0503030203020204" pitchFamily="34" charset="0"/>
              <a:cs typeface="Huawei Sans" panose="020C0503030203020204" pitchFamily="34" charset="0"/>
              <a:sym typeface="+mn-lt"/>
            </a:endParaRPr>
          </a:p>
        </p:txBody>
      </p:sp>
      <p:sp>
        <p:nvSpPr>
          <p:cNvPr id="25" name="文本框 24"/>
          <p:cNvSpPr txBox="1">
            <a:spLocks noChangeArrowheads="1"/>
          </p:cNvSpPr>
          <p:nvPr/>
        </p:nvSpPr>
        <p:spPr bwMode="auto">
          <a:xfrm>
            <a:off x="1164242" y="712432"/>
            <a:ext cx="1282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72" eaLnBrk="0" hangingPunct="0"/>
            <a:r>
              <a:rPr lang="en-US" sz="2000" dirty="0">
                <a:solidFill>
                  <a:prstClr val="white"/>
                </a:solidFill>
                <a:latin typeface="Huawei Sans" panose="020C0503030203020204" pitchFamily="34" charset="0"/>
                <a:cs typeface="Huawei Sans" panose="020C0503030203020204" pitchFamily="34" charset="0"/>
                <a:sym typeface="+mn-lt"/>
              </a:rPr>
              <a:t>Contents</a:t>
            </a:r>
          </a:p>
        </p:txBody>
      </p:sp>
      <p:cxnSp>
        <p:nvCxnSpPr>
          <p:cNvPr id="26" name="直接连接符 25"/>
          <p:cNvCxnSpPr/>
          <p:nvPr/>
        </p:nvCxnSpPr>
        <p:spPr bwMode="auto">
          <a:xfrm flipH="1">
            <a:off x="-819149" y="920588"/>
            <a:ext cx="1695449" cy="0"/>
          </a:xfrm>
          <a:prstGeom prst="line">
            <a:avLst/>
          </a:prstGeom>
          <a:noFill/>
          <a:ln w="9525" cap="flat" cmpd="sng" algn="ctr">
            <a:solidFill>
              <a:sysClr val="window" lastClr="FFFFFF">
                <a:lumMod val="65000"/>
              </a:sysClr>
            </a:solidFill>
            <a:prstDash val="solid"/>
          </a:ln>
          <a:effectLst/>
        </p:spPr>
      </p:cxnSp>
      <p:cxnSp>
        <p:nvCxnSpPr>
          <p:cNvPr id="27" name="直接连接符 26"/>
          <p:cNvCxnSpPr>
            <a:cxnSpLocks/>
          </p:cNvCxnSpPr>
          <p:nvPr/>
        </p:nvCxnSpPr>
        <p:spPr>
          <a:xfrm>
            <a:off x="2731534" y="920588"/>
            <a:ext cx="4368603" cy="5435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287673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0230" y="493614"/>
            <a:ext cx="1004400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a:latin typeface="Huawei Sans" panose="020C0503030203020204" pitchFamily="34" charset="0"/>
              </a:rPr>
              <a:t>1. MindStudio</a:t>
            </a:r>
          </a:p>
        </p:txBody>
      </p:sp>
      <p:sp>
        <p:nvSpPr>
          <p:cNvPr id="4" name="文本框 3"/>
          <p:cNvSpPr txBox="1"/>
          <p:nvPr/>
        </p:nvSpPr>
        <p:spPr>
          <a:xfrm>
            <a:off x="636622" y="1310463"/>
            <a:ext cx="10841857" cy="523220"/>
          </a:xfrm>
          <a:prstGeom prst="rect">
            <a:avLst/>
          </a:prstGeom>
          <a:noFill/>
        </p:spPr>
        <p:txBody>
          <a:bodyPr wrap="square" rtlCol="0">
            <a:spAutoFit/>
          </a:bodyPr>
          <a:lstStyle/>
          <a:p>
            <a:r>
              <a:rPr lang="en-US" sz="1400" dirty="0" err="1" smtClean="0">
                <a:solidFill>
                  <a:srgbClr val="1D1D1A"/>
                </a:solidFill>
                <a:latin typeface="Huawei Sans" panose="020C0503030203020204" pitchFamily="34" charset="0"/>
              </a:rPr>
              <a:t>MindStudio</a:t>
            </a:r>
            <a:r>
              <a:rPr lang="en-US" sz="1400" dirty="0" smtClean="0">
                <a:solidFill>
                  <a:srgbClr val="1D1D1A"/>
                </a:solidFill>
                <a:latin typeface="Huawei Sans" panose="020C0503030203020204" pitchFamily="34" charset="0"/>
              </a:rPr>
              <a:t> </a:t>
            </a:r>
            <a:r>
              <a:rPr lang="en-US" sz="1400" dirty="0">
                <a:solidFill>
                  <a:srgbClr val="1D1D1A"/>
                </a:solidFill>
                <a:latin typeface="Huawei Sans" panose="020C0503030203020204" pitchFamily="34" charset="0"/>
              </a:rPr>
              <a:t>is an </a:t>
            </a:r>
            <a:r>
              <a:rPr lang="en-US" sz="1400" dirty="0" err="1">
                <a:solidFill>
                  <a:srgbClr val="1D1D1A"/>
                </a:solidFill>
                <a:latin typeface="Huawei Sans" panose="020C0503030203020204" pitchFamily="34" charset="0"/>
              </a:rPr>
              <a:t>IntelliJ</a:t>
            </a:r>
            <a:r>
              <a:rPr lang="en-US" sz="1400" dirty="0">
                <a:solidFill>
                  <a:srgbClr val="1D1D1A"/>
                </a:solidFill>
                <a:latin typeface="Huawei Sans" panose="020C0503030203020204" pitchFamily="34" charset="0"/>
              </a:rPr>
              <a:t>-based integrated development environment (IDE). It enables application development and debugging and model conversion. It also supports network porting, optimization, and profiling, facilitating application development.</a:t>
            </a:r>
          </a:p>
        </p:txBody>
      </p:sp>
      <p:sp>
        <p:nvSpPr>
          <p:cNvPr id="5" name="文本框 4"/>
          <p:cNvSpPr txBox="1"/>
          <p:nvPr/>
        </p:nvSpPr>
        <p:spPr>
          <a:xfrm>
            <a:off x="5228114" y="2021785"/>
            <a:ext cx="6241574" cy="3970318"/>
          </a:xfrm>
          <a:prstGeom prst="rect">
            <a:avLst/>
          </a:prstGeom>
          <a:noFill/>
        </p:spPr>
        <p:txBody>
          <a:bodyPr wrap="square" rtlCol="0">
            <a:spAutoFit/>
          </a:bodyPr>
          <a:lstStyle/>
          <a:p>
            <a:pPr marL="285750" indent="-285750">
              <a:buFont typeface="Wingdings" panose="05000000000000000000" pitchFamily="2" charset="2"/>
              <a:buChar char="l"/>
            </a:pPr>
            <a:r>
              <a:rPr lang="en-US" sz="1400" dirty="0" err="1" smtClean="0">
                <a:solidFill>
                  <a:srgbClr val="1D1D1A"/>
                </a:solidFill>
                <a:latin typeface="Huawei Sans" panose="020C0503030203020204" pitchFamily="34" charset="0"/>
              </a:rPr>
              <a:t>MindStudio</a:t>
            </a:r>
            <a:r>
              <a:rPr lang="en-US" sz="1400" dirty="0" smtClean="0">
                <a:solidFill>
                  <a:srgbClr val="1D1D1A"/>
                </a:solidFill>
                <a:latin typeface="Huawei Sans" panose="020C0503030203020204" pitchFamily="34" charset="0"/>
              </a:rPr>
              <a:t> </a:t>
            </a:r>
            <a:r>
              <a:rPr lang="en-US" sz="1400" dirty="0">
                <a:solidFill>
                  <a:srgbClr val="1D1D1A"/>
                </a:solidFill>
                <a:latin typeface="Huawei Sans" panose="020C0503030203020204" pitchFamily="34" charset="0"/>
              </a:rPr>
              <a:t>provides a portfolio of operator development and optimization capabilities. Custom operators can be developed using the toolchain provided by </a:t>
            </a:r>
            <a:r>
              <a:rPr lang="en-US" sz="1400" dirty="0" err="1">
                <a:solidFill>
                  <a:srgbClr val="1D1D1A"/>
                </a:solidFill>
                <a:latin typeface="Huawei Sans" panose="020C0503030203020204" pitchFamily="34" charset="0"/>
              </a:rPr>
              <a:t>MindStudio</a:t>
            </a:r>
            <a:r>
              <a:rPr lang="en-US" sz="1400" dirty="0">
                <a:solidFill>
                  <a:srgbClr val="1D1D1A"/>
                </a:solidFill>
                <a:latin typeface="Huawei Sans" panose="020C0503030203020204" pitchFamily="34" charset="0"/>
              </a:rPr>
              <a:t>, which lowers the operator development threshold, facilitates operator development, debugging, and optimization, and thus enhances product competitiveness.</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For network model development, </a:t>
            </a:r>
            <a:r>
              <a:rPr lang="en-US" sz="1400" dirty="0" err="1">
                <a:solidFill>
                  <a:srgbClr val="1D1D1A"/>
                </a:solidFill>
                <a:latin typeface="Huawei Sans" panose="020C0503030203020204" pitchFamily="34" charset="0"/>
              </a:rPr>
              <a:t>MindStudio</a:t>
            </a:r>
            <a:r>
              <a:rPr lang="en-US" sz="1400" dirty="0">
                <a:solidFill>
                  <a:srgbClr val="1D1D1A"/>
                </a:solidFill>
                <a:latin typeface="Huawei Sans" panose="020C0503030203020204" pitchFamily="34" charset="0"/>
              </a:rPr>
              <a:t> integrates the Ascend Tensor Compiler (ATC), Ascend Model Compression and Training Toolkit (AMCT), Model Accuracy Analyzer, Profiling tool, and Log tool, boosting the efficiency of porting, analysis, and optimization of network models.</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For compute engine development, </a:t>
            </a:r>
            <a:r>
              <a:rPr lang="en-US" sz="1400" dirty="0" err="1">
                <a:solidFill>
                  <a:srgbClr val="1D1D1A"/>
                </a:solidFill>
                <a:latin typeface="Huawei Sans" panose="020C0503030203020204" pitchFamily="34" charset="0"/>
              </a:rPr>
              <a:t>MindStudio</a:t>
            </a:r>
            <a:r>
              <a:rPr lang="en-US" sz="1400" dirty="0">
                <a:solidFill>
                  <a:srgbClr val="1D1D1A"/>
                </a:solidFill>
                <a:latin typeface="Huawei Sans" panose="020C0503030203020204" pitchFamily="34" charset="0"/>
              </a:rPr>
              <a:t> is preset with typical compute engine code such as classification networks and detection networks, which lowers the technical threshold for developers and accelerates the development and porting of AI algorithm engines.</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For application development, </a:t>
            </a:r>
            <a:r>
              <a:rPr lang="en-US" sz="1400" dirty="0" err="1">
                <a:solidFill>
                  <a:srgbClr val="1D1D1A"/>
                </a:solidFill>
                <a:latin typeface="Huawei Sans" panose="020C0503030203020204" pitchFamily="34" charset="0"/>
              </a:rPr>
              <a:t>MindStudio</a:t>
            </a:r>
            <a:r>
              <a:rPr lang="en-US" sz="1400" dirty="0">
                <a:solidFill>
                  <a:srgbClr val="1D1D1A"/>
                </a:solidFill>
                <a:latin typeface="Huawei Sans" panose="020C0503030203020204" pitchFamily="34" charset="0"/>
              </a:rPr>
              <a:t> offers a range of tools such as the Profiler and Compiler. Developers can implement E2E development ranging from project management, building, and debugging, to performance analysis in a graphical IDE.</a:t>
            </a: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398"/>
          <a:stretch/>
        </p:blipFill>
        <p:spPr bwMode="auto">
          <a:xfrm>
            <a:off x="733335" y="2100913"/>
            <a:ext cx="4394719" cy="369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44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9022" y="493613"/>
            <a:ext cx="1011600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2. </a:t>
            </a:r>
            <a:r>
              <a:rPr lang="en-US" sz="2800" dirty="0" err="1">
                <a:latin typeface="Huawei Sans" panose="020C0503030203020204" pitchFamily="34" charset="0"/>
              </a:rPr>
              <a:t>FusionDirector</a:t>
            </a:r>
            <a:endParaRPr lang="en-US" sz="2800" dirty="0">
              <a:latin typeface="Huawei Sans" panose="020C0503030203020204" pitchFamily="34" charset="0"/>
            </a:endParaRPr>
          </a:p>
        </p:txBody>
      </p:sp>
      <p:sp>
        <p:nvSpPr>
          <p:cNvPr id="3" name="文本框 2"/>
          <p:cNvSpPr txBox="1"/>
          <p:nvPr/>
        </p:nvSpPr>
        <p:spPr>
          <a:xfrm>
            <a:off x="636623" y="1219100"/>
            <a:ext cx="10833066" cy="2031325"/>
          </a:xfrm>
          <a:prstGeom prst="rect">
            <a:avLst/>
          </a:prstGeom>
          <a:noFill/>
        </p:spPr>
        <p:txBody>
          <a:bodyPr wrap="square" rtlCol="0">
            <a:spAutoFit/>
          </a:bodyPr>
          <a:lstStyle/>
          <a:p>
            <a:r>
              <a:rPr lang="en-US" sz="1400" dirty="0" err="1" smtClean="0">
                <a:solidFill>
                  <a:srgbClr val="1D1D1A"/>
                </a:solidFill>
                <a:latin typeface="Huawei Sans" panose="020C0503030203020204" pitchFamily="34" charset="0"/>
              </a:rPr>
              <a:t>FusionDirector</a:t>
            </a:r>
            <a:r>
              <a:rPr lang="en-US" sz="1400" dirty="0" smtClean="0">
                <a:solidFill>
                  <a:srgbClr val="1D1D1A"/>
                </a:solidFill>
                <a:latin typeface="Huawei Sans" panose="020C0503030203020204" pitchFamily="34" charset="0"/>
              </a:rPr>
              <a:t> </a:t>
            </a:r>
            <a:r>
              <a:rPr lang="en-US" sz="1400" dirty="0">
                <a:solidFill>
                  <a:srgbClr val="1D1D1A"/>
                </a:solidFill>
                <a:latin typeface="Huawei Sans" panose="020C0503030203020204" pitchFamily="34" charset="0"/>
              </a:rPr>
              <a:t>enables unified O&amp;M for Huawei and third-party servers as well as Huawei edge devices. Public cloud and enterprise customers can use </a:t>
            </a:r>
            <a:r>
              <a:rPr lang="en-US" sz="1400" dirty="0" err="1">
                <a:solidFill>
                  <a:srgbClr val="1D1D1A"/>
                </a:solidFill>
                <a:latin typeface="Huawei Sans" panose="020C0503030203020204" pitchFamily="34" charset="0"/>
              </a:rPr>
              <a:t>FusionDirector</a:t>
            </a:r>
            <a:r>
              <a:rPr lang="en-US" sz="1400" dirty="0">
                <a:solidFill>
                  <a:srgbClr val="1D1D1A"/>
                </a:solidFill>
                <a:latin typeface="Huawei Sans" panose="020C0503030203020204" pitchFamily="34" charset="0"/>
              </a:rPr>
              <a:t> to perform simple and efficient O&amp;M for servers and Huawei edge devices in each phase of the lifecycle to obtain ultimate experience.</a:t>
            </a:r>
          </a:p>
          <a:p>
            <a:r>
              <a:rPr lang="en-US" sz="1400" dirty="0" err="1">
                <a:solidFill>
                  <a:srgbClr val="1D1D1A"/>
                </a:solidFill>
                <a:latin typeface="Huawei Sans" panose="020C0503030203020204" pitchFamily="34" charset="0"/>
              </a:rPr>
              <a:t>FusionDirector</a:t>
            </a:r>
            <a:r>
              <a:rPr lang="en-US" sz="1400" dirty="0">
                <a:solidFill>
                  <a:srgbClr val="1D1D1A"/>
                </a:solidFill>
                <a:latin typeface="Huawei Sans" panose="020C0503030203020204" pitchFamily="34" charset="0"/>
              </a:rPr>
              <a:t> implements visualized management and fault diagnosis for servers, and provides lifecycle management capabilities such as device management, device configuration, firmware update, device monitoring, and OS deployment for Huawei servers, helping O&amp;M personnel improve O&amp;M efficiency and reduce O&amp;M costs.</a:t>
            </a:r>
          </a:p>
          <a:p>
            <a:r>
              <a:rPr lang="en-US" sz="1400" dirty="0" err="1">
                <a:solidFill>
                  <a:srgbClr val="1D1D1A"/>
                </a:solidFill>
                <a:latin typeface="Huawei Sans" panose="020C0503030203020204" pitchFamily="34" charset="0"/>
              </a:rPr>
              <a:t>FusionDirector</a:t>
            </a:r>
            <a:r>
              <a:rPr lang="en-US" sz="1400" dirty="0">
                <a:solidFill>
                  <a:srgbClr val="1D1D1A"/>
                </a:solidFill>
                <a:latin typeface="Huawei Sans" panose="020C0503030203020204" pitchFamily="34" charset="0"/>
              </a:rPr>
              <a:t> can be widely used for public clouds, private clouds, and data centers, and can provide service for carrier, and enterprise customers. It can be deployed in various scenarios such as AI, HPC, Internet, and Safe City.</a:t>
            </a:r>
          </a:p>
          <a:p>
            <a:r>
              <a:rPr lang="en-US" sz="1400" dirty="0">
                <a:solidFill>
                  <a:srgbClr val="1D1D1A"/>
                </a:solidFill>
                <a:latin typeface="Huawei Sans" panose="020C0503030203020204" pitchFamily="34" charset="0"/>
              </a:rPr>
              <a:t>It also provides standard Native Redfish interfaces to integrate or interconnect with customer systems</a:t>
            </a:r>
            <a:r>
              <a:rPr lang="en-US" sz="1400" dirty="0" smtClean="0">
                <a:solidFill>
                  <a:srgbClr val="1D1D1A"/>
                </a:solidFill>
                <a:latin typeface="Huawei Sans" panose="020C0503030203020204" pitchFamily="34" charset="0"/>
              </a:rPr>
              <a:t>.</a:t>
            </a:r>
            <a:endParaRPr lang="en-US" altLang="zh-CN" sz="1400" dirty="0">
              <a:solidFill>
                <a:srgbClr val="1D1D1A"/>
              </a:solidFill>
              <a:latin typeface="Huawei Sans" panose="020C0503030203020204" pitchFamily="34"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421" y="3673986"/>
            <a:ext cx="6703919" cy="2663426"/>
          </a:xfrm>
          <a:prstGeom prst="rect">
            <a:avLst/>
          </a:prstGeom>
        </p:spPr>
      </p:pic>
    </p:spTree>
    <p:extLst>
      <p:ext uri="{BB962C8B-B14F-4D97-AF65-F5344CB8AC3E}">
        <p14:creationId xmlns:p14="http://schemas.microsoft.com/office/powerpoint/2010/main" val="2110775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9022" y="493613"/>
            <a:ext cx="1000800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3. DSMI APIs</a:t>
            </a:r>
          </a:p>
        </p:txBody>
      </p:sp>
      <p:sp>
        <p:nvSpPr>
          <p:cNvPr id="3" name="文本框 2"/>
          <p:cNvSpPr txBox="1"/>
          <p:nvPr/>
        </p:nvSpPr>
        <p:spPr>
          <a:xfrm>
            <a:off x="627830" y="1271854"/>
            <a:ext cx="10841858" cy="1077218"/>
          </a:xfrm>
          <a:prstGeom prst="rect">
            <a:avLst/>
          </a:prstGeom>
          <a:noFill/>
        </p:spPr>
        <p:txBody>
          <a:bodyPr wrap="square" rtlCol="0">
            <a:spAutoFit/>
          </a:bodyPr>
          <a:lstStyle/>
          <a:p>
            <a:r>
              <a:rPr lang="en-US" sz="1600" dirty="0" smtClean="0">
                <a:solidFill>
                  <a:srgbClr val="1D1D1A"/>
                </a:solidFill>
                <a:latin typeface="Huawei Sans" panose="020C0503030203020204" pitchFamily="34" charset="0"/>
              </a:rPr>
              <a:t>Device </a:t>
            </a:r>
            <a:r>
              <a:rPr lang="en-US" sz="1600" dirty="0">
                <a:solidFill>
                  <a:srgbClr val="1D1D1A"/>
                </a:solidFill>
                <a:latin typeface="Huawei Sans" panose="020C0503030203020204" pitchFamily="34" charset="0"/>
              </a:rPr>
              <a:t>System Manage Interface (DSMI) provides APIs for Ascend AI Processor management, including device, MAC address, fan module and configuration management, software upgrade as well as processor reset and boot. By calling these APIs, you can obtain the Ascend AI Processor quantity, health status, temperature, sensor, fan module and much more, facilitating the monitoring of Ascend AI Processors.</a:t>
            </a:r>
          </a:p>
        </p:txBody>
      </p:sp>
      <p:sp>
        <p:nvSpPr>
          <p:cNvPr id="4" name="文本框 3"/>
          <p:cNvSpPr txBox="1"/>
          <p:nvPr/>
        </p:nvSpPr>
        <p:spPr>
          <a:xfrm>
            <a:off x="645415" y="2486632"/>
            <a:ext cx="6244514" cy="738664"/>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APIs are classified into two classes:</a:t>
            </a:r>
          </a:p>
          <a:p>
            <a:pPr marL="285750" indent="-285750">
              <a:buFont typeface="Arial" panose="020B0604020202020204" pitchFamily="34" charset="0"/>
              <a:buChar char="•"/>
            </a:pPr>
            <a:r>
              <a:rPr lang="en-US" sz="1400" dirty="0" smtClean="0">
                <a:latin typeface="Huawei Sans" panose="020C0503030203020204" pitchFamily="34" charset="0"/>
              </a:rPr>
              <a:t>Query </a:t>
            </a:r>
            <a:r>
              <a:rPr lang="en-US" sz="1400" dirty="0">
                <a:latin typeface="Huawei Sans" panose="020C0503030203020204" pitchFamily="34" charset="0"/>
              </a:rPr>
              <a:t>APIs: </a:t>
            </a:r>
            <a:r>
              <a:rPr lang="en-US" sz="1400" dirty="0" err="1">
                <a:solidFill>
                  <a:srgbClr val="C7000A"/>
                </a:solidFill>
                <a:latin typeface="Huawei Sans" panose="020C0503030203020204" pitchFamily="34" charset="0"/>
              </a:rPr>
              <a:t>dsmi_get_xxx</a:t>
            </a:r>
            <a:r>
              <a:rPr lang="en-US" sz="1400" dirty="0">
                <a:solidFill>
                  <a:srgbClr val="C7000A"/>
                </a:solidFill>
                <a:latin typeface="Huawei Sans" panose="020C0503030203020204" pitchFamily="34" charset="0"/>
              </a:rPr>
              <a:t>, </a:t>
            </a:r>
            <a:r>
              <a:rPr lang="en-US" sz="1400" dirty="0" err="1">
                <a:solidFill>
                  <a:srgbClr val="C7000A"/>
                </a:solidFill>
                <a:latin typeface="Huawei Sans" panose="020C0503030203020204" pitchFamily="34" charset="0"/>
              </a:rPr>
              <a:t>dsmi_query_xxx</a:t>
            </a:r>
            <a:r>
              <a:rPr lang="en-US" sz="1400" dirty="0">
                <a:solidFill>
                  <a:srgbClr val="C7000A"/>
                </a:solidFill>
                <a:latin typeface="Huawei Sans" panose="020C0503030203020204" pitchFamily="34" charset="0"/>
              </a:rPr>
              <a:t>, </a:t>
            </a:r>
            <a:r>
              <a:rPr lang="en-US" sz="1400" dirty="0" err="1">
                <a:solidFill>
                  <a:srgbClr val="C7000A"/>
                </a:solidFill>
                <a:latin typeface="Huawei Sans" panose="020C0503030203020204" pitchFamily="34" charset="0"/>
              </a:rPr>
              <a:t>dsmi_list_xxx</a:t>
            </a:r>
            <a:endParaRPr lang="en-US" sz="1400" dirty="0">
              <a:solidFill>
                <a:srgbClr val="C7000A"/>
              </a:solidFill>
              <a:latin typeface="Huawei Sans" panose="020C0503030203020204" pitchFamily="34" charset="0"/>
            </a:endParaRPr>
          </a:p>
          <a:p>
            <a:pPr marL="285750" indent="-285750">
              <a:buFont typeface="Arial" panose="020B0604020202020204" pitchFamily="34" charset="0"/>
              <a:buChar char="•"/>
            </a:pPr>
            <a:r>
              <a:rPr lang="en-US" sz="1400" dirty="0" smtClean="0">
                <a:latin typeface="Huawei Sans" panose="020C0503030203020204" pitchFamily="34" charset="0"/>
              </a:rPr>
              <a:t>Setting </a:t>
            </a:r>
            <a:r>
              <a:rPr lang="en-US" sz="1400" dirty="0">
                <a:latin typeface="Huawei Sans" panose="020C0503030203020204" pitchFamily="34" charset="0"/>
              </a:rPr>
              <a:t>APIs: </a:t>
            </a:r>
            <a:r>
              <a:rPr lang="en-US" sz="1400" dirty="0" err="1">
                <a:solidFill>
                  <a:srgbClr val="C7000A"/>
                </a:solidFill>
                <a:latin typeface="Huawei Sans" panose="020C0503030203020204" pitchFamily="34" charset="0"/>
              </a:rPr>
              <a:t>dsmi_set_xxx</a:t>
            </a:r>
            <a:r>
              <a:rPr lang="en-US" sz="1400" dirty="0">
                <a:solidFill>
                  <a:srgbClr val="C7000A"/>
                </a:solidFill>
                <a:latin typeface="Huawei Sans" panose="020C0503030203020204" pitchFamily="34" charset="0"/>
              </a:rPr>
              <a:t>, </a:t>
            </a:r>
            <a:r>
              <a:rPr lang="en-US" sz="1400" dirty="0" err="1">
                <a:solidFill>
                  <a:srgbClr val="C7000A"/>
                </a:solidFill>
                <a:latin typeface="Huawei Sans" panose="020C0503030203020204" pitchFamily="34" charset="0"/>
              </a:rPr>
              <a:t>dsmi_clear_xxx</a:t>
            </a:r>
            <a:r>
              <a:rPr lang="en-US" sz="1400" dirty="0">
                <a:solidFill>
                  <a:srgbClr val="C7000A"/>
                </a:solidFill>
                <a:latin typeface="Huawei Sans" panose="020C0503030203020204" pitchFamily="34" charset="0"/>
              </a:rPr>
              <a:t>, </a:t>
            </a:r>
            <a:r>
              <a:rPr lang="en-US" sz="1400" dirty="0" err="1">
                <a:solidFill>
                  <a:srgbClr val="C7000A"/>
                </a:solidFill>
                <a:latin typeface="Huawei Sans" panose="020C0503030203020204" pitchFamily="34" charset="0"/>
              </a:rPr>
              <a:t>dsmi_enable_xxx</a:t>
            </a:r>
            <a:endParaRPr lang="en-US" sz="1400" dirty="0">
              <a:solidFill>
                <a:srgbClr val="C7000A"/>
              </a:solidFill>
              <a:latin typeface="Huawei Sans" panose="020C0503030203020204" pitchFamily="34" charset="0"/>
            </a:endParaRPr>
          </a:p>
        </p:txBody>
      </p:sp>
      <p:sp>
        <p:nvSpPr>
          <p:cNvPr id="5" name="文本框 4"/>
          <p:cNvSpPr txBox="1"/>
          <p:nvPr/>
        </p:nvSpPr>
        <p:spPr>
          <a:xfrm>
            <a:off x="645414" y="3455189"/>
            <a:ext cx="10824273" cy="1077218"/>
          </a:xfrm>
          <a:prstGeom prst="rect">
            <a:avLst/>
          </a:prstGeom>
          <a:noFill/>
        </p:spPr>
        <p:txBody>
          <a:bodyPr wrap="square" rtlCol="0">
            <a:spAutoFit/>
          </a:bodyPr>
          <a:lstStyle/>
          <a:p>
            <a:r>
              <a:rPr lang="en-US" sz="1600" dirty="0">
                <a:solidFill>
                  <a:srgbClr val="1D1D1A"/>
                </a:solidFill>
                <a:latin typeface="Huawei Sans" panose="020C0503030203020204" pitchFamily="34" charset="0"/>
              </a:rPr>
              <a:t>Usage:</a:t>
            </a:r>
          </a:p>
          <a:p>
            <a:pPr marL="342900" indent="-342900">
              <a:buFont typeface="+mj-lt"/>
              <a:buAutoNum type="arabicPeriod"/>
            </a:pPr>
            <a:r>
              <a:rPr lang="en-US" sz="1600" dirty="0" smtClean="0">
                <a:solidFill>
                  <a:srgbClr val="1D1D1A"/>
                </a:solidFill>
                <a:latin typeface="Huawei Sans" panose="020C0503030203020204" pitchFamily="34" charset="0"/>
              </a:rPr>
              <a:t>Copy </a:t>
            </a:r>
            <a:r>
              <a:rPr lang="en-US" sz="1600" dirty="0">
                <a:solidFill>
                  <a:srgbClr val="1D1D1A"/>
                </a:solidFill>
                <a:latin typeface="Huawei Sans" panose="020C0503030203020204" pitchFamily="34" charset="0"/>
              </a:rPr>
              <a:t>the </a:t>
            </a:r>
            <a:r>
              <a:rPr lang="en-US" sz="1600" b="1" dirty="0" err="1">
                <a:solidFill>
                  <a:srgbClr val="1D1D1A"/>
                </a:solidFill>
                <a:latin typeface="Huawei Sans" panose="020C0503030203020204" pitchFamily="34" charset="0"/>
              </a:rPr>
              <a:t>dsmi_common_interface.h</a:t>
            </a:r>
            <a:r>
              <a:rPr lang="en-US" sz="1600" b="1" dirty="0">
                <a:solidFill>
                  <a:srgbClr val="1D1D1A"/>
                </a:solidFill>
                <a:latin typeface="Huawei Sans" panose="020C0503030203020204" pitchFamily="34" charset="0"/>
              </a:rPr>
              <a:t> </a:t>
            </a:r>
            <a:r>
              <a:rPr lang="en-US" sz="1600" dirty="0">
                <a:solidFill>
                  <a:srgbClr val="1D1D1A"/>
                </a:solidFill>
                <a:latin typeface="Huawei Sans" panose="020C0503030203020204" pitchFamily="34" charset="0"/>
              </a:rPr>
              <a:t>file and source code file from the </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usr</a:t>
            </a:r>
            <a:r>
              <a:rPr lang="en-US" sz="1600" b="1" dirty="0">
                <a:solidFill>
                  <a:srgbClr val="1D1D1A"/>
                </a:solidFill>
                <a:latin typeface="Huawei Sans" panose="020C0503030203020204" pitchFamily="34" charset="0"/>
              </a:rPr>
              <a:t>/local/Ascend/driver/include</a:t>
            </a:r>
            <a:r>
              <a:rPr lang="en-US" sz="1600" dirty="0">
                <a:solidFill>
                  <a:srgbClr val="1D1D1A"/>
                </a:solidFill>
                <a:latin typeface="Huawei Sans" panose="020C0503030203020204" pitchFamily="34" charset="0"/>
              </a:rPr>
              <a:t> directory on the host to the same directory on the developer board.</a:t>
            </a:r>
          </a:p>
          <a:p>
            <a:pPr marL="342900" indent="-342900">
              <a:buFont typeface="+mj-lt"/>
              <a:buAutoNum type="arabicPeriod"/>
            </a:pPr>
            <a:r>
              <a:rPr lang="en-US" sz="1600" dirty="0" smtClean="0">
                <a:solidFill>
                  <a:srgbClr val="1D1D1A"/>
                </a:solidFill>
                <a:latin typeface="Huawei Sans" panose="020C0503030203020204" pitchFamily="34" charset="0"/>
              </a:rPr>
              <a:t>Run </a:t>
            </a:r>
            <a:r>
              <a:rPr lang="en-US" sz="1600" dirty="0">
                <a:solidFill>
                  <a:srgbClr val="1D1D1A"/>
                </a:solidFill>
                <a:latin typeface="Huawei Sans" panose="020C0503030203020204" pitchFamily="34" charset="0"/>
              </a:rPr>
              <a:t>the build command: </a:t>
            </a:r>
            <a:r>
              <a:rPr lang="en-US" sz="1600" b="1" dirty="0" err="1">
                <a:solidFill>
                  <a:srgbClr val="1D1D1A"/>
                </a:solidFill>
                <a:latin typeface="Huawei Sans" panose="020C0503030203020204" pitchFamily="34" charset="0"/>
              </a:rPr>
              <a:t>gcc</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xxx.c</a:t>
            </a:r>
            <a:r>
              <a:rPr lang="en-US" sz="1600" b="1" dirty="0">
                <a:solidFill>
                  <a:srgbClr val="1D1D1A"/>
                </a:solidFill>
                <a:latin typeface="Huawei Sans" panose="020C0503030203020204" pitchFamily="34" charset="0"/>
              </a:rPr>
              <a:t> /usr/local/Ascend/driver/lib64/libdrvdsmi_host.so -L. -o xxx</a:t>
            </a:r>
          </a:p>
        </p:txBody>
      </p:sp>
      <p:sp>
        <p:nvSpPr>
          <p:cNvPr id="7" name="文本框 6"/>
          <p:cNvSpPr txBox="1"/>
          <p:nvPr/>
        </p:nvSpPr>
        <p:spPr>
          <a:xfrm>
            <a:off x="645415" y="4669967"/>
            <a:ext cx="10824273" cy="1323439"/>
          </a:xfrm>
          <a:prstGeom prst="rect">
            <a:avLst/>
          </a:prstGeom>
          <a:noFill/>
        </p:spPr>
        <p:txBody>
          <a:bodyPr wrap="square" rtlCol="0">
            <a:spAutoFit/>
          </a:bodyPr>
          <a:lstStyle/>
          <a:p>
            <a:r>
              <a:rPr lang="en-US" sz="1600" dirty="0" smtClean="0">
                <a:solidFill>
                  <a:srgbClr val="1D1D1A"/>
                </a:solidFill>
                <a:latin typeface="Huawei Sans" panose="020C0503030203020204" pitchFamily="34" charset="0"/>
              </a:rPr>
              <a:t>Examples:</a:t>
            </a:r>
            <a:endParaRPr lang="en-US" sz="1600" dirty="0">
              <a:solidFill>
                <a:srgbClr val="1D1D1A"/>
              </a:solidFill>
              <a:latin typeface="Huawei Sans" panose="020C0503030203020204" pitchFamily="34" charset="0"/>
            </a:endParaRPr>
          </a:p>
          <a:p>
            <a:r>
              <a:rPr lang="en-US" sz="1600" dirty="0" smtClean="0">
                <a:solidFill>
                  <a:srgbClr val="1D1D1A"/>
                </a:solidFill>
                <a:latin typeface="Huawei Sans" panose="020C0503030203020204" pitchFamily="34" charset="0"/>
              </a:rPr>
              <a:t>Build </a:t>
            </a:r>
            <a:r>
              <a:rPr lang="en-US" sz="1600" dirty="0">
                <a:solidFill>
                  <a:srgbClr val="1D1D1A"/>
                </a:solidFill>
                <a:latin typeface="Huawei Sans" panose="020C0503030203020204" pitchFamily="34" charset="0"/>
              </a:rPr>
              <a:t>the </a:t>
            </a:r>
            <a:r>
              <a:rPr lang="en-US" sz="1600" dirty="0" smtClean="0">
                <a:solidFill>
                  <a:srgbClr val="1D1D1A"/>
                </a:solidFill>
                <a:latin typeface="Huawei Sans" panose="020C0503030203020204" pitchFamily="34" charset="0"/>
              </a:rPr>
              <a:t>code:</a:t>
            </a:r>
          </a:p>
          <a:p>
            <a:pPr lvl="1"/>
            <a:r>
              <a:rPr lang="en-US" sz="1600" b="1" dirty="0" err="1" smtClean="0">
                <a:solidFill>
                  <a:srgbClr val="1D1D1A"/>
                </a:solidFill>
                <a:latin typeface="Huawei Sans" panose="020C0503030203020204" pitchFamily="34" charset="0"/>
              </a:rPr>
              <a:t>gcc</a:t>
            </a:r>
            <a:r>
              <a:rPr lang="en-US" sz="1600" b="1" dirty="0" smtClean="0">
                <a:solidFill>
                  <a:srgbClr val="1D1D1A"/>
                </a:solidFill>
                <a:latin typeface="Huawei Sans" panose="020C0503030203020204" pitchFamily="34" charset="0"/>
              </a:rPr>
              <a:t> </a:t>
            </a:r>
            <a:r>
              <a:rPr lang="en-US" sz="1600" b="1" dirty="0" err="1" smtClean="0">
                <a:solidFill>
                  <a:srgbClr val="1D1D1A"/>
                </a:solidFill>
                <a:latin typeface="Huawei Sans" panose="020C0503030203020204" pitchFamily="34" charset="0"/>
              </a:rPr>
              <a:t>get_device_health.c</a:t>
            </a:r>
            <a:r>
              <a:rPr lang="en-US" sz="1600" b="1" dirty="0" smtClean="0">
                <a:solidFill>
                  <a:srgbClr val="1D1D1A"/>
                </a:solidFill>
                <a:latin typeface="Huawei Sans" panose="020C0503030203020204" pitchFamily="34" charset="0"/>
              </a:rPr>
              <a:t> /usr/local/Ascend/driver/lib64/libdrvdsmi_host.so -L. -o </a:t>
            </a:r>
            <a:r>
              <a:rPr lang="en-US" sz="1600" b="1" dirty="0" err="1" smtClean="0">
                <a:solidFill>
                  <a:srgbClr val="1D1D1A"/>
                </a:solidFill>
                <a:latin typeface="Huawei Sans" panose="020C0503030203020204" pitchFamily="34" charset="0"/>
              </a:rPr>
              <a:t>get_device_health</a:t>
            </a:r>
            <a:endParaRPr lang="en-US" sz="1600" b="1" dirty="0" smtClean="0">
              <a:solidFill>
                <a:srgbClr val="1D1D1A"/>
              </a:solidFill>
              <a:latin typeface="Huawei Sans" panose="020C0503030203020204" pitchFamily="34" charset="0"/>
            </a:endParaRPr>
          </a:p>
          <a:p>
            <a:r>
              <a:rPr lang="en-US" sz="1600" dirty="0" smtClean="0">
                <a:solidFill>
                  <a:srgbClr val="1D1D1A"/>
                </a:solidFill>
                <a:latin typeface="Huawei Sans" panose="020C0503030203020204" pitchFamily="34" charset="0"/>
              </a:rPr>
              <a:t>Execute </a:t>
            </a:r>
            <a:r>
              <a:rPr lang="en-US" sz="1600" dirty="0">
                <a:solidFill>
                  <a:srgbClr val="1D1D1A"/>
                </a:solidFill>
                <a:latin typeface="Huawei Sans" panose="020C0503030203020204" pitchFamily="34" charset="0"/>
              </a:rPr>
              <a:t>the code:</a:t>
            </a:r>
          </a:p>
          <a:p>
            <a:pPr lvl="1"/>
            <a:r>
              <a:rPr lang="en-US" sz="1600" b="1" dirty="0" smtClean="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get_device_health</a:t>
            </a:r>
            <a:r>
              <a:rPr lang="en-US" sz="1600" b="1" dirty="0">
                <a:solidFill>
                  <a:srgbClr val="1D1D1A"/>
                </a:solidFill>
                <a:latin typeface="Huawei Sans" panose="020C0503030203020204" pitchFamily="34" charset="0"/>
              </a:rPr>
              <a:t> -p 1</a:t>
            </a:r>
          </a:p>
        </p:txBody>
      </p:sp>
      <p:graphicFrame>
        <p:nvGraphicFramePr>
          <p:cNvPr id="6" name="对象 5"/>
          <p:cNvGraphicFramePr>
            <a:graphicFrameLocks noChangeAspect="1"/>
          </p:cNvGraphicFramePr>
          <p:nvPr>
            <p:extLst>
              <p:ext uri="{D42A27DB-BD31-4B8C-83A1-F6EECF244321}">
                <p14:modId xmlns:p14="http://schemas.microsoft.com/office/powerpoint/2010/main" val="1264509009"/>
              </p:ext>
            </p:extLst>
          </p:nvPr>
        </p:nvGraphicFramePr>
        <p:xfrm>
          <a:off x="9962608" y="5613058"/>
          <a:ext cx="1611312" cy="641350"/>
        </p:xfrm>
        <a:graphic>
          <a:graphicData uri="http://schemas.openxmlformats.org/presentationml/2006/ole">
            <mc:AlternateContent xmlns:mc="http://schemas.openxmlformats.org/markup-compatibility/2006">
              <mc:Choice xmlns:v="urn:schemas-microsoft-com:vml" Requires="v">
                <p:oleObj spid="_x0000_s1184" name="包装程序外壳对象" showAsIcon="1" r:id="rId4" imgW="1610640" imgH="641160" progId="Package">
                  <p:embed/>
                </p:oleObj>
              </mc:Choice>
              <mc:Fallback>
                <p:oleObj name="包装程序外壳对象" showAsIcon="1" r:id="rId4" imgW="1610640" imgH="641160" progId="Package">
                  <p:embed/>
                  <p:pic>
                    <p:nvPicPr>
                      <p:cNvPr id="0" name=""/>
                      <p:cNvPicPr/>
                      <p:nvPr/>
                    </p:nvPicPr>
                    <p:blipFill>
                      <a:blip r:embed="rId5"/>
                      <a:stretch>
                        <a:fillRect/>
                      </a:stretch>
                    </p:blipFill>
                    <p:spPr>
                      <a:xfrm>
                        <a:off x="9962608" y="5613058"/>
                        <a:ext cx="1611312" cy="641350"/>
                      </a:xfrm>
                      <a:prstGeom prst="rect">
                        <a:avLst/>
                      </a:prstGeom>
                    </p:spPr>
                  </p:pic>
                </p:oleObj>
              </mc:Fallback>
            </mc:AlternateContent>
          </a:graphicData>
        </a:graphic>
      </p:graphicFrame>
    </p:spTree>
    <p:extLst>
      <p:ext uri="{BB962C8B-B14F-4D97-AF65-F5344CB8AC3E}">
        <p14:creationId xmlns:p14="http://schemas.microsoft.com/office/powerpoint/2010/main" val="2803372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91845" y="239864"/>
            <a:ext cx="1960392" cy="528350"/>
          </a:xfrm>
          <a:prstGeom prst="rect">
            <a:avLst/>
          </a:prstGeom>
          <a:noFill/>
        </p:spPr>
        <p:txBody>
          <a:bodyPr wrap="square" rtlCol="0">
            <a:spAutoFit/>
          </a:bodyPr>
          <a:lstStyle/>
          <a:p>
            <a:pPr>
              <a:lnSpc>
                <a:spcPts val="3440"/>
              </a:lnSpc>
            </a:pPr>
            <a:r>
              <a:rPr lang="en-US" sz="2000" b="1" dirty="0">
                <a:solidFill>
                  <a:srgbClr val="C00000"/>
                </a:solidFill>
                <a:latin typeface="Huawei Sans" panose="020C0503030203020204" pitchFamily="34" charset="0"/>
              </a:rPr>
              <a:t>Course </a:t>
            </a:r>
            <a:r>
              <a:rPr lang="en-US" sz="2000" b="1" dirty="0" smtClean="0">
                <a:solidFill>
                  <a:srgbClr val="C00000"/>
                </a:solidFill>
                <a:latin typeface="Huawei Sans" panose="020C0503030203020204" pitchFamily="34" charset="0"/>
              </a:rPr>
              <a:t>G</a:t>
            </a:r>
            <a:r>
              <a:rPr lang="en-US" altLang="zh-CN" sz="2000" b="1" dirty="0" smtClean="0">
                <a:solidFill>
                  <a:srgbClr val="C00000"/>
                </a:solidFill>
                <a:latin typeface="Huawei Sans" panose="020C0503030203020204" pitchFamily="34" charset="0"/>
              </a:rPr>
              <a:t>oals</a:t>
            </a:r>
            <a:endParaRPr lang="en-US" sz="2000" b="1" dirty="0">
              <a:solidFill>
                <a:srgbClr val="C00000"/>
              </a:solidFill>
              <a:latin typeface="Huawei Sans" panose="020C0503030203020204" pitchFamily="34" charset="0"/>
            </a:endParaRPr>
          </a:p>
        </p:txBody>
      </p:sp>
      <p:sp>
        <p:nvSpPr>
          <p:cNvPr id="3" name="文本框 2"/>
          <p:cNvSpPr txBox="1"/>
          <p:nvPr/>
        </p:nvSpPr>
        <p:spPr>
          <a:xfrm>
            <a:off x="898727" y="1789020"/>
            <a:ext cx="10534650" cy="2708434"/>
          </a:xfrm>
          <a:prstGeom prst="rect">
            <a:avLst/>
          </a:prstGeom>
          <a:noFill/>
        </p:spPr>
        <p:txBody>
          <a:bodyPr wrap="square" rtlCol="0">
            <a:spAutoFit/>
          </a:bodyPr>
          <a:lstStyle/>
          <a:p>
            <a:pPr marL="285750" indent="-285750" algn="l">
              <a:lnSpc>
                <a:spcPts val="3440"/>
              </a:lnSpc>
              <a:buFont typeface="Arial" panose="020B0604020202020204" pitchFamily="34" charset="0"/>
              <a:buChar char="•"/>
            </a:pPr>
            <a:r>
              <a:rPr lang="en-US" dirty="0">
                <a:latin typeface="Huawei Sans" panose="020C0503030203020204" pitchFamily="34" charset="0"/>
                <a:ea typeface="Microsoft YaHei" panose="020B0503020204020204" pitchFamily="34" charset="-122"/>
              </a:rPr>
              <a:t>Upon completion, you will be able to:</a:t>
            </a:r>
          </a:p>
          <a:p>
            <a:pPr marL="742950" lvl="1" indent="-285750">
              <a:lnSpc>
                <a:spcPts val="3440"/>
              </a:lnSpc>
              <a:buFont typeface="Arial" panose="020B0604020202020204" pitchFamily="34" charset="0"/>
              <a:buChar char="•"/>
            </a:pPr>
            <a:r>
              <a:rPr lang="en-US" dirty="0">
                <a:latin typeface="Huawei Sans" panose="020C0503030203020204" pitchFamily="34" charset="0"/>
                <a:ea typeface="Microsoft YaHei" panose="020B0503020204020204" pitchFamily="34" charset="-122"/>
              </a:rPr>
              <a:t>Explain the Huawei Ascend AI full-stack, all-scenario solution.</a:t>
            </a:r>
          </a:p>
          <a:p>
            <a:pPr marL="742950" lvl="1" indent="-285750">
              <a:lnSpc>
                <a:spcPts val="3440"/>
              </a:lnSpc>
              <a:buFont typeface="Arial" panose="020B0604020202020204" pitchFamily="34" charset="0"/>
              <a:buChar char="•"/>
            </a:pPr>
            <a:r>
              <a:rPr lang="en-US" dirty="0">
                <a:latin typeface="Huawei Sans" panose="020C0503030203020204" pitchFamily="34" charset="0"/>
                <a:ea typeface="Microsoft YaHei" panose="020B0503020204020204" pitchFamily="34" charset="-122"/>
              </a:rPr>
              <a:t>Describe the hardware platforms in the Ascend solution.</a:t>
            </a:r>
          </a:p>
          <a:p>
            <a:pPr marL="742950" lvl="1" indent="-285750">
              <a:lnSpc>
                <a:spcPts val="3440"/>
              </a:lnSpc>
              <a:buFont typeface="Arial" panose="020B0604020202020204" pitchFamily="34" charset="0"/>
              <a:buChar char="•"/>
            </a:pPr>
            <a:r>
              <a:rPr lang="en-US" dirty="0">
                <a:latin typeface="Huawei Sans" panose="020C0503030203020204" pitchFamily="34" charset="0"/>
                <a:ea typeface="Microsoft YaHei" panose="020B0503020204020204" pitchFamily="34" charset="-122"/>
              </a:rPr>
              <a:t>Describe the software architecture and features of the Ascend solution.</a:t>
            </a:r>
          </a:p>
          <a:p>
            <a:pPr marL="742950" lvl="1" indent="-285750">
              <a:lnSpc>
                <a:spcPts val="3440"/>
              </a:lnSpc>
              <a:buFont typeface="Arial" panose="020B0604020202020204" pitchFamily="34" charset="0"/>
              <a:buChar char="•"/>
            </a:pPr>
            <a:r>
              <a:rPr lang="en-US" dirty="0">
                <a:latin typeface="Huawei Sans" panose="020C0503030203020204" pitchFamily="34" charset="0"/>
                <a:ea typeface="Microsoft YaHei" panose="020B0503020204020204" pitchFamily="34" charset="-122"/>
              </a:rPr>
              <a:t>Describe the functionality of each tool in the Ascend solution toolchain.</a:t>
            </a:r>
          </a:p>
          <a:p>
            <a:pPr marL="742950" lvl="1" indent="-285750">
              <a:lnSpc>
                <a:spcPts val="3440"/>
              </a:lnSpc>
              <a:buFont typeface="Arial" panose="020B0604020202020204" pitchFamily="34" charset="0"/>
              <a:buChar char="•"/>
            </a:pPr>
            <a:r>
              <a:rPr lang="en-US" dirty="0">
                <a:latin typeface="Huawei Sans" panose="020C0503030203020204" pitchFamily="34" charset="0"/>
                <a:ea typeface="Microsoft YaHei" panose="020B0503020204020204" pitchFamily="34" charset="-122"/>
              </a:rPr>
              <a:t>Set up the development and operating environment.</a:t>
            </a:r>
          </a:p>
        </p:txBody>
      </p:sp>
      <p:sp>
        <p:nvSpPr>
          <p:cNvPr id="4" name="Freeform 9">
            <a:extLst>
              <a:ext uri="{FF2B5EF4-FFF2-40B4-BE49-F238E27FC236}">
                <a16:creationId xmlns:a16="http://schemas.microsoft.com/office/drawing/2014/main" xmlns="" id="{B0FE9AF4-227A-4B0D-B38B-FCA2495E2BB1}"/>
              </a:ext>
            </a:extLst>
          </p:cNvPr>
          <p:cNvSpPr>
            <a:spLocks/>
          </p:cNvSpPr>
          <p:nvPr/>
        </p:nvSpPr>
        <p:spPr bwMode="auto">
          <a:xfrm>
            <a:off x="3115" y="296437"/>
            <a:ext cx="1376721" cy="864580"/>
          </a:xfrm>
          <a:custGeom>
            <a:avLst/>
            <a:gdLst>
              <a:gd name="T0" fmla="*/ 756 w 867"/>
              <a:gd name="T1" fmla="*/ 493 h 493"/>
              <a:gd name="T2" fmla="*/ 0 w 867"/>
              <a:gd name="T3" fmla="*/ 493 h 493"/>
              <a:gd name="T4" fmla="*/ 0 w 867"/>
              <a:gd name="T5" fmla="*/ 0 h 493"/>
              <a:gd name="T6" fmla="*/ 756 w 867"/>
              <a:gd name="T7" fmla="*/ 0 h 493"/>
              <a:gd name="T8" fmla="*/ 867 w 867"/>
              <a:gd name="T9" fmla="*/ 248 h 493"/>
              <a:gd name="T10" fmla="*/ 756 w 867"/>
              <a:gd name="T11" fmla="*/ 493 h 493"/>
            </a:gdLst>
            <a:ahLst/>
            <a:cxnLst>
              <a:cxn ang="0">
                <a:pos x="T0" y="T1"/>
              </a:cxn>
              <a:cxn ang="0">
                <a:pos x="T2" y="T3"/>
              </a:cxn>
              <a:cxn ang="0">
                <a:pos x="T4" y="T5"/>
              </a:cxn>
              <a:cxn ang="0">
                <a:pos x="T6" y="T7"/>
              </a:cxn>
              <a:cxn ang="0">
                <a:pos x="T8" y="T9"/>
              </a:cxn>
              <a:cxn ang="0">
                <a:pos x="T10" y="T11"/>
              </a:cxn>
            </a:cxnLst>
            <a:rect l="0" t="0" r="r" b="b"/>
            <a:pathLst>
              <a:path w="867" h="493">
                <a:moveTo>
                  <a:pt x="756" y="493"/>
                </a:moveTo>
                <a:lnTo>
                  <a:pt x="0" y="493"/>
                </a:lnTo>
                <a:lnTo>
                  <a:pt x="0" y="0"/>
                </a:lnTo>
                <a:lnTo>
                  <a:pt x="756" y="0"/>
                </a:lnTo>
                <a:lnTo>
                  <a:pt x="867" y="248"/>
                </a:lnTo>
                <a:lnTo>
                  <a:pt x="756" y="493"/>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sp>
        <p:nvSpPr>
          <p:cNvPr id="5" name="Freeform 11">
            <a:extLst>
              <a:ext uri="{FF2B5EF4-FFF2-40B4-BE49-F238E27FC236}">
                <a16:creationId xmlns:a16="http://schemas.microsoft.com/office/drawing/2014/main" xmlns="" id="{46A40182-2667-44DF-8AB4-E5DC48FCDD28}"/>
              </a:ext>
            </a:extLst>
          </p:cNvPr>
          <p:cNvSpPr>
            <a:spLocks/>
          </p:cNvSpPr>
          <p:nvPr/>
        </p:nvSpPr>
        <p:spPr bwMode="auto">
          <a:xfrm>
            <a:off x="1246513" y="296437"/>
            <a:ext cx="233424" cy="864580"/>
          </a:xfrm>
          <a:custGeom>
            <a:avLst/>
            <a:gdLst>
              <a:gd name="T0" fmla="*/ 33 w 147"/>
              <a:gd name="T1" fmla="*/ 0 h 493"/>
              <a:gd name="T2" fmla="*/ 0 w 147"/>
              <a:gd name="T3" fmla="*/ 0 h 493"/>
              <a:gd name="T4" fmla="*/ 114 w 147"/>
              <a:gd name="T5" fmla="*/ 248 h 493"/>
              <a:gd name="T6" fmla="*/ 0 w 147"/>
              <a:gd name="T7" fmla="*/ 493 h 493"/>
              <a:gd name="T8" fmla="*/ 33 w 147"/>
              <a:gd name="T9" fmla="*/ 493 h 493"/>
              <a:gd name="T10" fmla="*/ 147 w 147"/>
              <a:gd name="T11" fmla="*/ 248 h 493"/>
              <a:gd name="T12" fmla="*/ 33 w 147"/>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147" h="493">
                <a:moveTo>
                  <a:pt x="33" y="0"/>
                </a:moveTo>
                <a:lnTo>
                  <a:pt x="0" y="0"/>
                </a:lnTo>
                <a:lnTo>
                  <a:pt x="114" y="248"/>
                </a:lnTo>
                <a:lnTo>
                  <a:pt x="0" y="493"/>
                </a:lnTo>
                <a:lnTo>
                  <a:pt x="33" y="493"/>
                </a:lnTo>
                <a:lnTo>
                  <a:pt x="147" y="248"/>
                </a:lnTo>
                <a:lnTo>
                  <a:pt x="33" y="0"/>
                </a:lnTo>
                <a:close/>
              </a:path>
            </a:pathLst>
          </a:cu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61" tIns="45731" rIns="91461" bIns="45731" numCol="1" spcCol="0" rtlCol="0" fromWordArt="0" anchor="t" anchorCtr="0" forceAA="0" compatLnSpc="1">
            <a:prstTxWarp prst="textNoShape">
              <a:avLst/>
            </a:prstTxWarp>
            <a:noAutofit/>
          </a:bodyPr>
          <a:lstStyle/>
          <a:p>
            <a:endParaRPr lang="zh-CN" altLang="en-US" sz="2400">
              <a:latin typeface="Huawei Sans" panose="020C0503030203020204" pitchFamily="34" charset="0"/>
              <a:ea typeface="+mn-ea"/>
            </a:endParaRPr>
          </a:p>
        </p:txBody>
      </p:sp>
      <p:grpSp>
        <p:nvGrpSpPr>
          <p:cNvPr id="6" name="组合 5">
            <a:extLst>
              <a:ext uri="{FF2B5EF4-FFF2-40B4-BE49-F238E27FC236}">
                <a16:creationId xmlns:a16="http://schemas.microsoft.com/office/drawing/2014/main" xmlns="" id="{9C549B56-1CE0-4800-BFA0-CD70ECD5C7DF}"/>
              </a:ext>
            </a:extLst>
          </p:cNvPr>
          <p:cNvGrpSpPr/>
          <p:nvPr/>
        </p:nvGrpSpPr>
        <p:grpSpPr>
          <a:xfrm>
            <a:off x="443487" y="440770"/>
            <a:ext cx="534109" cy="533594"/>
            <a:chOff x="2960687" y="4865687"/>
            <a:chExt cx="1698626" cy="1697038"/>
          </a:xfrm>
          <a:solidFill>
            <a:schemeClr val="tx2"/>
          </a:solidFill>
        </p:grpSpPr>
        <p:sp>
          <p:nvSpPr>
            <p:cNvPr id="7" name="Freeform 6">
              <a:extLst>
                <a:ext uri="{FF2B5EF4-FFF2-40B4-BE49-F238E27FC236}">
                  <a16:creationId xmlns:a16="http://schemas.microsoft.com/office/drawing/2014/main" xmlns="" id="{F4055137-4F15-4037-9739-B96CA28C2462}"/>
                </a:ext>
              </a:extLst>
            </p:cNvPr>
            <p:cNvSpPr>
              <a:spLocks/>
            </p:cNvSpPr>
            <p:nvPr/>
          </p:nvSpPr>
          <p:spPr bwMode="auto">
            <a:xfrm>
              <a:off x="2960687" y="5251450"/>
              <a:ext cx="1311275" cy="1311275"/>
            </a:xfrm>
            <a:custGeom>
              <a:avLst/>
              <a:gdLst>
                <a:gd name="T0" fmla="*/ 1114 w 1293"/>
                <a:gd name="T1" fmla="*/ 294 h 1293"/>
                <a:gd name="T2" fmla="*/ 1233 w 1293"/>
                <a:gd name="T3" fmla="*/ 647 h 1293"/>
                <a:gd name="T4" fmla="*/ 647 w 1293"/>
                <a:gd name="T5" fmla="*/ 1233 h 1293"/>
                <a:gd name="T6" fmla="*/ 60 w 1293"/>
                <a:gd name="T7" fmla="*/ 647 h 1293"/>
                <a:gd name="T8" fmla="*/ 647 w 1293"/>
                <a:gd name="T9" fmla="*/ 60 h 1293"/>
                <a:gd name="T10" fmla="*/ 1001 w 1293"/>
                <a:gd name="T11" fmla="*/ 180 h 1293"/>
                <a:gd name="T12" fmla="*/ 1044 w 1293"/>
                <a:gd name="T13" fmla="*/ 137 h 1293"/>
                <a:gd name="T14" fmla="*/ 647 w 1293"/>
                <a:gd name="T15" fmla="*/ 0 h 1293"/>
                <a:gd name="T16" fmla="*/ 0 w 1293"/>
                <a:gd name="T17" fmla="*/ 647 h 1293"/>
                <a:gd name="T18" fmla="*/ 647 w 1293"/>
                <a:gd name="T19" fmla="*/ 1293 h 1293"/>
                <a:gd name="T20" fmla="*/ 1293 w 1293"/>
                <a:gd name="T21" fmla="*/ 647 h 1293"/>
                <a:gd name="T22" fmla="*/ 1157 w 1293"/>
                <a:gd name="T23" fmla="*/ 251 h 1293"/>
                <a:gd name="T24" fmla="*/ 1114 w 1293"/>
                <a:gd name="T25" fmla="*/ 294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3" h="1293">
                  <a:moveTo>
                    <a:pt x="1114" y="294"/>
                  </a:moveTo>
                  <a:cubicBezTo>
                    <a:pt x="1189" y="392"/>
                    <a:pt x="1233" y="514"/>
                    <a:pt x="1233" y="647"/>
                  </a:cubicBezTo>
                  <a:cubicBezTo>
                    <a:pt x="1233" y="970"/>
                    <a:pt x="970" y="1233"/>
                    <a:pt x="647" y="1233"/>
                  </a:cubicBezTo>
                  <a:cubicBezTo>
                    <a:pt x="323" y="1233"/>
                    <a:pt x="60" y="970"/>
                    <a:pt x="60" y="647"/>
                  </a:cubicBezTo>
                  <a:cubicBezTo>
                    <a:pt x="60" y="323"/>
                    <a:pt x="323" y="60"/>
                    <a:pt x="647" y="60"/>
                  </a:cubicBezTo>
                  <a:cubicBezTo>
                    <a:pt x="780" y="60"/>
                    <a:pt x="903" y="105"/>
                    <a:pt x="1001" y="180"/>
                  </a:cubicBezTo>
                  <a:cubicBezTo>
                    <a:pt x="1044" y="137"/>
                    <a:pt x="1044" y="137"/>
                    <a:pt x="1044" y="137"/>
                  </a:cubicBezTo>
                  <a:cubicBezTo>
                    <a:pt x="934" y="52"/>
                    <a:pt x="796" y="0"/>
                    <a:pt x="647" y="0"/>
                  </a:cubicBezTo>
                  <a:cubicBezTo>
                    <a:pt x="290" y="0"/>
                    <a:pt x="0" y="290"/>
                    <a:pt x="0" y="647"/>
                  </a:cubicBezTo>
                  <a:cubicBezTo>
                    <a:pt x="0" y="1003"/>
                    <a:pt x="290" y="1293"/>
                    <a:pt x="647" y="1293"/>
                  </a:cubicBezTo>
                  <a:cubicBezTo>
                    <a:pt x="1003" y="1293"/>
                    <a:pt x="1293" y="1003"/>
                    <a:pt x="1293" y="647"/>
                  </a:cubicBezTo>
                  <a:cubicBezTo>
                    <a:pt x="1293" y="498"/>
                    <a:pt x="1242" y="360"/>
                    <a:pt x="1157" y="251"/>
                  </a:cubicBezTo>
                  <a:lnTo>
                    <a:pt x="1114"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8" name="Freeform 7">
              <a:extLst>
                <a:ext uri="{FF2B5EF4-FFF2-40B4-BE49-F238E27FC236}">
                  <a16:creationId xmlns:a16="http://schemas.microsoft.com/office/drawing/2014/main" xmlns="" id="{FF88A5AC-AC51-4271-BC99-D440D897945F}"/>
                </a:ext>
              </a:extLst>
            </p:cNvPr>
            <p:cNvSpPr>
              <a:spLocks/>
            </p:cNvSpPr>
            <p:nvPr/>
          </p:nvSpPr>
          <p:spPr bwMode="auto">
            <a:xfrm>
              <a:off x="3168650" y="5459413"/>
              <a:ext cx="895350" cy="895350"/>
            </a:xfrm>
            <a:custGeom>
              <a:avLst/>
              <a:gdLst>
                <a:gd name="T0" fmla="*/ 762 w 883"/>
                <a:gd name="T1" fmla="*/ 235 h 883"/>
                <a:gd name="T2" fmla="*/ 823 w 883"/>
                <a:gd name="T3" fmla="*/ 442 h 883"/>
                <a:gd name="T4" fmla="*/ 442 w 883"/>
                <a:gd name="T5" fmla="*/ 823 h 883"/>
                <a:gd name="T6" fmla="*/ 60 w 883"/>
                <a:gd name="T7" fmla="*/ 442 h 883"/>
                <a:gd name="T8" fmla="*/ 442 w 883"/>
                <a:gd name="T9" fmla="*/ 60 h 883"/>
                <a:gd name="T10" fmla="*/ 649 w 883"/>
                <a:gd name="T11" fmla="*/ 122 h 883"/>
                <a:gd name="T12" fmla="*/ 692 w 883"/>
                <a:gd name="T13" fmla="*/ 78 h 883"/>
                <a:gd name="T14" fmla="*/ 442 w 883"/>
                <a:gd name="T15" fmla="*/ 0 h 883"/>
                <a:gd name="T16" fmla="*/ 0 w 883"/>
                <a:gd name="T17" fmla="*/ 442 h 883"/>
                <a:gd name="T18" fmla="*/ 442 w 883"/>
                <a:gd name="T19" fmla="*/ 883 h 883"/>
                <a:gd name="T20" fmla="*/ 883 w 883"/>
                <a:gd name="T21" fmla="*/ 442 h 883"/>
                <a:gd name="T22" fmla="*/ 806 w 883"/>
                <a:gd name="T23" fmla="*/ 192 h 883"/>
                <a:gd name="T24" fmla="*/ 762 w 883"/>
                <a:gd name="T25" fmla="*/ 235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883">
                  <a:moveTo>
                    <a:pt x="762" y="235"/>
                  </a:moveTo>
                  <a:cubicBezTo>
                    <a:pt x="801" y="295"/>
                    <a:pt x="823" y="366"/>
                    <a:pt x="823" y="442"/>
                  </a:cubicBezTo>
                  <a:cubicBezTo>
                    <a:pt x="823" y="652"/>
                    <a:pt x="652" y="823"/>
                    <a:pt x="442" y="823"/>
                  </a:cubicBezTo>
                  <a:cubicBezTo>
                    <a:pt x="231" y="823"/>
                    <a:pt x="60" y="652"/>
                    <a:pt x="60" y="442"/>
                  </a:cubicBezTo>
                  <a:cubicBezTo>
                    <a:pt x="60" y="231"/>
                    <a:pt x="231" y="60"/>
                    <a:pt x="442" y="60"/>
                  </a:cubicBezTo>
                  <a:cubicBezTo>
                    <a:pt x="518" y="60"/>
                    <a:pt x="589" y="83"/>
                    <a:pt x="649" y="122"/>
                  </a:cubicBezTo>
                  <a:cubicBezTo>
                    <a:pt x="692" y="78"/>
                    <a:pt x="692" y="78"/>
                    <a:pt x="692" y="78"/>
                  </a:cubicBezTo>
                  <a:cubicBezTo>
                    <a:pt x="621" y="29"/>
                    <a:pt x="535" y="0"/>
                    <a:pt x="442" y="0"/>
                  </a:cubicBezTo>
                  <a:cubicBezTo>
                    <a:pt x="198" y="0"/>
                    <a:pt x="0" y="198"/>
                    <a:pt x="0" y="442"/>
                  </a:cubicBezTo>
                  <a:cubicBezTo>
                    <a:pt x="0" y="685"/>
                    <a:pt x="198" y="883"/>
                    <a:pt x="442" y="883"/>
                  </a:cubicBezTo>
                  <a:cubicBezTo>
                    <a:pt x="685" y="883"/>
                    <a:pt x="883" y="685"/>
                    <a:pt x="883" y="442"/>
                  </a:cubicBezTo>
                  <a:cubicBezTo>
                    <a:pt x="883" y="349"/>
                    <a:pt x="855" y="263"/>
                    <a:pt x="806" y="192"/>
                  </a:cubicBezTo>
                  <a:lnTo>
                    <a:pt x="762" y="2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9" name="Freeform 8">
              <a:extLst>
                <a:ext uri="{FF2B5EF4-FFF2-40B4-BE49-F238E27FC236}">
                  <a16:creationId xmlns:a16="http://schemas.microsoft.com/office/drawing/2014/main" xmlns="" id="{C29A0AF1-8357-46EE-98F0-FFF7A8A35FC2}"/>
                </a:ext>
              </a:extLst>
            </p:cNvPr>
            <p:cNvSpPr>
              <a:spLocks/>
            </p:cNvSpPr>
            <p:nvPr/>
          </p:nvSpPr>
          <p:spPr bwMode="auto">
            <a:xfrm>
              <a:off x="3384550" y="5675313"/>
              <a:ext cx="463550" cy="463550"/>
            </a:xfrm>
            <a:custGeom>
              <a:avLst/>
              <a:gdLst>
                <a:gd name="T0" fmla="*/ 390 w 457"/>
                <a:gd name="T1" fmla="*/ 181 h 457"/>
                <a:gd name="T2" fmla="*/ 397 w 457"/>
                <a:gd name="T3" fmla="*/ 229 h 457"/>
                <a:gd name="T4" fmla="*/ 229 w 457"/>
                <a:gd name="T5" fmla="*/ 397 h 457"/>
                <a:gd name="T6" fmla="*/ 60 w 457"/>
                <a:gd name="T7" fmla="*/ 229 h 457"/>
                <a:gd name="T8" fmla="*/ 229 w 457"/>
                <a:gd name="T9" fmla="*/ 60 h 457"/>
                <a:gd name="T10" fmla="*/ 277 w 457"/>
                <a:gd name="T11" fmla="*/ 67 h 457"/>
                <a:gd name="T12" fmla="*/ 324 w 457"/>
                <a:gd name="T13" fmla="*/ 21 h 457"/>
                <a:gd name="T14" fmla="*/ 229 w 457"/>
                <a:gd name="T15" fmla="*/ 0 h 457"/>
                <a:gd name="T16" fmla="*/ 0 w 457"/>
                <a:gd name="T17" fmla="*/ 229 h 457"/>
                <a:gd name="T18" fmla="*/ 229 w 457"/>
                <a:gd name="T19" fmla="*/ 457 h 457"/>
                <a:gd name="T20" fmla="*/ 457 w 457"/>
                <a:gd name="T21" fmla="*/ 229 h 457"/>
                <a:gd name="T22" fmla="*/ 437 w 457"/>
                <a:gd name="T23" fmla="*/ 134 h 457"/>
                <a:gd name="T24" fmla="*/ 390 w 457"/>
                <a:gd name="T25" fmla="*/ 18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457">
                  <a:moveTo>
                    <a:pt x="390" y="181"/>
                  </a:moveTo>
                  <a:cubicBezTo>
                    <a:pt x="395" y="196"/>
                    <a:pt x="397" y="212"/>
                    <a:pt x="397" y="229"/>
                  </a:cubicBezTo>
                  <a:cubicBezTo>
                    <a:pt x="397" y="322"/>
                    <a:pt x="322" y="397"/>
                    <a:pt x="229" y="397"/>
                  </a:cubicBezTo>
                  <a:cubicBezTo>
                    <a:pt x="136" y="397"/>
                    <a:pt x="60" y="322"/>
                    <a:pt x="60" y="229"/>
                  </a:cubicBezTo>
                  <a:cubicBezTo>
                    <a:pt x="60" y="136"/>
                    <a:pt x="136" y="60"/>
                    <a:pt x="229" y="60"/>
                  </a:cubicBezTo>
                  <a:cubicBezTo>
                    <a:pt x="245" y="60"/>
                    <a:pt x="262" y="63"/>
                    <a:pt x="277" y="67"/>
                  </a:cubicBezTo>
                  <a:cubicBezTo>
                    <a:pt x="324" y="21"/>
                    <a:pt x="324" y="21"/>
                    <a:pt x="324" y="21"/>
                  </a:cubicBezTo>
                  <a:cubicBezTo>
                    <a:pt x="295" y="8"/>
                    <a:pt x="263" y="0"/>
                    <a:pt x="229" y="0"/>
                  </a:cubicBezTo>
                  <a:cubicBezTo>
                    <a:pt x="103" y="0"/>
                    <a:pt x="0" y="103"/>
                    <a:pt x="0" y="229"/>
                  </a:cubicBezTo>
                  <a:cubicBezTo>
                    <a:pt x="0" y="355"/>
                    <a:pt x="103" y="457"/>
                    <a:pt x="229" y="457"/>
                  </a:cubicBezTo>
                  <a:cubicBezTo>
                    <a:pt x="355" y="457"/>
                    <a:pt x="457" y="355"/>
                    <a:pt x="457" y="229"/>
                  </a:cubicBezTo>
                  <a:cubicBezTo>
                    <a:pt x="457" y="195"/>
                    <a:pt x="450" y="163"/>
                    <a:pt x="437" y="134"/>
                  </a:cubicBezTo>
                  <a:lnTo>
                    <a:pt x="390"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0" name="Freeform 9">
              <a:extLst>
                <a:ext uri="{FF2B5EF4-FFF2-40B4-BE49-F238E27FC236}">
                  <a16:creationId xmlns:a16="http://schemas.microsoft.com/office/drawing/2014/main" xmlns="" id="{D3EBC010-749F-47D3-BB94-A469AF1A8C7D}"/>
                </a:ext>
              </a:extLst>
            </p:cNvPr>
            <p:cNvSpPr>
              <a:spLocks/>
            </p:cNvSpPr>
            <p:nvPr/>
          </p:nvSpPr>
          <p:spPr bwMode="auto">
            <a:xfrm>
              <a:off x="3582988" y="5092700"/>
              <a:ext cx="850900" cy="844550"/>
            </a:xfrm>
            <a:custGeom>
              <a:avLst/>
              <a:gdLst>
                <a:gd name="T0" fmla="*/ 33 w 839"/>
                <a:gd name="T1" fmla="*/ 834 h 834"/>
                <a:gd name="T2" fmla="*/ 11 w 839"/>
                <a:gd name="T3" fmla="*/ 825 h 834"/>
                <a:gd name="T4" fmla="*/ 11 w 839"/>
                <a:gd name="T5" fmla="*/ 782 h 834"/>
                <a:gd name="T6" fmla="*/ 785 w 839"/>
                <a:gd name="T7" fmla="*/ 12 h 834"/>
                <a:gd name="T8" fmla="*/ 827 w 839"/>
                <a:gd name="T9" fmla="*/ 12 h 834"/>
                <a:gd name="T10" fmla="*/ 827 w 839"/>
                <a:gd name="T11" fmla="*/ 54 h 834"/>
                <a:gd name="T12" fmla="*/ 54 w 839"/>
                <a:gd name="T13" fmla="*/ 825 h 834"/>
                <a:gd name="T14" fmla="*/ 33 w 839"/>
                <a:gd name="T15" fmla="*/ 834 h 8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834">
                  <a:moveTo>
                    <a:pt x="33" y="834"/>
                  </a:moveTo>
                  <a:cubicBezTo>
                    <a:pt x="25" y="834"/>
                    <a:pt x="17" y="831"/>
                    <a:pt x="11" y="825"/>
                  </a:cubicBezTo>
                  <a:cubicBezTo>
                    <a:pt x="0" y="813"/>
                    <a:pt x="0" y="794"/>
                    <a:pt x="11" y="782"/>
                  </a:cubicBezTo>
                  <a:cubicBezTo>
                    <a:pt x="785" y="12"/>
                    <a:pt x="785" y="12"/>
                    <a:pt x="785" y="12"/>
                  </a:cubicBezTo>
                  <a:cubicBezTo>
                    <a:pt x="796" y="0"/>
                    <a:pt x="815" y="0"/>
                    <a:pt x="827" y="12"/>
                  </a:cubicBezTo>
                  <a:cubicBezTo>
                    <a:pt x="839" y="24"/>
                    <a:pt x="839" y="43"/>
                    <a:pt x="827" y="54"/>
                  </a:cubicBezTo>
                  <a:cubicBezTo>
                    <a:pt x="54" y="825"/>
                    <a:pt x="54" y="825"/>
                    <a:pt x="54" y="825"/>
                  </a:cubicBezTo>
                  <a:cubicBezTo>
                    <a:pt x="48" y="831"/>
                    <a:pt x="40" y="834"/>
                    <a:pt x="33"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1" name="Freeform 10">
              <a:extLst>
                <a:ext uri="{FF2B5EF4-FFF2-40B4-BE49-F238E27FC236}">
                  <a16:creationId xmlns:a16="http://schemas.microsoft.com/office/drawing/2014/main" xmlns="" id="{557C1810-507F-4482-B34E-548D0D7B7739}"/>
                </a:ext>
              </a:extLst>
            </p:cNvPr>
            <p:cNvSpPr>
              <a:spLocks noEditPoints="1"/>
            </p:cNvSpPr>
            <p:nvPr/>
          </p:nvSpPr>
          <p:spPr bwMode="auto">
            <a:xfrm>
              <a:off x="4140200" y="4865687"/>
              <a:ext cx="301625" cy="500063"/>
            </a:xfrm>
            <a:custGeom>
              <a:avLst/>
              <a:gdLst>
                <a:gd name="T0" fmla="*/ 50 w 298"/>
                <a:gd name="T1" fmla="*/ 492 h 492"/>
                <a:gd name="T2" fmla="*/ 40 w 298"/>
                <a:gd name="T3" fmla="*/ 490 h 492"/>
                <a:gd name="T4" fmla="*/ 20 w 298"/>
                <a:gd name="T5" fmla="*/ 464 h 492"/>
                <a:gd name="T6" fmla="*/ 1 w 298"/>
                <a:gd name="T7" fmla="*/ 252 h 492"/>
                <a:gd name="T8" fmla="*/ 10 w 298"/>
                <a:gd name="T9" fmla="*/ 228 h 492"/>
                <a:gd name="T10" fmla="*/ 227 w 298"/>
                <a:gd name="T11" fmla="*/ 11 h 492"/>
                <a:gd name="T12" fmla="*/ 259 w 298"/>
                <a:gd name="T13" fmla="*/ 4 h 492"/>
                <a:gd name="T14" fmla="*/ 278 w 298"/>
                <a:gd name="T15" fmla="*/ 29 h 492"/>
                <a:gd name="T16" fmla="*/ 297 w 298"/>
                <a:gd name="T17" fmla="*/ 242 h 492"/>
                <a:gd name="T18" fmla="*/ 289 w 298"/>
                <a:gd name="T19" fmla="*/ 266 h 492"/>
                <a:gd name="T20" fmla="*/ 71 w 298"/>
                <a:gd name="T21" fmla="*/ 483 h 492"/>
                <a:gd name="T22" fmla="*/ 50 w 298"/>
                <a:gd name="T23" fmla="*/ 492 h 492"/>
                <a:gd name="T24" fmla="*/ 62 w 298"/>
                <a:gd name="T25" fmla="*/ 260 h 492"/>
                <a:gd name="T26" fmla="*/ 74 w 298"/>
                <a:gd name="T27" fmla="*/ 395 h 492"/>
                <a:gd name="T28" fmla="*/ 236 w 298"/>
                <a:gd name="T29" fmla="*/ 233 h 492"/>
                <a:gd name="T30" fmla="*/ 224 w 298"/>
                <a:gd name="T31" fmla="*/ 99 h 492"/>
                <a:gd name="T32" fmla="*/ 62 w 298"/>
                <a:gd name="T33" fmla="*/ 26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8" h="492">
                  <a:moveTo>
                    <a:pt x="50" y="492"/>
                  </a:moveTo>
                  <a:cubicBezTo>
                    <a:pt x="46" y="492"/>
                    <a:pt x="43" y="491"/>
                    <a:pt x="40" y="490"/>
                  </a:cubicBezTo>
                  <a:cubicBezTo>
                    <a:pt x="29" y="486"/>
                    <a:pt x="21" y="476"/>
                    <a:pt x="20" y="464"/>
                  </a:cubicBezTo>
                  <a:cubicBezTo>
                    <a:pt x="1" y="252"/>
                    <a:pt x="1" y="252"/>
                    <a:pt x="1" y="252"/>
                  </a:cubicBezTo>
                  <a:cubicBezTo>
                    <a:pt x="0" y="243"/>
                    <a:pt x="3" y="234"/>
                    <a:pt x="10" y="228"/>
                  </a:cubicBezTo>
                  <a:cubicBezTo>
                    <a:pt x="227" y="11"/>
                    <a:pt x="227" y="11"/>
                    <a:pt x="227" y="11"/>
                  </a:cubicBezTo>
                  <a:cubicBezTo>
                    <a:pt x="235" y="2"/>
                    <a:pt x="248" y="0"/>
                    <a:pt x="259" y="4"/>
                  </a:cubicBezTo>
                  <a:cubicBezTo>
                    <a:pt x="270" y="7"/>
                    <a:pt x="277" y="17"/>
                    <a:pt x="278" y="29"/>
                  </a:cubicBezTo>
                  <a:cubicBezTo>
                    <a:pt x="297" y="242"/>
                    <a:pt x="297" y="242"/>
                    <a:pt x="297" y="242"/>
                  </a:cubicBezTo>
                  <a:cubicBezTo>
                    <a:pt x="298" y="251"/>
                    <a:pt x="295" y="259"/>
                    <a:pt x="289" y="266"/>
                  </a:cubicBezTo>
                  <a:cubicBezTo>
                    <a:pt x="71" y="483"/>
                    <a:pt x="71" y="483"/>
                    <a:pt x="71" y="483"/>
                  </a:cubicBezTo>
                  <a:cubicBezTo>
                    <a:pt x="65" y="489"/>
                    <a:pt x="58" y="492"/>
                    <a:pt x="50" y="492"/>
                  </a:cubicBezTo>
                  <a:close/>
                  <a:moveTo>
                    <a:pt x="62" y="260"/>
                  </a:moveTo>
                  <a:cubicBezTo>
                    <a:pt x="74" y="395"/>
                    <a:pt x="74" y="395"/>
                    <a:pt x="74" y="395"/>
                  </a:cubicBezTo>
                  <a:cubicBezTo>
                    <a:pt x="236" y="233"/>
                    <a:pt x="236" y="233"/>
                    <a:pt x="236" y="233"/>
                  </a:cubicBezTo>
                  <a:cubicBezTo>
                    <a:pt x="224" y="99"/>
                    <a:pt x="224" y="99"/>
                    <a:pt x="224" y="99"/>
                  </a:cubicBezTo>
                  <a:lnTo>
                    <a:pt x="62"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sp>
          <p:nvSpPr>
            <p:cNvPr id="12" name="Freeform 11">
              <a:extLst>
                <a:ext uri="{FF2B5EF4-FFF2-40B4-BE49-F238E27FC236}">
                  <a16:creationId xmlns:a16="http://schemas.microsoft.com/office/drawing/2014/main" xmlns="" id="{FF8E24C2-FAEA-4B62-BAD2-FAFED17DB4D4}"/>
                </a:ext>
              </a:extLst>
            </p:cNvPr>
            <p:cNvSpPr>
              <a:spLocks noEditPoints="1"/>
            </p:cNvSpPr>
            <p:nvPr/>
          </p:nvSpPr>
          <p:spPr bwMode="auto">
            <a:xfrm>
              <a:off x="4157663" y="5083175"/>
              <a:ext cx="501650" cy="301625"/>
            </a:xfrm>
            <a:custGeom>
              <a:avLst/>
              <a:gdLst>
                <a:gd name="T0" fmla="*/ 245 w 494"/>
                <a:gd name="T1" fmla="*/ 297 h 297"/>
                <a:gd name="T2" fmla="*/ 242 w 494"/>
                <a:gd name="T3" fmla="*/ 296 h 297"/>
                <a:gd name="T4" fmla="*/ 29 w 494"/>
                <a:gd name="T5" fmla="*/ 278 h 297"/>
                <a:gd name="T6" fmla="*/ 4 w 494"/>
                <a:gd name="T7" fmla="*/ 258 h 297"/>
                <a:gd name="T8" fmla="*/ 11 w 494"/>
                <a:gd name="T9" fmla="*/ 226 h 297"/>
                <a:gd name="T10" fmla="*/ 228 w 494"/>
                <a:gd name="T11" fmla="*/ 9 h 297"/>
                <a:gd name="T12" fmla="*/ 252 w 494"/>
                <a:gd name="T13" fmla="*/ 0 h 297"/>
                <a:gd name="T14" fmla="*/ 464 w 494"/>
                <a:gd name="T15" fmla="*/ 19 h 297"/>
                <a:gd name="T16" fmla="*/ 490 w 494"/>
                <a:gd name="T17" fmla="*/ 39 h 297"/>
                <a:gd name="T18" fmla="*/ 483 w 494"/>
                <a:gd name="T19" fmla="*/ 70 h 297"/>
                <a:gd name="T20" fmla="*/ 266 w 494"/>
                <a:gd name="T21" fmla="*/ 288 h 297"/>
                <a:gd name="T22" fmla="*/ 245 w 494"/>
                <a:gd name="T23" fmla="*/ 297 h 297"/>
                <a:gd name="T24" fmla="*/ 99 w 494"/>
                <a:gd name="T25" fmla="*/ 223 h 297"/>
                <a:gd name="T26" fmla="*/ 233 w 494"/>
                <a:gd name="T27" fmla="*/ 235 h 297"/>
                <a:gd name="T28" fmla="*/ 395 w 494"/>
                <a:gd name="T29" fmla="*/ 73 h 297"/>
                <a:gd name="T30" fmla="*/ 261 w 494"/>
                <a:gd name="T31" fmla="*/ 62 h 297"/>
                <a:gd name="T32" fmla="*/ 99 w 494"/>
                <a:gd name="T33" fmla="*/ 22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4" h="297">
                  <a:moveTo>
                    <a:pt x="245" y="297"/>
                  </a:moveTo>
                  <a:cubicBezTo>
                    <a:pt x="244" y="297"/>
                    <a:pt x="243" y="297"/>
                    <a:pt x="242" y="296"/>
                  </a:cubicBezTo>
                  <a:cubicBezTo>
                    <a:pt x="29" y="278"/>
                    <a:pt x="29" y="278"/>
                    <a:pt x="29" y="278"/>
                  </a:cubicBezTo>
                  <a:cubicBezTo>
                    <a:pt x="18" y="277"/>
                    <a:pt x="8" y="269"/>
                    <a:pt x="4" y="258"/>
                  </a:cubicBezTo>
                  <a:cubicBezTo>
                    <a:pt x="0" y="247"/>
                    <a:pt x="2" y="235"/>
                    <a:pt x="11" y="226"/>
                  </a:cubicBezTo>
                  <a:cubicBezTo>
                    <a:pt x="228" y="9"/>
                    <a:pt x="228" y="9"/>
                    <a:pt x="228" y="9"/>
                  </a:cubicBezTo>
                  <a:cubicBezTo>
                    <a:pt x="234" y="3"/>
                    <a:pt x="243" y="0"/>
                    <a:pt x="252" y="0"/>
                  </a:cubicBezTo>
                  <a:cubicBezTo>
                    <a:pt x="464" y="19"/>
                    <a:pt x="464" y="19"/>
                    <a:pt x="464" y="19"/>
                  </a:cubicBezTo>
                  <a:cubicBezTo>
                    <a:pt x="476" y="20"/>
                    <a:pt x="486" y="28"/>
                    <a:pt x="490" y="39"/>
                  </a:cubicBezTo>
                  <a:cubicBezTo>
                    <a:pt x="494" y="50"/>
                    <a:pt x="491" y="62"/>
                    <a:pt x="483" y="70"/>
                  </a:cubicBezTo>
                  <a:cubicBezTo>
                    <a:pt x="266" y="288"/>
                    <a:pt x="266" y="288"/>
                    <a:pt x="266" y="288"/>
                  </a:cubicBezTo>
                  <a:cubicBezTo>
                    <a:pt x="260" y="293"/>
                    <a:pt x="252" y="297"/>
                    <a:pt x="245" y="297"/>
                  </a:cubicBezTo>
                  <a:close/>
                  <a:moveTo>
                    <a:pt x="99" y="223"/>
                  </a:moveTo>
                  <a:cubicBezTo>
                    <a:pt x="233" y="235"/>
                    <a:pt x="233" y="235"/>
                    <a:pt x="233" y="235"/>
                  </a:cubicBezTo>
                  <a:cubicBezTo>
                    <a:pt x="395" y="73"/>
                    <a:pt x="395" y="73"/>
                    <a:pt x="395" y="73"/>
                  </a:cubicBezTo>
                  <a:cubicBezTo>
                    <a:pt x="261" y="62"/>
                    <a:pt x="261" y="62"/>
                    <a:pt x="261" y="62"/>
                  </a:cubicBezTo>
                  <a:lnTo>
                    <a:pt x="99"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latin typeface="Huawei Sans" panose="020C0503030203020204" pitchFamily="34" charset="0"/>
                <a:ea typeface="+mn-ea"/>
              </a:endParaRPr>
            </a:p>
          </p:txBody>
        </p:sp>
      </p:grpSp>
    </p:spTree>
    <p:extLst>
      <p:ext uri="{BB962C8B-B14F-4D97-AF65-F5344CB8AC3E}">
        <p14:creationId xmlns:p14="http://schemas.microsoft.com/office/powerpoint/2010/main" val="3774029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7816" y="493613"/>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4. Log</a:t>
            </a:r>
          </a:p>
        </p:txBody>
      </p:sp>
      <p:sp>
        <p:nvSpPr>
          <p:cNvPr id="3" name="文本框 2"/>
          <p:cNvSpPr txBox="1"/>
          <p:nvPr/>
        </p:nvSpPr>
        <p:spPr>
          <a:xfrm>
            <a:off x="636624" y="1183932"/>
            <a:ext cx="10898888" cy="3754874"/>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Log generation:</a:t>
            </a:r>
          </a:p>
          <a:p>
            <a:pPr marL="342900" indent="-342900">
              <a:buFont typeface="+mj-lt"/>
              <a:buAutoNum type="arabicPeriod"/>
            </a:pPr>
            <a:r>
              <a:rPr lang="en-US" sz="1400" dirty="0" smtClean="0">
                <a:solidFill>
                  <a:srgbClr val="1D1D1A"/>
                </a:solidFill>
                <a:latin typeface="Huawei Sans" panose="020C0503030203020204" pitchFamily="34" charset="0"/>
              </a:rPr>
              <a:t>Collect </a:t>
            </a:r>
            <a:r>
              <a:rPr lang="en-US" sz="1400" dirty="0">
                <a:solidFill>
                  <a:srgbClr val="1D1D1A"/>
                </a:solidFill>
                <a:latin typeface="Huawei Sans" panose="020C0503030203020204" pitchFamily="34" charset="0"/>
              </a:rPr>
              <a:t>logs.</a:t>
            </a:r>
          </a:p>
          <a:p>
            <a:r>
              <a:rPr lang="en-US" sz="1400" dirty="0">
                <a:solidFill>
                  <a:srgbClr val="1D1D1A"/>
                </a:solidFill>
                <a:latin typeface="Huawei Sans" panose="020C0503030203020204" pitchFamily="34" charset="0"/>
              </a:rPr>
              <a:t>      The </a:t>
            </a:r>
            <a:r>
              <a:rPr lang="en-US" sz="1400" dirty="0" err="1">
                <a:solidFill>
                  <a:srgbClr val="1D1D1A"/>
                </a:solidFill>
                <a:latin typeface="Huawei Sans" panose="020C0503030203020204" pitchFamily="34" charset="0"/>
              </a:rPr>
              <a:t>sklogd</a:t>
            </a:r>
            <a:r>
              <a:rPr lang="en-US" sz="1400" dirty="0">
                <a:solidFill>
                  <a:srgbClr val="1D1D1A"/>
                </a:solidFill>
                <a:latin typeface="Huawei Sans" panose="020C0503030203020204" pitchFamily="34" charset="0"/>
              </a:rPr>
              <a:t> and </a:t>
            </a:r>
            <a:r>
              <a:rPr lang="en-US" sz="1400" dirty="0" err="1">
                <a:solidFill>
                  <a:srgbClr val="1D1D1A"/>
                </a:solidFill>
                <a:latin typeface="Huawei Sans" panose="020C0503030203020204" pitchFamily="34" charset="0"/>
              </a:rPr>
              <a:t>slogd</a:t>
            </a:r>
            <a:r>
              <a:rPr lang="en-US" sz="1400" dirty="0">
                <a:solidFill>
                  <a:srgbClr val="1D1D1A"/>
                </a:solidFill>
                <a:latin typeface="Huawei Sans" panose="020C0503030203020204" pitchFamily="34" charset="0"/>
              </a:rPr>
              <a:t> processes collect user-mode and kernel-mode logs. The log driver collects non-Ctrl CPU logs.</a:t>
            </a:r>
          </a:p>
          <a:p>
            <a:pPr marL="342900" indent="-342900">
              <a:buFont typeface="+mj-lt"/>
              <a:buAutoNum type="arabicPeriod" startAt="2"/>
            </a:pPr>
            <a:r>
              <a:rPr lang="en-US" sz="1400" dirty="0" smtClean="0">
                <a:solidFill>
                  <a:srgbClr val="1D1D1A"/>
                </a:solidFill>
                <a:latin typeface="Huawei Sans" panose="020C0503030203020204" pitchFamily="34" charset="0"/>
              </a:rPr>
              <a:t>Output </a:t>
            </a:r>
            <a:r>
              <a:rPr lang="en-US" sz="1400" dirty="0">
                <a:solidFill>
                  <a:srgbClr val="1D1D1A"/>
                </a:solidFill>
                <a:latin typeface="Huawei Sans" panose="020C0503030203020204" pitchFamily="34" charset="0"/>
              </a:rPr>
              <a:t>logs to files.</a:t>
            </a:r>
          </a:p>
          <a:p>
            <a:r>
              <a:rPr lang="en-US" sz="1400" dirty="0">
                <a:solidFill>
                  <a:srgbClr val="1D1D1A"/>
                </a:solidFill>
                <a:latin typeface="Huawei Sans" panose="020C0503030203020204" pitchFamily="34" charset="0"/>
              </a:rPr>
              <a:t>      Device-side logs are output to files by log-daemon, with file names prefixed with </a:t>
            </a:r>
            <a:r>
              <a:rPr lang="en-US" sz="1400" b="1" dirty="0">
                <a:solidFill>
                  <a:srgbClr val="1D1D1A"/>
                </a:solidFill>
                <a:latin typeface="Huawei Sans" panose="020C0503030203020204" pitchFamily="34" charset="0"/>
              </a:rPr>
              <a:t>device-</a:t>
            </a:r>
            <a:r>
              <a:rPr lang="en-US" sz="1400" b="1" i="1" dirty="0">
                <a:solidFill>
                  <a:srgbClr val="1D1D1A"/>
                </a:solidFill>
                <a:latin typeface="Huawei Sans" panose="020C0503030203020204" pitchFamily="34" charset="0"/>
              </a:rPr>
              <a:t>id</a:t>
            </a:r>
            <a:r>
              <a:rPr lang="en-US" sz="1400" dirty="0">
                <a:solidFill>
                  <a:srgbClr val="1D1D1A"/>
                </a:solidFill>
                <a:latin typeface="Huawei Sans" panose="020C0503030203020204" pitchFamily="34" charset="0"/>
              </a:rPr>
              <a:t> or </a:t>
            </a:r>
            <a:r>
              <a:rPr lang="en-US" sz="1400" b="1" dirty="0">
                <a:solidFill>
                  <a:srgbClr val="1D1D1A"/>
                </a:solidFill>
                <a:latin typeface="Huawei Sans" panose="020C0503030203020204" pitchFamily="34" charset="0"/>
              </a:rPr>
              <a:t>device-</a:t>
            </a:r>
            <a:r>
              <a:rPr lang="en-US" sz="1400" b="1" dirty="0" err="1">
                <a:solidFill>
                  <a:srgbClr val="1D1D1A"/>
                </a:solidFill>
                <a:latin typeface="Huawei Sans" panose="020C0503030203020204" pitchFamily="34" charset="0"/>
              </a:rPr>
              <a:t>os</a:t>
            </a:r>
            <a:r>
              <a:rPr lang="en-US" sz="1400" b="1" dirty="0">
                <a:solidFill>
                  <a:srgbClr val="1D1D1A"/>
                </a:solidFill>
                <a:latin typeface="Huawei Sans" panose="020C0503030203020204" pitchFamily="34" charset="0"/>
              </a:rPr>
              <a:t>-</a:t>
            </a:r>
            <a:r>
              <a:rPr lang="en-US" sz="1400" b="1" i="1" dirty="0">
                <a:solidFill>
                  <a:srgbClr val="1D1D1A"/>
                </a:solidFill>
                <a:latin typeface="Huawei Sans" panose="020C0503030203020204" pitchFamily="34" charset="0"/>
              </a:rPr>
              <a:t>id</a:t>
            </a:r>
            <a:r>
              <a:rPr lang="en-US" sz="1400" dirty="0">
                <a:solidFill>
                  <a:srgbClr val="1D1D1A"/>
                </a:solidFill>
                <a:latin typeface="Huawei Sans" panose="020C0503030203020204" pitchFamily="34" charset="0"/>
              </a:rPr>
              <a:t>. Host-side logs are output to files by </a:t>
            </a:r>
            <a:r>
              <a:rPr lang="en-US" sz="1400" dirty="0" err="1">
                <a:solidFill>
                  <a:srgbClr val="1D1D1A"/>
                </a:solidFill>
                <a:latin typeface="Huawei Sans" panose="020C0503030203020204" pitchFamily="34" charset="0"/>
              </a:rPr>
              <a:t>slogd</a:t>
            </a:r>
            <a:r>
              <a:rPr lang="en-US" sz="1400" dirty="0">
                <a:solidFill>
                  <a:srgbClr val="1D1D1A"/>
                </a:solidFill>
                <a:latin typeface="Huawei Sans" panose="020C0503030203020204" pitchFamily="34" charset="0"/>
              </a:rPr>
              <a:t> and </a:t>
            </a:r>
            <a:r>
              <a:rPr lang="en-US" sz="1400" dirty="0" err="1">
                <a:solidFill>
                  <a:srgbClr val="1D1D1A"/>
                </a:solidFill>
                <a:latin typeface="Huawei Sans" panose="020C0503030203020204" pitchFamily="34" charset="0"/>
              </a:rPr>
              <a:t>sklogd</a:t>
            </a:r>
            <a:r>
              <a:rPr lang="en-US" sz="1400" dirty="0">
                <a:solidFill>
                  <a:srgbClr val="1D1D1A"/>
                </a:solidFill>
                <a:latin typeface="Huawei Sans" panose="020C0503030203020204" pitchFamily="34" charset="0"/>
              </a:rPr>
              <a:t>, with file names prefixed with </a:t>
            </a:r>
            <a:r>
              <a:rPr lang="en-US" sz="1400" b="1" dirty="0">
                <a:solidFill>
                  <a:srgbClr val="1D1D1A"/>
                </a:solidFill>
                <a:latin typeface="Huawei Sans" panose="020C0503030203020204" pitchFamily="34" charset="0"/>
              </a:rPr>
              <a:t>host-0</a:t>
            </a:r>
            <a:r>
              <a:rPr lang="en-US" sz="1400" dirty="0">
                <a:solidFill>
                  <a:srgbClr val="1D1D1A"/>
                </a:solidFill>
                <a:latin typeface="Huawei Sans" panose="020C0503030203020204" pitchFamily="34" charset="0"/>
              </a:rPr>
              <a:t>.</a:t>
            </a:r>
          </a:p>
          <a:p>
            <a:endParaRPr lang="en-US" altLang="zh-CN" sz="1400" dirty="0">
              <a:solidFill>
                <a:srgbClr val="1D1D1A"/>
              </a:solidFill>
              <a:latin typeface="Huawei Sans" panose="020C0503030203020204" pitchFamily="34" charset="0"/>
            </a:endParaRPr>
          </a:p>
          <a:p>
            <a:r>
              <a:rPr lang="en-US" sz="1400" dirty="0">
                <a:solidFill>
                  <a:srgbClr val="1D1D1A"/>
                </a:solidFill>
                <a:latin typeface="Huawei Sans" panose="020C0503030203020204" pitchFamily="34" charset="0"/>
              </a:rPr>
              <a:t>Naming conventions:</a:t>
            </a:r>
          </a:p>
          <a:p>
            <a:pPr marL="342900" indent="-342900">
              <a:buFont typeface="+mj-lt"/>
              <a:buAutoNum type="arabicPeriod"/>
            </a:pPr>
            <a:r>
              <a:rPr lang="en-US" sz="1400" dirty="0" smtClean="0">
                <a:solidFill>
                  <a:srgbClr val="1D1D1A"/>
                </a:solidFill>
                <a:latin typeface="Huawei Sans" panose="020C0503030203020204" pitchFamily="34" charset="0"/>
              </a:rPr>
              <a:t>Device-side </a:t>
            </a:r>
            <a:r>
              <a:rPr lang="en-US" sz="1400" dirty="0">
                <a:solidFill>
                  <a:srgbClr val="1D1D1A"/>
                </a:solidFill>
                <a:latin typeface="Huawei Sans" panose="020C0503030203020204" pitchFamily="34" charset="0"/>
              </a:rPr>
              <a:t>Ctrl CPU logs: </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var</a:t>
            </a:r>
            <a:r>
              <a:rPr lang="en-US" sz="1400" b="1" dirty="0">
                <a:solidFill>
                  <a:srgbClr val="1D1D1A"/>
                </a:solidFill>
                <a:latin typeface="Huawei Sans" panose="020C0503030203020204" pitchFamily="34" charset="0"/>
              </a:rPr>
              <a:t>/log/</a:t>
            </a:r>
            <a:r>
              <a:rPr lang="en-US" sz="1400" b="1" dirty="0" err="1">
                <a:solidFill>
                  <a:srgbClr val="1D1D1A"/>
                </a:solidFill>
                <a:latin typeface="Huawei Sans" panose="020C0503030203020204" pitchFamily="34" charset="0"/>
              </a:rPr>
              <a:t>npu</a:t>
            </a:r>
            <a:r>
              <a:rPr lang="en-US" sz="1400" b="1" dirty="0">
                <a:solidFill>
                  <a:srgbClr val="1D1D1A"/>
                </a:solidFill>
                <a:latin typeface="Huawei Sans" panose="020C0503030203020204" pitchFamily="34" charset="0"/>
              </a:rPr>
              <a:t>/slog/device-</a:t>
            </a:r>
            <a:r>
              <a:rPr lang="en-US" sz="1400" b="1" dirty="0" err="1">
                <a:solidFill>
                  <a:srgbClr val="1D1D1A"/>
                </a:solidFill>
                <a:latin typeface="Huawei Sans" panose="020C0503030203020204" pitchFamily="34" charset="0"/>
              </a:rPr>
              <a:t>os</a:t>
            </a:r>
            <a:r>
              <a:rPr lang="en-US" sz="1400" b="1" dirty="0">
                <a:solidFill>
                  <a:srgbClr val="1D1D1A"/>
                </a:solidFill>
                <a:latin typeface="Huawei Sans" panose="020C0503030203020204" pitchFamily="34" charset="0"/>
              </a:rPr>
              <a:t>-</a:t>
            </a:r>
            <a:r>
              <a:rPr lang="en-US" sz="1400" b="1" i="1" dirty="0">
                <a:solidFill>
                  <a:srgbClr val="1D1D1A"/>
                </a:solidFill>
                <a:latin typeface="Huawei Sans" panose="020C0503030203020204" pitchFamily="34" charset="0"/>
              </a:rPr>
              <a:t>id/</a:t>
            </a:r>
            <a:r>
              <a:rPr lang="en-US" sz="1400" b="1" dirty="0">
                <a:solidFill>
                  <a:srgbClr val="1D1D1A"/>
                </a:solidFill>
                <a:latin typeface="Huawei Sans" panose="020C0503030203020204" pitchFamily="34" charset="0"/>
              </a:rPr>
              <a:t>device-os-</a:t>
            </a:r>
            <a:r>
              <a:rPr lang="en-US" sz="1400" b="1" i="1" dirty="0">
                <a:solidFill>
                  <a:srgbClr val="1D1D1A"/>
                </a:solidFill>
                <a:latin typeface="Huawei Sans" panose="020C0503030203020204" pitchFamily="34" charset="0"/>
              </a:rPr>
              <a:t>id</a:t>
            </a:r>
            <a:r>
              <a:rPr lang="en-US" sz="1400" b="1" dirty="0">
                <a:solidFill>
                  <a:srgbClr val="1D1D1A"/>
                </a:solidFill>
                <a:latin typeface="Huawei Sans" panose="020C0503030203020204" pitchFamily="34" charset="0"/>
              </a:rPr>
              <a:t>_*.log</a:t>
            </a:r>
          </a:p>
          <a:p>
            <a:pPr marL="342900" indent="-342900">
              <a:buFont typeface="+mj-lt"/>
              <a:buAutoNum type="arabicPeriod"/>
            </a:pPr>
            <a:r>
              <a:rPr lang="en-US" sz="1400" dirty="0" smtClean="0">
                <a:solidFill>
                  <a:srgbClr val="1D1D1A"/>
                </a:solidFill>
                <a:latin typeface="Huawei Sans" panose="020C0503030203020204" pitchFamily="34" charset="0"/>
              </a:rPr>
              <a:t>Device-side </a:t>
            </a:r>
            <a:r>
              <a:rPr lang="en-US" sz="1400" dirty="0">
                <a:solidFill>
                  <a:srgbClr val="1D1D1A"/>
                </a:solidFill>
                <a:latin typeface="Huawei Sans" panose="020C0503030203020204" pitchFamily="34" charset="0"/>
              </a:rPr>
              <a:t>non-Ctrl CPU logs: </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var</a:t>
            </a:r>
            <a:r>
              <a:rPr lang="en-US" sz="1400" b="1" dirty="0">
                <a:solidFill>
                  <a:srgbClr val="1D1D1A"/>
                </a:solidFill>
                <a:latin typeface="Huawei Sans" panose="020C0503030203020204" pitchFamily="34" charset="0"/>
              </a:rPr>
              <a:t>/log/</a:t>
            </a:r>
            <a:r>
              <a:rPr lang="en-US" sz="1400" b="1" dirty="0" err="1">
                <a:solidFill>
                  <a:srgbClr val="1D1D1A"/>
                </a:solidFill>
                <a:latin typeface="Huawei Sans" panose="020C0503030203020204" pitchFamily="34" charset="0"/>
              </a:rPr>
              <a:t>npu</a:t>
            </a:r>
            <a:r>
              <a:rPr lang="en-US" sz="1400" b="1" dirty="0">
                <a:solidFill>
                  <a:srgbClr val="1D1D1A"/>
                </a:solidFill>
                <a:latin typeface="Huawei Sans" panose="020C0503030203020204" pitchFamily="34" charset="0"/>
              </a:rPr>
              <a:t>/slog/device-</a:t>
            </a:r>
            <a:r>
              <a:rPr lang="en-US" sz="1400" b="1" i="1" dirty="0">
                <a:solidFill>
                  <a:srgbClr val="1D1D1A"/>
                </a:solidFill>
                <a:latin typeface="Huawei Sans" panose="020C0503030203020204" pitchFamily="34" charset="0"/>
              </a:rPr>
              <a:t>id/</a:t>
            </a:r>
            <a:r>
              <a:rPr lang="en-US" sz="1400" b="1" dirty="0">
                <a:solidFill>
                  <a:srgbClr val="1D1D1A"/>
                </a:solidFill>
                <a:latin typeface="Huawei Sans" panose="020C0503030203020204" pitchFamily="34" charset="0"/>
              </a:rPr>
              <a:t>device-</a:t>
            </a:r>
            <a:r>
              <a:rPr lang="en-US" sz="1400" b="1" i="1" dirty="0">
                <a:solidFill>
                  <a:srgbClr val="1D1D1A"/>
                </a:solidFill>
                <a:latin typeface="Huawei Sans" panose="020C0503030203020204" pitchFamily="34" charset="0"/>
              </a:rPr>
              <a:t>id</a:t>
            </a:r>
            <a:r>
              <a:rPr lang="en-US" sz="1400" b="1" dirty="0">
                <a:solidFill>
                  <a:srgbClr val="1D1D1A"/>
                </a:solidFill>
                <a:latin typeface="Huawei Sans" panose="020C0503030203020204" pitchFamily="34" charset="0"/>
              </a:rPr>
              <a:t>_*.log</a:t>
            </a:r>
          </a:p>
          <a:p>
            <a:pPr marL="342900" indent="-342900">
              <a:buFont typeface="+mj-lt"/>
              <a:buAutoNum type="arabicPeriod"/>
            </a:pPr>
            <a:r>
              <a:rPr lang="en-US" sz="1400" dirty="0" smtClean="0">
                <a:solidFill>
                  <a:srgbClr val="1D1D1A"/>
                </a:solidFill>
                <a:latin typeface="Huawei Sans" panose="020C0503030203020204" pitchFamily="34" charset="0"/>
              </a:rPr>
              <a:t>Host-side </a:t>
            </a:r>
            <a:r>
              <a:rPr lang="en-US" sz="1400" dirty="0">
                <a:solidFill>
                  <a:srgbClr val="1D1D1A"/>
                </a:solidFill>
                <a:latin typeface="Huawei Sans" panose="020C0503030203020204" pitchFamily="34" charset="0"/>
              </a:rPr>
              <a:t>user-mode and kernel-mode logs: </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var</a:t>
            </a:r>
            <a:r>
              <a:rPr lang="en-US" sz="1400" b="1" dirty="0">
                <a:solidFill>
                  <a:srgbClr val="1D1D1A"/>
                </a:solidFill>
                <a:latin typeface="Huawei Sans" panose="020C0503030203020204" pitchFamily="34" charset="0"/>
              </a:rPr>
              <a:t>/log/</a:t>
            </a:r>
            <a:r>
              <a:rPr lang="en-US" sz="1400" b="1" dirty="0" err="1">
                <a:solidFill>
                  <a:srgbClr val="1D1D1A"/>
                </a:solidFill>
                <a:latin typeface="Huawei Sans" panose="020C0503030203020204" pitchFamily="34" charset="0"/>
              </a:rPr>
              <a:t>npu</a:t>
            </a:r>
            <a:r>
              <a:rPr lang="en-US" sz="1400" b="1" dirty="0">
                <a:solidFill>
                  <a:srgbClr val="1D1D1A"/>
                </a:solidFill>
                <a:latin typeface="Huawei Sans" panose="020C0503030203020204" pitchFamily="34" charset="0"/>
              </a:rPr>
              <a:t>/slog/host-0/host-0_*.log</a:t>
            </a:r>
          </a:p>
          <a:p>
            <a:endParaRPr lang="en-US" altLang="zh-CN" sz="1400" dirty="0">
              <a:solidFill>
                <a:srgbClr val="1D1D1A"/>
              </a:solidFill>
              <a:latin typeface="Huawei Sans" panose="020C0503030203020204" pitchFamily="34" charset="0"/>
            </a:endParaRPr>
          </a:p>
          <a:p>
            <a:r>
              <a:rPr lang="en-US" sz="1400" dirty="0">
                <a:solidFill>
                  <a:srgbClr val="1D1D1A"/>
                </a:solidFill>
                <a:latin typeface="Huawei Sans" panose="020C0503030203020204" pitchFamily="34" charset="0"/>
              </a:rPr>
              <a:t>Notes:</a:t>
            </a:r>
          </a:p>
          <a:p>
            <a:pPr marL="800100" lvl="1" indent="-342900">
              <a:buFont typeface="+mj-lt"/>
              <a:buAutoNum type="arabicPeriod"/>
            </a:pPr>
            <a:r>
              <a:rPr lang="en-US" sz="1400" dirty="0" smtClean="0">
                <a:solidFill>
                  <a:srgbClr val="1D1D1A"/>
                </a:solidFill>
                <a:latin typeface="Huawei Sans" panose="020C0503030203020204" pitchFamily="34" charset="0"/>
              </a:rPr>
              <a:t>Log </a:t>
            </a:r>
            <a:r>
              <a:rPr lang="en-US" sz="1400" dirty="0">
                <a:solidFill>
                  <a:srgbClr val="1D1D1A"/>
                </a:solidFill>
                <a:latin typeface="Huawei Sans" panose="020C0503030203020204" pitchFamily="34" charset="0"/>
              </a:rPr>
              <a:t>files prefixed with </a:t>
            </a:r>
            <a:r>
              <a:rPr lang="en-US" sz="1400" b="1" dirty="0">
                <a:solidFill>
                  <a:srgbClr val="1D1D1A"/>
                </a:solidFill>
                <a:latin typeface="Huawei Sans" panose="020C0503030203020204" pitchFamily="34" charset="0"/>
              </a:rPr>
              <a:t>device-</a:t>
            </a:r>
            <a:r>
              <a:rPr lang="en-US" sz="1400" b="1" i="1" dirty="0">
                <a:solidFill>
                  <a:srgbClr val="1D1D1A"/>
                </a:solidFill>
                <a:latin typeface="Huawei Sans" panose="020C0503030203020204" pitchFamily="34" charset="0"/>
              </a:rPr>
              <a:t>id</a:t>
            </a:r>
            <a:r>
              <a:rPr lang="en-US" sz="1400" dirty="0">
                <a:solidFill>
                  <a:srgbClr val="1D1D1A"/>
                </a:solidFill>
                <a:latin typeface="Huawei Sans" panose="020C0503030203020204" pitchFamily="34" charset="0"/>
              </a:rPr>
              <a:t> store device-side non-Ctrl CPU logs.</a:t>
            </a:r>
          </a:p>
          <a:p>
            <a:pPr marL="800100" lvl="1" indent="-342900">
              <a:buFont typeface="+mj-lt"/>
              <a:buAutoNum type="arabicPeriod"/>
            </a:pPr>
            <a:r>
              <a:rPr lang="en-US" sz="1400" dirty="0" smtClean="0">
                <a:solidFill>
                  <a:srgbClr val="1D1D1A"/>
                </a:solidFill>
                <a:latin typeface="Huawei Sans" panose="020C0503030203020204" pitchFamily="34" charset="0"/>
              </a:rPr>
              <a:t>Log </a:t>
            </a:r>
            <a:r>
              <a:rPr lang="en-US" sz="1400" dirty="0">
                <a:solidFill>
                  <a:srgbClr val="1D1D1A"/>
                </a:solidFill>
                <a:latin typeface="Huawei Sans" panose="020C0503030203020204" pitchFamily="34" charset="0"/>
              </a:rPr>
              <a:t>files prefixed with </a:t>
            </a:r>
            <a:r>
              <a:rPr lang="en-US" sz="1400" b="1" dirty="0">
                <a:solidFill>
                  <a:srgbClr val="1D1D1A"/>
                </a:solidFill>
                <a:latin typeface="Huawei Sans" panose="020C0503030203020204" pitchFamily="34" charset="0"/>
              </a:rPr>
              <a:t>device-</a:t>
            </a:r>
            <a:r>
              <a:rPr lang="en-US" sz="1400" b="1" dirty="0" err="1">
                <a:solidFill>
                  <a:srgbClr val="1D1D1A"/>
                </a:solidFill>
                <a:latin typeface="Huawei Sans" panose="020C0503030203020204" pitchFamily="34" charset="0"/>
              </a:rPr>
              <a:t>os</a:t>
            </a:r>
            <a:r>
              <a:rPr lang="en-US" sz="1400" b="1" dirty="0">
                <a:solidFill>
                  <a:srgbClr val="1D1D1A"/>
                </a:solidFill>
                <a:latin typeface="Huawei Sans" panose="020C0503030203020204" pitchFamily="34" charset="0"/>
              </a:rPr>
              <a:t>-</a:t>
            </a:r>
            <a:r>
              <a:rPr lang="en-US" sz="1400" b="1" i="1" dirty="0">
                <a:solidFill>
                  <a:srgbClr val="1D1D1A"/>
                </a:solidFill>
                <a:latin typeface="Huawei Sans" panose="020C0503030203020204" pitchFamily="34" charset="0"/>
              </a:rPr>
              <a:t>id</a:t>
            </a:r>
            <a:r>
              <a:rPr lang="en-US" sz="1400" dirty="0">
                <a:solidFill>
                  <a:srgbClr val="1D1D1A"/>
                </a:solidFill>
                <a:latin typeface="Huawei Sans" panose="020C0503030203020204" pitchFamily="34" charset="0"/>
              </a:rPr>
              <a:t> store device-side Ctrl CPU logs, including user-mode logs and kernel-mode logs.</a:t>
            </a:r>
          </a:p>
          <a:p>
            <a:pPr lvl="1"/>
            <a:r>
              <a:rPr lang="en-US" sz="1400" dirty="0">
                <a:solidFill>
                  <a:srgbClr val="1D1D1A"/>
                </a:solidFill>
                <a:latin typeface="Huawei Sans" panose="020C0503030203020204" pitchFamily="34" charset="0"/>
              </a:rPr>
              <a:t>The log directory is unavailable in the Ascend RC environment. Instead, the logs are output to log files in the </a:t>
            </a:r>
            <a:r>
              <a:rPr lang="en-US" sz="1400" b="1" dirty="0">
                <a:solidFill>
                  <a:srgbClr val="1D1D1A"/>
                </a:solidFill>
                <a:latin typeface="Huawei Sans" panose="020C0503030203020204" pitchFamily="34" charset="0"/>
              </a:rPr>
              <a:t>host-0</a:t>
            </a:r>
            <a:r>
              <a:rPr lang="en-US" sz="1400" dirty="0">
                <a:solidFill>
                  <a:srgbClr val="1D1D1A"/>
                </a:solidFill>
                <a:latin typeface="Huawei Sans" panose="020C0503030203020204" pitchFamily="34" charset="0"/>
              </a:rPr>
              <a:t> directory.</a:t>
            </a:r>
          </a:p>
          <a:p>
            <a:r>
              <a:rPr lang="en-US" sz="1400" dirty="0">
                <a:solidFill>
                  <a:srgbClr val="1D1D1A"/>
                </a:solidFill>
                <a:latin typeface="Huawei Sans" panose="020C0503030203020204" pitchFamily="34" charset="0"/>
              </a:rPr>
              <a:t>Examples:</a:t>
            </a:r>
          </a:p>
        </p:txBody>
      </p:sp>
      <p:pic>
        <p:nvPicPr>
          <p:cNvPr id="6" name="图片 5"/>
          <p:cNvPicPr>
            <a:picLocks noChangeAspect="1"/>
          </p:cNvPicPr>
          <p:nvPr/>
        </p:nvPicPr>
        <p:blipFill>
          <a:blip r:embed="rId3"/>
          <a:stretch>
            <a:fillRect/>
          </a:stretch>
        </p:blipFill>
        <p:spPr>
          <a:xfrm>
            <a:off x="665529" y="4897563"/>
            <a:ext cx="4543425" cy="752475"/>
          </a:xfrm>
          <a:prstGeom prst="rect">
            <a:avLst/>
          </a:prstGeom>
        </p:spPr>
      </p:pic>
      <p:pic>
        <p:nvPicPr>
          <p:cNvPr id="8" name="图片 7"/>
          <p:cNvPicPr>
            <a:picLocks noChangeAspect="1"/>
          </p:cNvPicPr>
          <p:nvPr/>
        </p:nvPicPr>
        <p:blipFill>
          <a:blip r:embed="rId4"/>
          <a:stretch>
            <a:fillRect/>
          </a:stretch>
        </p:blipFill>
        <p:spPr>
          <a:xfrm>
            <a:off x="735877" y="5658830"/>
            <a:ext cx="7943850" cy="762000"/>
          </a:xfrm>
          <a:prstGeom prst="rect">
            <a:avLst/>
          </a:prstGeom>
        </p:spPr>
      </p:pic>
    </p:spTree>
    <p:extLst>
      <p:ext uri="{BB962C8B-B14F-4D97-AF65-F5344CB8AC3E}">
        <p14:creationId xmlns:p14="http://schemas.microsoft.com/office/powerpoint/2010/main" val="3896423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9023" y="493613"/>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5. </a:t>
            </a:r>
            <a:r>
              <a:rPr lang="en-US" sz="2800" dirty="0" err="1">
                <a:latin typeface="Huawei Sans" panose="020C0503030203020204" pitchFamily="34" charset="0"/>
              </a:rPr>
              <a:t>SmartKit</a:t>
            </a:r>
            <a:endParaRPr lang="en-US" sz="2800" dirty="0">
              <a:latin typeface="Huawei Sans" panose="020C0503030203020204" pitchFamily="34" charset="0"/>
            </a:endParaRPr>
          </a:p>
        </p:txBody>
      </p:sp>
      <p:sp>
        <p:nvSpPr>
          <p:cNvPr id="3" name="文本框 2"/>
          <p:cNvSpPr txBox="1"/>
          <p:nvPr/>
        </p:nvSpPr>
        <p:spPr>
          <a:xfrm>
            <a:off x="4417952" y="881216"/>
            <a:ext cx="6948000" cy="1754326"/>
          </a:xfrm>
          <a:prstGeom prst="rect">
            <a:avLst/>
          </a:prstGeom>
          <a:noFill/>
        </p:spPr>
        <p:txBody>
          <a:bodyPr wrap="square" rtlCol="0">
            <a:spAutoFit/>
          </a:bodyPr>
          <a:lstStyle/>
          <a:p>
            <a:r>
              <a:rPr lang="en-US" sz="1200" dirty="0" err="1" smtClean="0">
                <a:solidFill>
                  <a:srgbClr val="1D1D1A"/>
                </a:solidFill>
                <a:latin typeface="Huawei Sans" panose="020C0503030203020204" pitchFamily="34" charset="0"/>
              </a:rPr>
              <a:t>SmartKit</a:t>
            </a:r>
            <a:r>
              <a:rPr lang="en-US" sz="1200" dirty="0" smtClean="0">
                <a:solidFill>
                  <a:srgbClr val="1D1D1A"/>
                </a:solidFill>
                <a:latin typeface="Huawei Sans" panose="020C0503030203020204" pitchFamily="34" charset="0"/>
              </a:rPr>
              <a:t> </a:t>
            </a:r>
            <a:r>
              <a:rPr lang="en-US" sz="1200" dirty="0">
                <a:solidFill>
                  <a:srgbClr val="1D1D1A"/>
                </a:solidFill>
                <a:latin typeface="Huawei Sans" panose="020C0503030203020204" pitchFamily="34" charset="0"/>
              </a:rPr>
              <a:t>is a unified service toolkit for products in the storage, server, and cloud computing fields, with features of </a:t>
            </a:r>
            <a:r>
              <a:rPr lang="en-US" sz="1200" dirty="0" err="1">
                <a:solidFill>
                  <a:srgbClr val="1D1D1A"/>
                </a:solidFill>
                <a:latin typeface="Huawei Sans" panose="020C0503030203020204" pitchFamily="34" charset="0"/>
              </a:rPr>
              <a:t>OceanStor</a:t>
            </a:r>
            <a:r>
              <a:rPr lang="en-US" sz="1200" dirty="0">
                <a:solidFill>
                  <a:srgbClr val="1D1D1A"/>
                </a:solidFill>
                <a:latin typeface="Huawei Sans" panose="020C0503030203020204" pitchFamily="34" charset="0"/>
              </a:rPr>
              <a:t> Toolkit incorporated.</a:t>
            </a:r>
          </a:p>
          <a:p>
            <a:r>
              <a:rPr lang="en-US" sz="1200" dirty="0" err="1">
                <a:solidFill>
                  <a:srgbClr val="1D1D1A"/>
                </a:solidFill>
                <a:latin typeface="Huawei Sans" panose="020C0503030203020204" pitchFamily="34" charset="0"/>
              </a:rPr>
              <a:t>SmartKit</a:t>
            </a:r>
            <a:r>
              <a:rPr lang="en-US" sz="1200" dirty="0">
                <a:solidFill>
                  <a:srgbClr val="1D1D1A"/>
                </a:solidFill>
                <a:latin typeface="Huawei Sans" panose="020C0503030203020204" pitchFamily="34" charset="0"/>
              </a:rPr>
              <a:t> integrates various tools required for deploying, maintaining, and upgrading IT devices, helping service and maintenance engineers perform precise operations on these devices, improving work efficiency. The figure shows the </a:t>
            </a:r>
            <a:r>
              <a:rPr lang="en-US" sz="1200" dirty="0" err="1">
                <a:solidFill>
                  <a:srgbClr val="1D1D1A"/>
                </a:solidFill>
                <a:latin typeface="Huawei Sans" panose="020C0503030203020204" pitchFamily="34" charset="0"/>
              </a:rPr>
              <a:t>SmartKit</a:t>
            </a:r>
            <a:r>
              <a:rPr lang="en-US" sz="1200" dirty="0">
                <a:solidFill>
                  <a:srgbClr val="1D1D1A"/>
                </a:solidFill>
                <a:latin typeface="Huawei Sans" panose="020C0503030203020204" pitchFamily="34" charset="0"/>
              </a:rPr>
              <a:t> workflow.</a:t>
            </a:r>
          </a:p>
          <a:p>
            <a:endParaRPr lang="en-US" altLang="zh-CN" sz="1200" dirty="0">
              <a:solidFill>
                <a:srgbClr val="1D1D1A"/>
              </a:solidFill>
              <a:latin typeface="Huawei Sans" panose="020C0503030203020204" pitchFamily="34" charset="0"/>
            </a:endParaRPr>
          </a:p>
          <a:p>
            <a:r>
              <a:rPr lang="en-US" sz="1200" dirty="0">
                <a:solidFill>
                  <a:srgbClr val="1D1D1A"/>
                </a:solidFill>
                <a:latin typeface="Huawei Sans" panose="020C0503030203020204" pitchFamily="34" charset="0"/>
              </a:rPr>
              <a:t>In </a:t>
            </a:r>
            <a:r>
              <a:rPr lang="en-US" sz="1200" dirty="0" err="1">
                <a:solidFill>
                  <a:srgbClr val="1D1D1A"/>
                </a:solidFill>
                <a:latin typeface="Huawei Sans" panose="020C0503030203020204" pitchFamily="34" charset="0"/>
              </a:rPr>
              <a:t>SmartKit</a:t>
            </a:r>
            <a:r>
              <a:rPr lang="en-US" sz="1200" dirty="0">
                <a:solidFill>
                  <a:srgbClr val="1D1D1A"/>
                </a:solidFill>
                <a:latin typeface="Huawei Sans" panose="020C0503030203020204" pitchFamily="34" charset="0"/>
              </a:rPr>
              <a:t>, supported devices vary depending on different functions. After a function runs, you can click </a:t>
            </a:r>
            <a:r>
              <a:rPr lang="en-US" sz="1200" b="1" dirty="0">
                <a:solidFill>
                  <a:srgbClr val="1D1D1A"/>
                </a:solidFill>
                <a:latin typeface="Huawei Sans" panose="020C0503030203020204" pitchFamily="34" charset="0"/>
              </a:rPr>
              <a:t>List of Supported Devices</a:t>
            </a:r>
            <a:r>
              <a:rPr lang="en-US" sz="1200" dirty="0">
                <a:solidFill>
                  <a:srgbClr val="1D1D1A"/>
                </a:solidFill>
                <a:latin typeface="Huawei Sans" panose="020C0503030203020204" pitchFamily="34" charset="0"/>
              </a:rPr>
              <a:t> in the </a:t>
            </a:r>
            <a:r>
              <a:rPr lang="en-US" sz="1200" b="1" dirty="0">
                <a:solidFill>
                  <a:srgbClr val="1D1D1A"/>
                </a:solidFill>
                <a:latin typeface="Huawei Sans" panose="020C0503030203020204" pitchFamily="34" charset="0"/>
              </a:rPr>
              <a:t>Add Devices</a:t>
            </a:r>
            <a:r>
              <a:rPr lang="en-US" sz="1200" dirty="0">
                <a:solidFill>
                  <a:srgbClr val="1D1D1A"/>
                </a:solidFill>
                <a:latin typeface="Huawei Sans" panose="020C0503030203020204" pitchFamily="34" charset="0"/>
              </a:rPr>
              <a:t> or </a:t>
            </a:r>
            <a:r>
              <a:rPr lang="en-US" sz="1200" b="1" dirty="0">
                <a:solidFill>
                  <a:srgbClr val="1D1D1A"/>
                </a:solidFill>
                <a:latin typeface="Huawei Sans" panose="020C0503030203020204" pitchFamily="34" charset="0"/>
              </a:rPr>
              <a:t>Select Devices</a:t>
            </a:r>
            <a:r>
              <a:rPr lang="en-US" sz="1200" dirty="0">
                <a:solidFill>
                  <a:srgbClr val="1D1D1A"/>
                </a:solidFill>
                <a:latin typeface="Huawei Sans" panose="020C0503030203020204" pitchFamily="34" charset="0"/>
              </a:rPr>
              <a:t> step to view the models and versions of supported devices.</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8" y="967021"/>
            <a:ext cx="3677419" cy="561956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994" y="2499925"/>
            <a:ext cx="7359589" cy="4273688"/>
          </a:xfrm>
          <a:prstGeom prst="rect">
            <a:avLst/>
          </a:prstGeom>
        </p:spPr>
      </p:pic>
    </p:spTree>
    <p:extLst>
      <p:ext uri="{BB962C8B-B14F-4D97-AF65-F5344CB8AC3E}">
        <p14:creationId xmlns:p14="http://schemas.microsoft.com/office/powerpoint/2010/main" val="1694714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9022" y="546368"/>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6. AMCT</a:t>
            </a:r>
          </a:p>
        </p:txBody>
      </p:sp>
      <p:sp>
        <p:nvSpPr>
          <p:cNvPr id="3" name="文本框 2"/>
          <p:cNvSpPr txBox="1"/>
          <p:nvPr/>
        </p:nvSpPr>
        <p:spPr>
          <a:xfrm>
            <a:off x="739497" y="1264173"/>
            <a:ext cx="11002945" cy="523220"/>
          </a:xfrm>
          <a:prstGeom prst="rect">
            <a:avLst/>
          </a:prstGeom>
          <a:noFill/>
        </p:spPr>
        <p:txBody>
          <a:bodyPr wrap="square" rtlCol="0">
            <a:spAutoFit/>
          </a:bodyPr>
          <a:lstStyle/>
          <a:p>
            <a:r>
              <a:rPr lang="en-US" sz="1400" dirty="0" smtClean="0">
                <a:solidFill>
                  <a:srgbClr val="1D1D1A"/>
                </a:solidFill>
                <a:latin typeface="Huawei Sans" panose="020C0503030203020204" pitchFamily="34" charset="0"/>
              </a:rPr>
              <a:t>The </a:t>
            </a:r>
            <a:r>
              <a:rPr lang="en-US" sz="1400" dirty="0">
                <a:solidFill>
                  <a:srgbClr val="1D1D1A"/>
                </a:solidFill>
                <a:latin typeface="Huawei Sans" panose="020C0503030203020204" pitchFamily="34" charset="0"/>
              </a:rPr>
              <a:t>Ascend Model Compression and Training Toolkit (AMCT) reduces the precision of model parameters (or weights) to make the model more compact, minimizing the transfer latency and improving the compute efficiency. The figure shows the AMCT workflow.</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792" b="9450"/>
          <a:stretch/>
        </p:blipFill>
        <p:spPr>
          <a:xfrm>
            <a:off x="1769215" y="1861730"/>
            <a:ext cx="8159014" cy="3412273"/>
          </a:xfrm>
          <a:prstGeom prst="rect">
            <a:avLst/>
          </a:prstGeom>
        </p:spPr>
      </p:pic>
      <p:sp>
        <p:nvSpPr>
          <p:cNvPr id="5" name="矩形 4"/>
          <p:cNvSpPr/>
          <p:nvPr/>
        </p:nvSpPr>
        <p:spPr>
          <a:xfrm>
            <a:off x="3240156" y="6112566"/>
            <a:ext cx="2802835" cy="2817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latin typeface="Huawei Sans" panose="020C0503030203020204" pitchFamily="34" charset="0"/>
            </a:endParaRPr>
          </a:p>
        </p:txBody>
      </p:sp>
      <p:sp>
        <p:nvSpPr>
          <p:cNvPr id="6" name="矩形 5"/>
          <p:cNvSpPr/>
          <p:nvPr/>
        </p:nvSpPr>
        <p:spPr>
          <a:xfrm>
            <a:off x="739497" y="5348340"/>
            <a:ext cx="10730191" cy="954107"/>
          </a:xfrm>
          <a:prstGeom prst="rect">
            <a:avLst/>
          </a:prstGeom>
        </p:spPr>
        <p:txBody>
          <a:bodyPr wrap="square">
            <a:spAutoFit/>
          </a:bodyPr>
          <a:lstStyle/>
          <a:p>
            <a:r>
              <a:rPr lang="en-US" altLang="zh-CN" sz="1400" dirty="0">
                <a:solidFill>
                  <a:srgbClr val="1D1D1A"/>
                </a:solidFill>
                <a:latin typeface="Huawei Sans" panose="020C0503030203020204" pitchFamily="34" charset="0"/>
              </a:rPr>
              <a:t>Based on the quantization method, quantization is classified into calibration-based quantization and retrain-based quantization.</a:t>
            </a:r>
          </a:p>
          <a:p>
            <a:r>
              <a:rPr lang="en-US" altLang="zh-CN" sz="1400" dirty="0">
                <a:solidFill>
                  <a:srgbClr val="1D1D1A"/>
                </a:solidFill>
                <a:latin typeface="Huawei Sans" panose="020C0503030203020204" pitchFamily="34" charset="0"/>
              </a:rPr>
              <a:t>The foregoing two quantization methods are classified into weight quantization and data quantization according to the quantization object, and are classified into uniform quantization and non-uniform quantization (only uniform quantization is supported) according to whether weight data is </a:t>
            </a:r>
            <a:r>
              <a:rPr lang="en-US" altLang="zh-CN" sz="1400" dirty="0" smtClean="0">
                <a:solidFill>
                  <a:srgbClr val="1D1D1A"/>
                </a:solidFill>
                <a:latin typeface="Huawei Sans" panose="020C0503030203020204" pitchFamily="34" charset="0"/>
              </a:rPr>
              <a:t>compressed</a:t>
            </a:r>
            <a:r>
              <a:rPr lang="en-US" altLang="zh-CN" sz="1400" dirty="0">
                <a:solidFill>
                  <a:srgbClr val="1D1D1A"/>
                </a:solidFill>
                <a:latin typeface="Huawei Sans" panose="020C0503030203020204" pitchFamily="34" charset="0"/>
              </a:rPr>
              <a:t>.</a:t>
            </a:r>
          </a:p>
        </p:txBody>
      </p:sp>
    </p:spTree>
    <p:extLst>
      <p:ext uri="{BB962C8B-B14F-4D97-AF65-F5344CB8AC3E}">
        <p14:creationId xmlns:p14="http://schemas.microsoft.com/office/powerpoint/2010/main" val="1275470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9022" y="546367"/>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7. Auto Tune</a:t>
            </a:r>
          </a:p>
        </p:txBody>
      </p:sp>
      <p:sp>
        <p:nvSpPr>
          <p:cNvPr id="3" name="文本框 2"/>
          <p:cNvSpPr txBox="1"/>
          <p:nvPr/>
        </p:nvSpPr>
        <p:spPr>
          <a:xfrm>
            <a:off x="745268" y="1252897"/>
            <a:ext cx="10742134" cy="1169551"/>
          </a:xfrm>
          <a:prstGeom prst="rect">
            <a:avLst/>
          </a:prstGeom>
          <a:noFill/>
        </p:spPr>
        <p:txBody>
          <a:bodyPr wrap="square" rtlCol="0">
            <a:spAutoFit/>
          </a:bodyPr>
          <a:lstStyle/>
          <a:p>
            <a:r>
              <a:rPr lang="en-US" sz="1400" dirty="0" smtClean="0">
                <a:solidFill>
                  <a:srgbClr val="1D1D1A"/>
                </a:solidFill>
                <a:latin typeface="Huawei Sans" panose="020C0503030203020204" pitchFamily="34" charset="0"/>
              </a:rPr>
              <a:t>Auto </a:t>
            </a:r>
            <a:r>
              <a:rPr lang="en-US" sz="1400" dirty="0">
                <a:solidFill>
                  <a:srgbClr val="1D1D1A"/>
                </a:solidFill>
                <a:latin typeface="Huawei Sans" panose="020C0503030203020204" pitchFamily="34" charset="0"/>
              </a:rPr>
              <a:t>Tune can automatically tune operators by leveraging hardware resources. During the generation of your network model, you only need to enable </a:t>
            </a:r>
            <a:r>
              <a:rPr lang="en-US" sz="1400" b="1" dirty="0" err="1">
                <a:solidFill>
                  <a:srgbClr val="1D1D1A"/>
                </a:solidFill>
                <a:latin typeface="Huawei Sans" panose="020C0503030203020204" pitchFamily="34" charset="0"/>
              </a:rPr>
              <a:t>auto_tune_mode</a:t>
            </a:r>
            <a:r>
              <a:rPr lang="en-US" sz="1400" dirty="0">
                <a:solidFill>
                  <a:srgbClr val="1D1D1A"/>
                </a:solidFill>
                <a:latin typeface="Huawei Sans" panose="020C0503030203020204" pitchFamily="34" charset="0"/>
              </a:rPr>
              <a:t> to enable the Auto Tune tool. Then, this tool can be automatically called for operator tuning during operator build, and the tuning result is stored in the custom repository. After that, the operator can achieve the tuned performance when it is called again. Auto Tune supports the two tuning modes: Reinforcement Learning (RL) tuning and Reinforcement Learning (RL) tuning</a:t>
            </a:r>
            <a:r>
              <a:rPr lang="en-US" sz="1400" dirty="0" smtClean="0">
                <a:solidFill>
                  <a:srgbClr val="1D1D1A"/>
                </a:solidFill>
                <a:latin typeface="Huawei Sans" panose="020C0503030203020204" pitchFamily="34" charset="0"/>
              </a:rPr>
              <a:t>.</a:t>
            </a:r>
            <a:endParaRPr lang="en-US" sz="1400" dirty="0">
              <a:solidFill>
                <a:srgbClr val="1D1D1A"/>
              </a:solidFill>
              <a:latin typeface="Huawei Sans" panose="020C0503030203020204" pitchFamily="34" charset="0"/>
            </a:endParaRPr>
          </a:p>
        </p:txBody>
      </p:sp>
      <p:sp>
        <p:nvSpPr>
          <p:cNvPr id="14" name="文本框 13"/>
          <p:cNvSpPr txBox="1"/>
          <p:nvPr/>
        </p:nvSpPr>
        <p:spPr>
          <a:xfrm>
            <a:off x="5984244" y="2443455"/>
            <a:ext cx="5415379" cy="2031325"/>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The GA tuning mode supports cube operators. A tuning space is generated through multi-level combinations with manual experience for pruning and sorting, improving tuning efficiency. GA is employed to tune parameters in rounds to obtain the optimal tiling policy</a:t>
            </a:r>
            <a:r>
              <a:rPr lang="en-US" sz="1400" dirty="0" smtClean="0">
                <a:solidFill>
                  <a:srgbClr val="1D1D1A"/>
                </a:solidFill>
                <a:latin typeface="Huawei Sans" panose="020C0503030203020204" pitchFamily="34" charset="0"/>
              </a:rPr>
              <a:t>.</a:t>
            </a:r>
          </a:p>
          <a:p>
            <a:endParaRPr lang="en-US" sz="1400" dirty="0">
              <a:solidFill>
                <a:srgbClr val="1D1D1A"/>
              </a:solidFill>
              <a:latin typeface="Huawei Sans" panose="020C0503030203020204" pitchFamily="34" charset="0"/>
            </a:endParaRPr>
          </a:p>
          <a:p>
            <a:r>
              <a:rPr lang="en-US" sz="1400" dirty="0">
                <a:solidFill>
                  <a:srgbClr val="1D1D1A"/>
                </a:solidFill>
                <a:latin typeface="Huawei Sans" panose="020C0503030203020204" pitchFamily="34" charset="0"/>
              </a:rPr>
              <a:t>The GA tuning process is as follows: (1) analyze the tuning space; (2) perform tuning using the genetic algorithm; (3) obtain the optimal tiling policy and add it to the repository.</a:t>
            </a:r>
          </a:p>
        </p:txBody>
      </p:sp>
      <p:sp>
        <p:nvSpPr>
          <p:cNvPr id="8" name="文本框 7"/>
          <p:cNvSpPr txBox="1"/>
          <p:nvPr/>
        </p:nvSpPr>
        <p:spPr>
          <a:xfrm>
            <a:off x="745268" y="2443455"/>
            <a:ext cx="4853542" cy="1815882"/>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The RL tuning mode supports </a:t>
            </a:r>
            <a:r>
              <a:rPr lang="en-US" sz="1400" dirty="0" err="1">
                <a:solidFill>
                  <a:srgbClr val="1D1D1A"/>
                </a:solidFill>
                <a:latin typeface="Huawei Sans" panose="020C0503030203020204" pitchFamily="34" charset="0"/>
              </a:rPr>
              <a:t>elewise</a:t>
            </a:r>
            <a:r>
              <a:rPr lang="en-US" sz="1400" dirty="0">
                <a:solidFill>
                  <a:srgbClr val="1D1D1A"/>
                </a:solidFill>
                <a:latin typeface="Huawei Sans" panose="020C0503030203020204" pitchFamily="34" charset="0"/>
              </a:rPr>
              <a:t>, broadcast, and reduce operators. The schedule process is abstracted as a decision chain based on Monte Carlo tree search (MCTS), a heuristic search algorithm for some kinds of decision processes, and then employs RL-trained Neural Networks (NNs) to guide decision-making.</a:t>
            </a:r>
          </a:p>
          <a:p>
            <a:endParaRPr lang="en-US" altLang="zh-CN" sz="1400" dirty="0">
              <a:solidFill>
                <a:srgbClr val="1D1D1A"/>
              </a:solidFill>
              <a:latin typeface="Huawei Sans" panose="020C0503030203020204" pitchFamily="34" charset="0"/>
            </a:endParaRPr>
          </a:p>
          <a:p>
            <a:r>
              <a:rPr lang="en-US" sz="1400" dirty="0">
                <a:solidFill>
                  <a:srgbClr val="1D1D1A"/>
                </a:solidFill>
                <a:latin typeface="Huawei Sans" panose="020C0503030203020204" pitchFamily="34" charset="0"/>
              </a:rPr>
              <a:t>RL consists of two parts, RL Tuning and RL Repositories</a:t>
            </a:r>
            <a:r>
              <a:rPr lang="en-US" sz="1400" dirty="0" smtClean="0">
                <a:solidFill>
                  <a:srgbClr val="1D1D1A"/>
                </a:solidFill>
                <a:latin typeface="Huawei Sans" panose="020C0503030203020204" pitchFamily="34" charset="0"/>
              </a:rPr>
              <a:t>.</a:t>
            </a:r>
            <a:endParaRPr lang="en-US" sz="1400" dirty="0">
              <a:solidFill>
                <a:srgbClr val="1D1D1A"/>
              </a:solidFill>
              <a:latin typeface="Huawei Sans" panose="020C0503030203020204" pitchFamily="34"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483" y="4474781"/>
            <a:ext cx="4855327" cy="1691843"/>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934" y="4474780"/>
            <a:ext cx="3861242" cy="1905860"/>
          </a:xfrm>
          <a:prstGeom prst="rect">
            <a:avLst/>
          </a:prstGeom>
        </p:spPr>
      </p:pic>
    </p:spTree>
    <p:extLst>
      <p:ext uri="{BB962C8B-B14F-4D97-AF65-F5344CB8AC3E}">
        <p14:creationId xmlns:p14="http://schemas.microsoft.com/office/powerpoint/2010/main" val="2573466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7815" y="546368"/>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8. Black Box</a:t>
            </a:r>
          </a:p>
        </p:txBody>
      </p:sp>
      <p:sp>
        <p:nvSpPr>
          <p:cNvPr id="3" name="文本框 2"/>
          <p:cNvSpPr txBox="1"/>
          <p:nvPr/>
        </p:nvSpPr>
        <p:spPr>
          <a:xfrm>
            <a:off x="751586" y="1183932"/>
            <a:ext cx="11002945" cy="738664"/>
          </a:xfrm>
          <a:prstGeom prst="rect">
            <a:avLst/>
          </a:prstGeom>
          <a:noFill/>
        </p:spPr>
        <p:txBody>
          <a:bodyPr wrap="square" rtlCol="0">
            <a:spAutoFit/>
          </a:bodyPr>
          <a:lstStyle/>
          <a:p>
            <a:r>
              <a:rPr lang="en-US" sz="1400" dirty="0" smtClean="0">
                <a:solidFill>
                  <a:srgbClr val="1D1D1A"/>
                </a:solidFill>
                <a:latin typeface="Huawei Sans" panose="020C0503030203020204" pitchFamily="34" charset="0"/>
              </a:rPr>
              <a:t>The </a:t>
            </a:r>
            <a:r>
              <a:rPr lang="en-US" sz="1400" dirty="0">
                <a:solidFill>
                  <a:srgbClr val="1D1D1A"/>
                </a:solidFill>
                <a:latin typeface="Huawei Sans" panose="020C0503030203020204" pitchFamily="34" charset="0"/>
              </a:rPr>
              <a:t>Black Box mechanism enhances the system maintainability of Ascend AI Processor and preserves the necessary software and hardware parameters when an exception occurs in the system, facilitating fault diagnosis and analysis as well as quick fault locating. Currently, the following modules support the Black Box function: BIOS, LPM, TEE, ATF, TS, Driver, DVPP, and OS.</a:t>
            </a:r>
          </a:p>
        </p:txBody>
      </p:sp>
      <p:sp>
        <p:nvSpPr>
          <p:cNvPr id="7" name="文本框 6"/>
          <p:cNvSpPr txBox="1"/>
          <p:nvPr/>
        </p:nvSpPr>
        <p:spPr>
          <a:xfrm>
            <a:off x="751586" y="1956361"/>
            <a:ext cx="11002945" cy="523220"/>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Configuration:</a:t>
            </a:r>
          </a:p>
          <a:p>
            <a:r>
              <a:rPr lang="en-US" sz="1400" dirty="0" smtClean="0">
                <a:solidFill>
                  <a:srgbClr val="1D1D1A"/>
                </a:solidFill>
                <a:latin typeface="Huawei Sans" panose="020C0503030203020204" pitchFamily="34" charset="0"/>
              </a:rPr>
              <a:t>Find </a:t>
            </a:r>
            <a:r>
              <a:rPr lang="en-US" sz="1400" dirty="0">
                <a:solidFill>
                  <a:srgbClr val="1D1D1A"/>
                </a:solidFill>
                <a:latin typeface="Huawei Sans" panose="020C0503030203020204" pitchFamily="34" charset="0"/>
              </a:rPr>
              <a:t>the Black Box configuration file in </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var</a:t>
            </a:r>
            <a:r>
              <a:rPr lang="en-US" sz="1400" b="1" dirty="0">
                <a:solidFill>
                  <a:srgbClr val="1D1D1A"/>
                </a:solidFill>
                <a:latin typeface="Huawei Sans" panose="020C0503030203020204" pitchFamily="34" charset="0"/>
              </a:rPr>
              <a:t>/log/</a:t>
            </a:r>
            <a:r>
              <a:rPr lang="en-US" sz="1400" b="1" dirty="0" err="1">
                <a:solidFill>
                  <a:srgbClr val="1D1D1A"/>
                </a:solidFill>
                <a:latin typeface="Huawei Sans" panose="020C0503030203020204" pitchFamily="34" charset="0"/>
              </a:rPr>
              <a:t>npu</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conf</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bbox</a:t>
            </a:r>
            <a:r>
              <a:rPr lang="en-US" sz="1400" b="1" dirty="0">
                <a:solidFill>
                  <a:srgbClr val="1D1D1A"/>
                </a:solidFill>
                <a:latin typeface="Huawei Sans" panose="020C0503030203020204" pitchFamily="34" charset="0"/>
              </a:rPr>
              <a:t>/</a:t>
            </a:r>
            <a:r>
              <a:rPr lang="en-US" sz="1400" b="1" dirty="0" err="1">
                <a:solidFill>
                  <a:srgbClr val="1D1D1A"/>
                </a:solidFill>
                <a:latin typeface="Huawei Sans" panose="020C0503030203020204" pitchFamily="34" charset="0"/>
              </a:rPr>
              <a:t>bbox.conf</a:t>
            </a:r>
            <a:r>
              <a:rPr lang="en-US" sz="1400" dirty="0">
                <a:solidFill>
                  <a:srgbClr val="1D1D1A"/>
                </a:solidFill>
                <a:latin typeface="Huawei Sans" panose="020C0503030203020204" pitchFamily="34" charset="0"/>
              </a:rPr>
              <a:t>. The following table lists the variables to be configured.</a:t>
            </a:r>
          </a:p>
        </p:txBody>
      </p:sp>
      <p:sp>
        <p:nvSpPr>
          <p:cNvPr id="9" name="文本框 8"/>
          <p:cNvSpPr txBox="1"/>
          <p:nvPr/>
        </p:nvSpPr>
        <p:spPr>
          <a:xfrm>
            <a:off x="751586" y="4114390"/>
            <a:ext cx="7213174" cy="830997"/>
          </a:xfrm>
          <a:prstGeom prst="rect">
            <a:avLst/>
          </a:prstGeom>
          <a:noFill/>
        </p:spPr>
        <p:txBody>
          <a:bodyPr wrap="square" rtlCol="0">
            <a:spAutoFit/>
          </a:bodyPr>
          <a:lstStyle/>
          <a:p>
            <a:r>
              <a:rPr lang="en-US" sz="1200" dirty="0">
                <a:solidFill>
                  <a:srgbClr val="1D1D1A"/>
                </a:solidFill>
                <a:latin typeface="Huawei Sans" panose="020C0503030203020204" pitchFamily="34" charset="0"/>
              </a:rPr>
              <a:t>Log directory:</a:t>
            </a:r>
          </a:p>
          <a:p>
            <a:r>
              <a:rPr lang="en-US" sz="1200" dirty="0" smtClean="0">
                <a:solidFill>
                  <a:srgbClr val="1D1D1A"/>
                </a:solidFill>
                <a:latin typeface="Huawei Sans" panose="020C0503030203020204" pitchFamily="34" charset="0"/>
              </a:rPr>
              <a:t>Black </a:t>
            </a:r>
            <a:r>
              <a:rPr lang="en-US" sz="1200" dirty="0">
                <a:solidFill>
                  <a:srgbClr val="1D1D1A"/>
                </a:solidFill>
                <a:latin typeface="Huawei Sans" panose="020C0503030203020204" pitchFamily="34" charset="0"/>
              </a:rPr>
              <a:t>Box log files are stored in the </a:t>
            </a:r>
            <a:r>
              <a:rPr lang="en-US" sz="1200" b="1" dirty="0">
                <a:solidFill>
                  <a:srgbClr val="1D1D1A"/>
                </a:solidFill>
                <a:latin typeface="Huawei Sans" panose="020C0503030203020204" pitchFamily="34" charset="0"/>
              </a:rPr>
              <a:t>/</a:t>
            </a:r>
            <a:r>
              <a:rPr lang="en-US" sz="1200" b="1" dirty="0" err="1">
                <a:solidFill>
                  <a:srgbClr val="1D1D1A"/>
                </a:solidFill>
                <a:latin typeface="Huawei Sans" panose="020C0503030203020204" pitchFamily="34" charset="0"/>
              </a:rPr>
              <a:t>var</a:t>
            </a:r>
            <a:r>
              <a:rPr lang="en-US" sz="1200" b="1" dirty="0">
                <a:solidFill>
                  <a:srgbClr val="1D1D1A"/>
                </a:solidFill>
                <a:latin typeface="Huawei Sans" panose="020C0503030203020204" pitchFamily="34" charset="0"/>
              </a:rPr>
              <a:t>/log/</a:t>
            </a:r>
            <a:r>
              <a:rPr lang="en-US" sz="1200" b="1" dirty="0" err="1">
                <a:solidFill>
                  <a:srgbClr val="1D1D1A"/>
                </a:solidFill>
                <a:latin typeface="Huawei Sans" panose="020C0503030203020204" pitchFamily="34" charset="0"/>
              </a:rPr>
              <a:t>npu</a:t>
            </a:r>
            <a:r>
              <a:rPr lang="en-US" sz="1200" b="1" dirty="0">
                <a:solidFill>
                  <a:srgbClr val="1D1D1A"/>
                </a:solidFill>
                <a:latin typeface="Huawei Sans" panose="020C0503030203020204" pitchFamily="34" charset="0"/>
              </a:rPr>
              <a:t>/</a:t>
            </a:r>
            <a:r>
              <a:rPr lang="en-US" sz="1200" b="1" dirty="0" err="1">
                <a:solidFill>
                  <a:srgbClr val="1D1D1A"/>
                </a:solidFill>
                <a:latin typeface="Huawei Sans" panose="020C0503030203020204" pitchFamily="34" charset="0"/>
              </a:rPr>
              <a:t>hisi_logs</a:t>
            </a:r>
            <a:r>
              <a:rPr lang="en-US" sz="1200" b="1" dirty="0">
                <a:solidFill>
                  <a:srgbClr val="1D1D1A"/>
                </a:solidFill>
                <a:latin typeface="Huawei Sans" panose="020C0503030203020204" pitchFamily="34" charset="0"/>
              </a:rPr>
              <a:t>/device-id/</a:t>
            </a:r>
            <a:r>
              <a:rPr lang="en-US" sz="1200" dirty="0">
                <a:solidFill>
                  <a:srgbClr val="1D1D1A"/>
                </a:solidFill>
                <a:latin typeface="Huawei Sans" panose="020C0503030203020204" pitchFamily="34" charset="0"/>
              </a:rPr>
              <a:t> directory.</a:t>
            </a:r>
          </a:p>
          <a:p>
            <a:r>
              <a:rPr lang="en-US" sz="1200" dirty="0">
                <a:solidFill>
                  <a:srgbClr val="1D1D1A"/>
                </a:solidFill>
                <a:latin typeface="Huawei Sans" panose="020C0503030203020204" pitchFamily="34" charset="0"/>
              </a:rPr>
              <a:t>File </a:t>
            </a:r>
            <a:r>
              <a:rPr lang="en-US" sz="1200" b="1" dirty="0">
                <a:solidFill>
                  <a:srgbClr val="1D1D1A"/>
                </a:solidFill>
                <a:latin typeface="Huawei Sans" panose="020C0503030203020204" pitchFamily="34" charset="0"/>
              </a:rPr>
              <a:t>history.log</a:t>
            </a:r>
            <a:r>
              <a:rPr lang="en-US" sz="1200" dirty="0">
                <a:solidFill>
                  <a:srgbClr val="1D1D1A"/>
                </a:solidFill>
                <a:latin typeface="Huawei Sans" panose="020C0503030203020204" pitchFamily="34" charset="0"/>
              </a:rPr>
              <a:t>:</a:t>
            </a:r>
          </a:p>
          <a:p>
            <a:r>
              <a:rPr lang="en-US" sz="1200" dirty="0" smtClean="0">
                <a:solidFill>
                  <a:srgbClr val="1D1D1A"/>
                </a:solidFill>
                <a:latin typeface="Huawei Sans" panose="020C0503030203020204" pitchFamily="34" charset="0"/>
              </a:rPr>
              <a:t>The </a:t>
            </a:r>
            <a:r>
              <a:rPr lang="en-US" sz="1200" b="1" dirty="0">
                <a:solidFill>
                  <a:srgbClr val="1D1D1A"/>
                </a:solidFill>
                <a:latin typeface="Huawei Sans" panose="020C0503030203020204" pitchFamily="34" charset="0"/>
              </a:rPr>
              <a:t>history.log</a:t>
            </a:r>
            <a:r>
              <a:rPr lang="en-US" sz="1200" dirty="0">
                <a:solidFill>
                  <a:srgbClr val="1D1D1A"/>
                </a:solidFill>
                <a:latin typeface="Huawei Sans" panose="020C0503030203020204" pitchFamily="34" charset="0"/>
              </a:rPr>
              <a:t> file records the historical errors with timestamps, as shown in the right figure.</a:t>
            </a:r>
          </a:p>
        </p:txBody>
      </p:sp>
      <p:pic>
        <p:nvPicPr>
          <p:cNvPr id="5" name="图片 4"/>
          <p:cNvPicPr>
            <a:picLocks noChangeAspect="1"/>
          </p:cNvPicPr>
          <p:nvPr/>
        </p:nvPicPr>
        <p:blipFill>
          <a:blip r:embed="rId3"/>
          <a:stretch>
            <a:fillRect/>
          </a:stretch>
        </p:blipFill>
        <p:spPr>
          <a:xfrm>
            <a:off x="698167" y="5354715"/>
            <a:ext cx="10766240" cy="948040"/>
          </a:xfrm>
          <a:prstGeom prst="rect">
            <a:avLst/>
          </a:prstGeom>
        </p:spPr>
      </p:pic>
      <p:pic>
        <p:nvPicPr>
          <p:cNvPr id="10" name="图片 9"/>
          <p:cNvPicPr>
            <a:picLocks noChangeAspect="1"/>
          </p:cNvPicPr>
          <p:nvPr/>
        </p:nvPicPr>
        <p:blipFill rotWithShape="1">
          <a:blip r:embed="rId4"/>
          <a:srcRect r="42747"/>
          <a:stretch/>
        </p:blipFill>
        <p:spPr>
          <a:xfrm>
            <a:off x="7921921" y="2604940"/>
            <a:ext cx="3542486" cy="2686705"/>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444485011"/>
              </p:ext>
            </p:extLst>
          </p:nvPr>
        </p:nvGraphicFramePr>
        <p:xfrm>
          <a:off x="733333" y="2621779"/>
          <a:ext cx="6933558" cy="1367252"/>
        </p:xfrm>
        <a:graphic>
          <a:graphicData uri="http://schemas.openxmlformats.org/drawingml/2006/table">
            <a:tbl>
              <a:tblPr firstRow="1" bandRow="1">
                <a:tableStyleId>{5940675A-B579-460E-94D1-54222C63F5DA}</a:tableStyleId>
              </a:tblPr>
              <a:tblGrid>
                <a:gridCol w="2686875"/>
                <a:gridCol w="4246683"/>
              </a:tblGrid>
              <a:tr h="262933">
                <a:tc>
                  <a:txBody>
                    <a:bodyPr/>
                    <a:lstStyle/>
                    <a:p>
                      <a:r>
                        <a:rPr lang="en-US" sz="1200" b="1" dirty="0">
                          <a:latin typeface="Huawei Sans" panose="020C0503030203020204" pitchFamily="34" charset="0"/>
                        </a:rPr>
                        <a:t>Variable</a:t>
                      </a:r>
                    </a:p>
                  </a:txBody>
                  <a:tcPr marL="33251" marR="33251" marT="33251" marB="33251" anchor="ctr">
                    <a:solidFill>
                      <a:schemeClr val="tx1">
                        <a:lumMod val="10000"/>
                        <a:lumOff val="90000"/>
                      </a:schemeClr>
                    </a:solidFill>
                  </a:tcPr>
                </a:tc>
                <a:tc>
                  <a:txBody>
                    <a:bodyPr/>
                    <a:lstStyle/>
                    <a:p>
                      <a:r>
                        <a:rPr lang="en-US" sz="1200" b="1" dirty="0">
                          <a:latin typeface="Huawei Sans" panose="020C0503030203020204" pitchFamily="34" charset="0"/>
                        </a:rPr>
                        <a:t>Description</a:t>
                      </a:r>
                    </a:p>
                  </a:txBody>
                  <a:tcPr marL="33251" marR="33251" marT="33251" marB="33251" anchor="ctr">
                    <a:solidFill>
                      <a:schemeClr val="tx1">
                        <a:lumMod val="10000"/>
                        <a:lumOff val="90000"/>
                      </a:schemeClr>
                    </a:solidFill>
                  </a:tcPr>
                </a:tc>
              </a:tr>
              <a:tr h="648568">
                <a:tc>
                  <a:txBody>
                    <a:bodyPr/>
                    <a:lstStyle/>
                    <a:p>
                      <a:r>
                        <a:rPr lang="en-US" sz="1200">
                          <a:latin typeface="Huawei Sans" panose="020C0503030203020204" pitchFamily="34" charset="0"/>
                        </a:rPr>
                        <a:t>MNTN_PATH=/var/log/npu/hisi_logs</a:t>
                      </a:r>
                    </a:p>
                  </a:txBody>
                  <a:tcPr marL="33251" marR="33251" marT="33251" marB="33251" anchor="ctr"/>
                </a:tc>
                <a:tc>
                  <a:txBody>
                    <a:bodyPr/>
                    <a:lstStyle/>
                    <a:p>
                      <a:r>
                        <a:rPr lang="en-US" sz="1200" dirty="0">
                          <a:latin typeface="Huawei Sans" panose="020C0503030203020204" pitchFamily="34" charset="0"/>
                        </a:rPr>
                        <a:t>Path for storing the Black Box logs. The path cannot contain relative path /../ and the path length cannot exceed 64 bytes.</a:t>
                      </a:r>
                    </a:p>
                  </a:txBody>
                  <a:tcPr marL="33251" marR="33251" marT="33251" marB="33251" anchor="ctr"/>
                </a:tc>
              </a:tr>
              <a:tr h="455751">
                <a:tc>
                  <a:txBody>
                    <a:bodyPr/>
                    <a:lstStyle/>
                    <a:p>
                      <a:r>
                        <a:rPr lang="en-US" sz="1200">
                          <a:latin typeface="Huawei Sans" panose="020C0503030203020204" pitchFamily="34" charset="0"/>
                        </a:rPr>
                        <a:t>MNTN_LOGSPACE_SIZE=64</a:t>
                      </a:r>
                    </a:p>
                  </a:txBody>
                  <a:tcPr marL="33251" marR="33251" marT="33251" marB="33251" anchor="ctr"/>
                </a:tc>
                <a:tc>
                  <a:txBody>
                    <a:bodyPr/>
                    <a:lstStyle/>
                    <a:p>
                      <a:r>
                        <a:rPr lang="en-US" sz="1200" dirty="0">
                          <a:latin typeface="Huawei Sans" panose="020C0503030203020204" pitchFamily="34" charset="0"/>
                        </a:rPr>
                        <a:t>Available space size for storing log files of each SoC. The unit is MB. The size range is 20 MB to 3 GB.</a:t>
                      </a:r>
                    </a:p>
                  </a:txBody>
                  <a:tcPr marL="33251" marR="33251" marT="33251" marB="33251" anchor="ctr"/>
                </a:tc>
              </a:tr>
            </a:tbl>
          </a:graphicData>
        </a:graphic>
      </p:graphicFrame>
    </p:spTree>
    <p:extLst>
      <p:ext uri="{BB962C8B-B14F-4D97-AF65-F5344CB8AC3E}">
        <p14:creationId xmlns:p14="http://schemas.microsoft.com/office/powerpoint/2010/main" val="1700464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9024" y="546368"/>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9. ADC and ADA</a:t>
            </a:r>
          </a:p>
        </p:txBody>
      </p:sp>
      <p:sp>
        <p:nvSpPr>
          <p:cNvPr id="3" name="文本框 2"/>
          <p:cNvSpPr txBox="1"/>
          <p:nvPr/>
        </p:nvSpPr>
        <p:spPr>
          <a:xfrm>
            <a:off x="733335" y="1183932"/>
            <a:ext cx="10716585" cy="738664"/>
          </a:xfrm>
          <a:prstGeom prst="rect">
            <a:avLst/>
          </a:prstGeom>
          <a:noFill/>
        </p:spPr>
        <p:txBody>
          <a:bodyPr wrap="square" rtlCol="0">
            <a:spAutoFit/>
          </a:bodyPr>
          <a:lstStyle/>
          <a:p>
            <a:r>
              <a:rPr lang="en-US" sz="1400" dirty="0" smtClean="0">
                <a:solidFill>
                  <a:srgbClr val="1D1D1A"/>
                </a:solidFill>
                <a:latin typeface="Huawei Sans" panose="020C0503030203020204" pitchFamily="34" charset="0"/>
              </a:rPr>
              <a:t>The </a:t>
            </a:r>
            <a:r>
              <a:rPr lang="en-US" sz="1400" b="1" dirty="0" err="1">
                <a:solidFill>
                  <a:srgbClr val="1D1D1A"/>
                </a:solidFill>
                <a:latin typeface="Huawei Sans" panose="020C0503030203020204" pitchFamily="34" charset="0"/>
              </a:rPr>
              <a:t>adc</a:t>
            </a:r>
            <a:r>
              <a:rPr lang="en-US" sz="1400" dirty="0">
                <a:solidFill>
                  <a:srgbClr val="1D1D1A"/>
                </a:solidFill>
                <a:latin typeface="Huawei Sans" panose="020C0503030203020204" pitchFamily="34" charset="0"/>
              </a:rPr>
              <a:t> command is provided to implement functions such as file transfer, log level setting, and heartbeat detection through the communication between the Ascend Debug Client (ADC) and Ascend Debug Agent (ADA). The </a:t>
            </a:r>
            <a:r>
              <a:rPr lang="en-US" sz="1400" b="1" dirty="0" err="1">
                <a:solidFill>
                  <a:srgbClr val="1D1D1A"/>
                </a:solidFill>
                <a:latin typeface="Huawei Sans" panose="020C0503030203020204" pitchFamily="34" charset="0"/>
              </a:rPr>
              <a:t>adc</a:t>
            </a:r>
            <a:r>
              <a:rPr lang="en-US" sz="1400" dirty="0">
                <a:solidFill>
                  <a:srgbClr val="1D1D1A"/>
                </a:solidFill>
                <a:latin typeface="Huawei Sans" panose="020C0503030203020204" pitchFamily="34" charset="0"/>
              </a:rPr>
              <a:t> command is executed on the server where Toolkit is installed and is then delivered to the operating environment for execution.</a:t>
            </a:r>
          </a:p>
        </p:txBody>
      </p:sp>
      <p:sp>
        <p:nvSpPr>
          <p:cNvPr id="7" name="文本框 6"/>
          <p:cNvSpPr txBox="1"/>
          <p:nvPr/>
        </p:nvSpPr>
        <p:spPr>
          <a:xfrm>
            <a:off x="5084631" y="2073742"/>
            <a:ext cx="6365289" cy="2462213"/>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Abbreviation mapping:</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ADC: Ascend Debug Client, corresponding to the </a:t>
            </a:r>
            <a:r>
              <a:rPr lang="en-US" sz="1400" b="1" dirty="0" err="1">
                <a:solidFill>
                  <a:srgbClr val="1D1D1A"/>
                </a:solidFill>
                <a:latin typeface="Huawei Sans" panose="020C0503030203020204" pitchFamily="34" charset="0"/>
              </a:rPr>
              <a:t>adc</a:t>
            </a:r>
            <a:r>
              <a:rPr lang="en-US" sz="1400" dirty="0">
                <a:solidFill>
                  <a:srgbClr val="1D1D1A"/>
                </a:solidFill>
                <a:latin typeface="Huawei Sans" panose="020C0503030203020204" pitchFamily="34" charset="0"/>
              </a:rPr>
              <a:t> command</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ADA: Ascend Debug Agent. The corresponding process name is </a:t>
            </a:r>
            <a:r>
              <a:rPr lang="en-US" sz="1400" dirty="0" err="1">
                <a:solidFill>
                  <a:srgbClr val="1D1D1A"/>
                </a:solidFill>
                <a:latin typeface="Huawei Sans" panose="020C0503030203020204" pitchFamily="34" charset="0"/>
              </a:rPr>
              <a:t>ada</a:t>
            </a:r>
            <a:r>
              <a:rPr lang="en-US" sz="1400" dirty="0">
                <a:solidFill>
                  <a:srgbClr val="1D1D1A"/>
                </a:solidFill>
                <a:latin typeface="Huawei Sans" panose="020C0503030203020204" pitchFamily="34" charset="0"/>
              </a:rPr>
              <a:t>.</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ADX: Ascend Debug for X, a module name.</a:t>
            </a:r>
          </a:p>
          <a:p>
            <a:endParaRPr lang="en-US" altLang="zh-CN" sz="1400" dirty="0">
              <a:solidFill>
                <a:srgbClr val="1D1D1A"/>
              </a:solidFill>
              <a:latin typeface="Huawei Sans" panose="020C0503030203020204" pitchFamily="34" charset="0"/>
            </a:endParaRPr>
          </a:p>
          <a:p>
            <a:r>
              <a:rPr lang="en-US" sz="1400" dirty="0">
                <a:solidFill>
                  <a:srgbClr val="1D1D1A"/>
                </a:solidFill>
                <a:latin typeface="Huawei Sans" panose="020C0503030203020204" pitchFamily="34" charset="0"/>
              </a:rPr>
              <a:t>Pay attention to the following:</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In the Ascend EP scenario, ADA is deployed on the host, which is also the operating environment.</a:t>
            </a:r>
          </a:p>
          <a:p>
            <a:pPr marL="285750" indent="-285750">
              <a:buFont typeface="Wingdings" panose="05000000000000000000" pitchFamily="2" charset="2"/>
              <a:buChar char="l"/>
            </a:pPr>
            <a:r>
              <a:rPr lang="en-US" sz="1400" dirty="0">
                <a:solidFill>
                  <a:srgbClr val="1D1D1A"/>
                </a:solidFill>
                <a:latin typeface="Huawei Sans" panose="020C0503030203020204" pitchFamily="34" charset="0"/>
              </a:rPr>
              <a:t>In the Ascend RC scenario, ADA is deployed on the developer board, which is also the operating environment. In addition, you can run the </a:t>
            </a:r>
            <a:r>
              <a:rPr lang="en-US" sz="1400" b="1" dirty="0" err="1">
                <a:solidFill>
                  <a:srgbClr val="1D1D1A"/>
                </a:solidFill>
                <a:latin typeface="Huawei Sans" panose="020C0503030203020204" pitchFamily="34" charset="0"/>
              </a:rPr>
              <a:t>adc</a:t>
            </a:r>
            <a:r>
              <a:rPr lang="en-US" sz="1400" dirty="0">
                <a:solidFill>
                  <a:srgbClr val="1D1D1A"/>
                </a:solidFill>
                <a:latin typeface="Huawei Sans" panose="020C0503030203020204" pitchFamily="34" charset="0"/>
              </a:rPr>
              <a:t> command in the operating environment without installing Toolkit.</a:t>
            </a:r>
          </a:p>
        </p:txBody>
      </p:sp>
      <p:sp>
        <p:nvSpPr>
          <p:cNvPr id="9" name="文本框 8"/>
          <p:cNvSpPr txBox="1"/>
          <p:nvPr/>
        </p:nvSpPr>
        <p:spPr>
          <a:xfrm>
            <a:off x="733335" y="4774112"/>
            <a:ext cx="10736353" cy="523220"/>
          </a:xfrm>
          <a:prstGeom prst="rect">
            <a:avLst/>
          </a:prstGeom>
          <a:noFill/>
        </p:spPr>
        <p:txBody>
          <a:bodyPr wrap="square" rtlCol="0">
            <a:spAutoFit/>
          </a:bodyPr>
          <a:lstStyle/>
          <a:p>
            <a:r>
              <a:rPr lang="en-US" sz="1400">
                <a:solidFill>
                  <a:srgbClr val="1D1D1A"/>
                </a:solidFill>
                <a:latin typeface="Huawei Sans" panose="020C0503030203020204" pitchFamily="34" charset="0"/>
              </a:rPr>
              <a:t>Use cases:</a:t>
            </a:r>
          </a:p>
          <a:p>
            <a:r>
              <a:rPr lang="en-US" sz="1400">
                <a:solidFill>
                  <a:srgbClr val="1D1D1A"/>
                </a:solidFill>
                <a:latin typeface="Huawei Sans" panose="020C0503030203020204" pitchFamily="34" charset="0"/>
              </a:rPr>
              <a:t>Heartbeat detection and log level settings</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4" y="2098808"/>
            <a:ext cx="3848100" cy="2499092"/>
          </a:xfrm>
          <a:prstGeom prst="rect">
            <a:avLst/>
          </a:prstGeom>
        </p:spPr>
      </p:pic>
      <p:pic>
        <p:nvPicPr>
          <p:cNvPr id="12" name="图片 11"/>
          <p:cNvPicPr>
            <a:picLocks noChangeAspect="1"/>
          </p:cNvPicPr>
          <p:nvPr/>
        </p:nvPicPr>
        <p:blipFill>
          <a:blip r:embed="rId4"/>
          <a:stretch>
            <a:fillRect/>
          </a:stretch>
        </p:blipFill>
        <p:spPr>
          <a:xfrm>
            <a:off x="822110" y="5417251"/>
            <a:ext cx="6229350" cy="333375"/>
          </a:xfrm>
          <a:prstGeom prst="rect">
            <a:avLst/>
          </a:prstGeom>
        </p:spPr>
      </p:pic>
      <p:pic>
        <p:nvPicPr>
          <p:cNvPr id="13" name="图片 12"/>
          <p:cNvPicPr>
            <a:picLocks noChangeAspect="1"/>
          </p:cNvPicPr>
          <p:nvPr/>
        </p:nvPicPr>
        <p:blipFill>
          <a:blip r:embed="rId5"/>
          <a:stretch>
            <a:fillRect/>
          </a:stretch>
        </p:blipFill>
        <p:spPr>
          <a:xfrm>
            <a:off x="822110" y="5834506"/>
            <a:ext cx="9286875" cy="466725"/>
          </a:xfrm>
          <a:prstGeom prst="rect">
            <a:avLst/>
          </a:prstGeom>
        </p:spPr>
      </p:pic>
    </p:spTree>
    <p:extLst>
      <p:ext uri="{BB962C8B-B14F-4D97-AF65-F5344CB8AC3E}">
        <p14:creationId xmlns:p14="http://schemas.microsoft.com/office/powerpoint/2010/main" val="2497487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3335" y="2446321"/>
            <a:ext cx="10473641" cy="830997"/>
          </a:xfrm>
          <a:prstGeom prst="rect">
            <a:avLst/>
          </a:prstGeom>
          <a:noFill/>
        </p:spPr>
        <p:txBody>
          <a:bodyPr wrap="square" rtlCol="0">
            <a:spAutoFit/>
          </a:bodyPr>
          <a:lstStyle/>
          <a:p>
            <a:r>
              <a:rPr lang="en-US" sz="1600" dirty="0">
                <a:solidFill>
                  <a:srgbClr val="1D1D1A"/>
                </a:solidFill>
                <a:latin typeface="Huawei Sans" panose="020C0503030203020204" pitchFamily="34" charset="0"/>
              </a:rPr>
              <a:t>Installation:</a:t>
            </a:r>
          </a:p>
          <a:p>
            <a:r>
              <a:rPr lang="en-US" sz="1600" dirty="0" smtClean="0">
                <a:solidFill>
                  <a:srgbClr val="1D1D1A"/>
                </a:solidFill>
                <a:latin typeface="Huawei Sans" panose="020C0503030203020204" pitchFamily="34" charset="0"/>
              </a:rPr>
              <a:t>Download </a:t>
            </a:r>
            <a:r>
              <a:rPr lang="en-US" sz="1600" dirty="0">
                <a:solidFill>
                  <a:srgbClr val="1D1D1A"/>
                </a:solidFill>
                <a:latin typeface="Huawei Sans" panose="020C0503030203020204" pitchFamily="34" charset="0"/>
              </a:rPr>
              <a:t>the latest Driver and installation package from </a:t>
            </a:r>
            <a:r>
              <a:rPr lang="en-US" sz="1600" b="1" dirty="0">
                <a:solidFill>
                  <a:srgbClr val="1D1D1A"/>
                </a:solidFill>
                <a:latin typeface="Huawei Sans" panose="020C0503030203020204" pitchFamily="34" charset="0"/>
              </a:rPr>
              <a:t>https://www.huaweicloud.com/ascend/resource/Software</a:t>
            </a:r>
            <a:r>
              <a:rPr lang="en-US" sz="1600" dirty="0">
                <a:solidFill>
                  <a:srgbClr val="1D1D1A"/>
                </a:solidFill>
                <a:latin typeface="Huawei Sans" panose="020C0503030203020204" pitchFamily="34" charset="0"/>
              </a:rPr>
              <a:t>. The default installation path is </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usr</a:t>
            </a:r>
            <a:r>
              <a:rPr lang="en-US" sz="1600" b="1" dirty="0">
                <a:solidFill>
                  <a:srgbClr val="1D1D1A"/>
                </a:solidFill>
                <a:latin typeface="Huawei Sans" panose="020C0503030203020204" pitchFamily="34" charset="0"/>
              </a:rPr>
              <a:t>/local/</a:t>
            </a:r>
            <a:r>
              <a:rPr lang="en-US" sz="1600" b="1" dirty="0" err="1">
                <a:solidFill>
                  <a:srgbClr val="1D1D1A"/>
                </a:solidFill>
                <a:latin typeface="Huawei Sans" panose="020C0503030203020204" pitchFamily="34" charset="0"/>
              </a:rPr>
              <a:t>sbin</a:t>
            </a:r>
            <a:r>
              <a:rPr lang="en-US" sz="1600" b="1" dirty="0">
                <a:solidFill>
                  <a:srgbClr val="1D1D1A"/>
                </a:solidFill>
                <a:latin typeface="Huawei Sans" panose="020C0503030203020204" pitchFamily="34" charset="0"/>
              </a:rPr>
              <a:t>/</a:t>
            </a:r>
            <a:r>
              <a:rPr lang="en-US" sz="1600" dirty="0">
                <a:solidFill>
                  <a:srgbClr val="1D1D1A"/>
                </a:solidFill>
                <a:latin typeface="Huawei Sans" panose="020C0503030203020204" pitchFamily="34" charset="0"/>
              </a:rPr>
              <a:t>.</a:t>
            </a:r>
          </a:p>
        </p:txBody>
      </p:sp>
      <p:sp>
        <p:nvSpPr>
          <p:cNvPr id="2" name="文本框 1"/>
          <p:cNvSpPr txBox="1"/>
          <p:nvPr/>
        </p:nvSpPr>
        <p:spPr>
          <a:xfrm>
            <a:off x="1460231" y="546366"/>
            <a:ext cx="10470930" cy="523220"/>
          </a:xfrm>
          <a:prstGeom prst="rect">
            <a:avLst/>
          </a:prstGeom>
          <a:noFill/>
        </p:spPr>
        <p:txBody>
          <a:bodyPr vert="horz" wrap="square" lIns="91440" tIns="45720" rIns="91440" bIns="45720" rtlCol="0" anchor="t" anchorCtr="0">
            <a:spAutoFit/>
          </a:bodyPr>
          <a:lstStyle>
            <a:defPPr>
              <a:defRPr lang="zh-CN"/>
            </a:defPPr>
            <a:lvl1pPr>
              <a:defRPr sz="2399" b="1">
                <a:solidFill>
                  <a:srgbClr val="C00000"/>
                </a:solidFill>
                <a:latin typeface="Huawei Sans" panose="020C0503030203020204" pitchFamily="34" charset="0"/>
              </a:defRPr>
            </a:lvl1pPr>
          </a:lstStyle>
          <a:p>
            <a:r>
              <a:rPr lang="en-US" sz="2800" dirty="0">
                <a:latin typeface="Huawei Sans" panose="020C0503030203020204" pitchFamily="34" charset="0"/>
              </a:rPr>
              <a:t>10. </a:t>
            </a:r>
            <a:r>
              <a:rPr lang="en-US" sz="2800" dirty="0" err="1">
                <a:latin typeface="Huawei Sans" panose="020C0503030203020204" pitchFamily="34" charset="0"/>
              </a:rPr>
              <a:t>npu-smi</a:t>
            </a:r>
            <a:endParaRPr lang="en-US" sz="2800" dirty="0">
              <a:latin typeface="Huawei Sans" panose="020C0503030203020204" pitchFamily="34" charset="0"/>
            </a:endParaRPr>
          </a:p>
        </p:txBody>
      </p:sp>
      <p:sp>
        <p:nvSpPr>
          <p:cNvPr id="3" name="文本框 2"/>
          <p:cNvSpPr txBox="1"/>
          <p:nvPr/>
        </p:nvSpPr>
        <p:spPr>
          <a:xfrm>
            <a:off x="733335" y="1177324"/>
            <a:ext cx="10576816" cy="1323439"/>
          </a:xfrm>
          <a:prstGeom prst="rect">
            <a:avLst/>
          </a:prstGeom>
          <a:noFill/>
        </p:spPr>
        <p:txBody>
          <a:bodyPr wrap="square" rtlCol="0">
            <a:spAutoFit/>
          </a:bodyPr>
          <a:lstStyle/>
          <a:p>
            <a:r>
              <a:rPr lang="en-US" sz="1600" dirty="0" err="1" smtClean="0">
                <a:solidFill>
                  <a:srgbClr val="1D1D1A"/>
                </a:solidFill>
                <a:latin typeface="Huawei Sans" panose="020C0503030203020204" pitchFamily="34" charset="0"/>
              </a:rPr>
              <a:t>npu-smi</a:t>
            </a:r>
            <a:r>
              <a:rPr lang="en-US" sz="1600" dirty="0" smtClean="0">
                <a:solidFill>
                  <a:srgbClr val="1D1D1A"/>
                </a:solidFill>
                <a:latin typeface="Huawei Sans" panose="020C0503030203020204" pitchFamily="34" charset="0"/>
              </a:rPr>
              <a:t> </a:t>
            </a:r>
            <a:r>
              <a:rPr lang="en-US" sz="1600" dirty="0">
                <a:solidFill>
                  <a:srgbClr val="1D1D1A"/>
                </a:solidFill>
                <a:latin typeface="Huawei Sans" panose="020C0503030203020204" pitchFamily="34" charset="0"/>
              </a:rPr>
              <a:t>is an NPU system management tool. It can be used to collect Atlas 300I Inference Card or Ascend 310 AI Processor, view the usage of the video RAM, enable and disable the NPU configuration option, and update firmware. For NPU 20.0.0 and later versions, some </a:t>
            </a:r>
            <a:r>
              <a:rPr lang="en-US" sz="1600" dirty="0" err="1">
                <a:solidFill>
                  <a:srgbClr val="1D1D1A"/>
                </a:solidFill>
                <a:latin typeface="Huawei Sans" panose="020C0503030203020204" pitchFamily="34" charset="0"/>
              </a:rPr>
              <a:t>npu-smi</a:t>
            </a:r>
            <a:r>
              <a:rPr lang="en-US" sz="1600" dirty="0">
                <a:solidFill>
                  <a:srgbClr val="1D1D1A"/>
                </a:solidFill>
                <a:latin typeface="Huawei Sans" panose="020C0503030203020204" pitchFamily="34" charset="0"/>
              </a:rPr>
              <a:t> commands can be delivered to VMs.</a:t>
            </a:r>
          </a:p>
          <a:p>
            <a:r>
              <a:rPr lang="en-US" sz="1600" dirty="0" smtClean="0">
                <a:solidFill>
                  <a:srgbClr val="1D1D1A"/>
                </a:solidFill>
                <a:latin typeface="Huawei Sans" panose="020C0503030203020204" pitchFamily="34" charset="0"/>
              </a:rPr>
              <a:t>Commands </a:t>
            </a:r>
            <a:r>
              <a:rPr lang="en-US" sz="1600" dirty="0">
                <a:solidFill>
                  <a:srgbClr val="1D1D1A"/>
                </a:solidFill>
                <a:latin typeface="Huawei Sans" panose="020C0503030203020204" pitchFamily="34" charset="0"/>
              </a:rPr>
              <a:t>are provided to query the processor version, monitor the processor status, resource usage, temperature, power consumption, and voltage, as well as collect logs.</a:t>
            </a:r>
          </a:p>
        </p:txBody>
      </p:sp>
      <p:sp>
        <p:nvSpPr>
          <p:cNvPr id="5" name="文本框 4"/>
          <p:cNvSpPr txBox="1"/>
          <p:nvPr/>
        </p:nvSpPr>
        <p:spPr>
          <a:xfrm>
            <a:off x="730526" y="3372445"/>
            <a:ext cx="2756997" cy="338554"/>
          </a:xfrm>
          <a:prstGeom prst="rect">
            <a:avLst/>
          </a:prstGeom>
          <a:noFill/>
        </p:spPr>
        <p:txBody>
          <a:bodyPr wrap="square" rtlCol="0">
            <a:spAutoFit/>
          </a:bodyPr>
          <a:lstStyle/>
          <a:p>
            <a:r>
              <a:rPr lang="en-US" sz="1600" dirty="0">
                <a:solidFill>
                  <a:srgbClr val="1D1D1A"/>
                </a:solidFill>
                <a:latin typeface="Huawei Sans" panose="020C0503030203020204" pitchFamily="34" charset="0"/>
              </a:rPr>
              <a:t>Command-line options:</a:t>
            </a:r>
          </a:p>
        </p:txBody>
      </p:sp>
      <p:sp>
        <p:nvSpPr>
          <p:cNvPr id="7" name="文本框 6"/>
          <p:cNvSpPr txBox="1"/>
          <p:nvPr/>
        </p:nvSpPr>
        <p:spPr>
          <a:xfrm>
            <a:off x="5351300" y="3280131"/>
            <a:ext cx="6084000" cy="1600438"/>
          </a:xfrm>
          <a:prstGeom prst="rect">
            <a:avLst/>
          </a:prstGeom>
          <a:noFill/>
        </p:spPr>
        <p:txBody>
          <a:bodyPr wrap="square" rtlCol="0">
            <a:spAutoFit/>
          </a:bodyPr>
          <a:lstStyle/>
          <a:p>
            <a:r>
              <a:rPr lang="en-US" sz="1400" dirty="0">
                <a:solidFill>
                  <a:srgbClr val="1D1D1A"/>
                </a:solidFill>
                <a:latin typeface="Huawei Sans" panose="020C0503030203020204" pitchFamily="34" charset="0"/>
              </a:rPr>
              <a:t>Use cases:</a:t>
            </a:r>
          </a:p>
          <a:p>
            <a:r>
              <a:rPr lang="en-US" sz="1400" dirty="0">
                <a:solidFill>
                  <a:srgbClr val="1D1D1A"/>
                </a:solidFill>
                <a:latin typeface="Huawei Sans" panose="020C0503030203020204" pitchFamily="34" charset="0"/>
              </a:rPr>
              <a:t>1. Query the monitoring data of all </a:t>
            </a:r>
            <a:r>
              <a:rPr lang="en-US" altLang="zh-CN" sz="1400" dirty="0">
                <a:solidFill>
                  <a:srgbClr val="1D1D1A"/>
                </a:solidFill>
                <a:latin typeface="Huawei Sans" panose="020C0503030203020204" pitchFamily="34" charset="0"/>
              </a:rPr>
              <a:t>chip </a:t>
            </a:r>
            <a:r>
              <a:rPr lang="en-US" sz="1400" dirty="0" smtClean="0">
                <a:solidFill>
                  <a:srgbClr val="1D1D1A"/>
                </a:solidFill>
                <a:latin typeface="Huawei Sans" panose="020C0503030203020204" pitchFamily="34" charset="0"/>
              </a:rPr>
              <a:t>or </a:t>
            </a:r>
            <a:r>
              <a:rPr lang="en-US" sz="1400" dirty="0">
                <a:solidFill>
                  <a:srgbClr val="1D1D1A"/>
                </a:solidFill>
                <a:latin typeface="Huawei Sans" panose="020C0503030203020204" pitchFamily="34" charset="0"/>
              </a:rPr>
              <a:t>a single </a:t>
            </a:r>
            <a:r>
              <a:rPr lang="en-US" altLang="zh-CN" sz="1400" dirty="0" smtClean="0">
                <a:solidFill>
                  <a:srgbClr val="1D1D1A"/>
                </a:solidFill>
                <a:latin typeface="Huawei Sans" panose="020C0503030203020204" pitchFamily="34" charset="0"/>
              </a:rPr>
              <a:t>chip</a:t>
            </a:r>
            <a:r>
              <a:rPr lang="en-US" sz="1400" dirty="0" smtClean="0">
                <a:solidFill>
                  <a:srgbClr val="1D1D1A"/>
                </a:solidFill>
                <a:latin typeface="Huawei Sans" panose="020C0503030203020204" pitchFamily="34" charset="0"/>
              </a:rPr>
              <a:t>:</a:t>
            </a:r>
            <a:endParaRPr lang="en-US" sz="1400" dirty="0">
              <a:solidFill>
                <a:srgbClr val="1D1D1A"/>
              </a:solidFill>
              <a:latin typeface="Huawei Sans" panose="020C0503030203020204" pitchFamily="34" charset="0"/>
            </a:endParaRPr>
          </a:p>
          <a:p>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npu-smi</a:t>
            </a:r>
            <a:r>
              <a:rPr lang="en-US" sz="1400" b="1" dirty="0">
                <a:solidFill>
                  <a:srgbClr val="1D1D1A"/>
                </a:solidFill>
                <a:latin typeface="Huawei Sans" panose="020C0503030203020204" pitchFamily="34" charset="0"/>
              </a:rPr>
              <a:t> info watch -i </a:t>
            </a:r>
            <a:r>
              <a:rPr lang="en-US" sz="1400" i="1" dirty="0">
                <a:solidFill>
                  <a:srgbClr val="1D1D1A"/>
                </a:solidFill>
                <a:latin typeface="Huawei Sans" panose="020C0503030203020204" pitchFamily="34" charset="0"/>
              </a:rPr>
              <a:t>id </a:t>
            </a:r>
            <a:r>
              <a:rPr lang="en-US" sz="1400" b="1" dirty="0">
                <a:solidFill>
                  <a:srgbClr val="1D1D1A"/>
                </a:solidFill>
                <a:latin typeface="Huawei Sans" panose="020C0503030203020204" pitchFamily="34" charset="0"/>
              </a:rPr>
              <a:t>-c </a:t>
            </a:r>
            <a:r>
              <a:rPr lang="en-US" sz="1400" i="1" dirty="0" err="1">
                <a:solidFill>
                  <a:srgbClr val="1D1D1A"/>
                </a:solidFill>
                <a:latin typeface="Huawei Sans" panose="020C0503030203020204" pitchFamily="34" charset="0"/>
              </a:rPr>
              <a:t>chip_id</a:t>
            </a:r>
            <a:r>
              <a:rPr lang="en-US" sz="1400" i="1" dirty="0">
                <a:solidFill>
                  <a:srgbClr val="1D1D1A"/>
                </a:solidFill>
                <a:latin typeface="Huawei Sans" panose="020C0503030203020204" pitchFamily="34" charset="0"/>
              </a:rPr>
              <a:t> </a:t>
            </a:r>
            <a:r>
              <a:rPr lang="en-US" sz="1400" b="1" dirty="0">
                <a:solidFill>
                  <a:srgbClr val="1D1D1A"/>
                </a:solidFill>
                <a:latin typeface="Huawei Sans" panose="020C0503030203020204" pitchFamily="34" charset="0"/>
              </a:rPr>
              <a:t>-d </a:t>
            </a:r>
            <a:r>
              <a:rPr lang="en-US" sz="1400" i="1" dirty="0" err="1">
                <a:solidFill>
                  <a:srgbClr val="1D1D1A"/>
                </a:solidFill>
                <a:latin typeface="Huawei Sans" panose="020C0503030203020204" pitchFamily="34" charset="0"/>
              </a:rPr>
              <a:t>delay_seconds</a:t>
            </a:r>
            <a:r>
              <a:rPr lang="en-US" sz="1400" i="1" dirty="0">
                <a:solidFill>
                  <a:srgbClr val="1D1D1A"/>
                </a:solidFill>
                <a:latin typeface="Huawei Sans" panose="020C0503030203020204" pitchFamily="34" charset="0"/>
              </a:rPr>
              <a:t> </a:t>
            </a:r>
            <a:r>
              <a:rPr lang="en-US" sz="1400" b="1" dirty="0">
                <a:solidFill>
                  <a:srgbClr val="1D1D1A"/>
                </a:solidFill>
                <a:latin typeface="Huawei Sans" panose="020C0503030203020204" pitchFamily="34" charset="0"/>
              </a:rPr>
              <a:t>-s </a:t>
            </a:r>
            <a:r>
              <a:rPr lang="en-US" sz="1400" i="1" dirty="0" err="1">
                <a:solidFill>
                  <a:srgbClr val="1D1D1A"/>
                </a:solidFill>
                <a:latin typeface="Huawei Sans" panose="020C0503030203020204" pitchFamily="34" charset="0"/>
              </a:rPr>
              <a:t>watch_type</a:t>
            </a:r>
            <a:r>
              <a:rPr lang="en-US" sz="1400" dirty="0">
                <a:solidFill>
                  <a:srgbClr val="1D1D1A"/>
                </a:solidFill>
                <a:latin typeface="Huawei Sans" panose="020C0503030203020204" pitchFamily="34" charset="0"/>
              </a:rPr>
              <a:t> </a:t>
            </a:r>
          </a:p>
          <a:p>
            <a:r>
              <a:rPr lang="en-US" sz="1400" dirty="0">
                <a:solidFill>
                  <a:srgbClr val="1D1D1A"/>
                </a:solidFill>
                <a:latin typeface="Huawei Sans" panose="020C0503030203020204" pitchFamily="34" charset="0"/>
              </a:rPr>
              <a:t>2. Query all NPU devices:</a:t>
            </a:r>
          </a:p>
          <a:p>
            <a:r>
              <a:rPr lang="en-US" sz="1400"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npu-smi</a:t>
            </a:r>
            <a:r>
              <a:rPr lang="en-US" sz="1400" b="1" dirty="0">
                <a:solidFill>
                  <a:srgbClr val="1D1D1A"/>
                </a:solidFill>
                <a:latin typeface="Huawei Sans" panose="020C0503030203020204" pitchFamily="34" charset="0"/>
              </a:rPr>
              <a:t> info -l </a:t>
            </a:r>
          </a:p>
          <a:p>
            <a:r>
              <a:rPr lang="en-US" sz="1400" dirty="0">
                <a:solidFill>
                  <a:srgbClr val="1D1D1A"/>
                </a:solidFill>
                <a:latin typeface="Huawei Sans" panose="020C0503030203020204" pitchFamily="34" charset="0"/>
              </a:rPr>
              <a:t>3. Query the </a:t>
            </a:r>
            <a:r>
              <a:rPr lang="en-US" sz="1400" dirty="0" smtClean="0">
                <a:solidFill>
                  <a:srgbClr val="1D1D1A"/>
                </a:solidFill>
                <a:latin typeface="Huawei Sans" panose="020C0503030203020204" pitchFamily="34" charset="0"/>
              </a:rPr>
              <a:t>chip mapping </a:t>
            </a:r>
            <a:r>
              <a:rPr lang="en-US" sz="1400" dirty="0">
                <a:solidFill>
                  <a:srgbClr val="1D1D1A"/>
                </a:solidFill>
                <a:latin typeface="Huawei Sans" panose="020C0503030203020204" pitchFamily="34" charset="0"/>
              </a:rPr>
              <a:t>relationship:</a:t>
            </a:r>
          </a:p>
          <a:p>
            <a:r>
              <a:rPr lang="en-US" sz="1400"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npu-smi</a:t>
            </a:r>
            <a:r>
              <a:rPr lang="en-US" sz="1400" b="1" dirty="0">
                <a:solidFill>
                  <a:srgbClr val="1D1D1A"/>
                </a:solidFill>
                <a:latin typeface="Huawei Sans" panose="020C0503030203020204" pitchFamily="34" charset="0"/>
              </a:rPr>
              <a:t> info -</a:t>
            </a:r>
            <a:r>
              <a:rPr lang="en-US" sz="1400" b="1" dirty="0" smtClean="0">
                <a:solidFill>
                  <a:srgbClr val="1D1D1A"/>
                </a:solidFill>
                <a:latin typeface="Huawei Sans" panose="020C0503030203020204" pitchFamily="34" charset="0"/>
              </a:rPr>
              <a:t>m</a:t>
            </a:r>
            <a:endParaRPr lang="en-US" sz="1400" b="1" dirty="0">
              <a:solidFill>
                <a:srgbClr val="1D1D1A"/>
              </a:solidFill>
              <a:latin typeface="Huawei Sans" panose="020C0503030203020204" pitchFamily="34" charset="0"/>
            </a:endParaRPr>
          </a:p>
        </p:txBody>
      </p:sp>
      <p:pic>
        <p:nvPicPr>
          <p:cNvPr id="8" name="图片 7"/>
          <p:cNvPicPr>
            <a:picLocks noChangeAspect="1"/>
          </p:cNvPicPr>
          <p:nvPr/>
        </p:nvPicPr>
        <p:blipFill>
          <a:blip r:embed="rId3"/>
          <a:stretch>
            <a:fillRect/>
          </a:stretch>
        </p:blipFill>
        <p:spPr>
          <a:xfrm>
            <a:off x="5674685" y="4866152"/>
            <a:ext cx="4683511" cy="1488371"/>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1183187172"/>
              </p:ext>
            </p:extLst>
          </p:nvPr>
        </p:nvGraphicFramePr>
        <p:xfrm>
          <a:off x="829692" y="3710999"/>
          <a:ext cx="4322600" cy="2643524"/>
        </p:xfrm>
        <a:graphic>
          <a:graphicData uri="http://schemas.openxmlformats.org/drawingml/2006/table">
            <a:tbl>
              <a:tblPr>
                <a:tableStyleId>{5940675A-B579-460E-94D1-54222C63F5DA}</a:tableStyleId>
              </a:tblPr>
              <a:tblGrid>
                <a:gridCol w="869549"/>
                <a:gridCol w="3453051"/>
              </a:tblGrid>
              <a:tr h="331334">
                <a:tc>
                  <a:txBody>
                    <a:bodyPr/>
                    <a:lstStyle/>
                    <a:p>
                      <a:r>
                        <a:rPr lang="en-US" sz="1400" dirty="0" smtClean="0">
                          <a:latin typeface="Huawei Sans" panose="020C0503030203020204" pitchFamily="34" charset="0"/>
                        </a:rPr>
                        <a:t>Option</a:t>
                      </a:r>
                      <a:endParaRPr lang="en-US" sz="1400" dirty="0">
                        <a:latin typeface="Huawei Sans" panose="020C0503030203020204" pitchFamily="34" charset="0"/>
                      </a:endParaRPr>
                    </a:p>
                  </a:txBody>
                  <a:tcPr marL="33251" marR="33251" marT="33251" marB="33251" anchor="ctr">
                    <a:solidFill>
                      <a:schemeClr val="tx1">
                        <a:lumMod val="10000"/>
                        <a:lumOff val="90000"/>
                      </a:schemeClr>
                    </a:solidFill>
                  </a:tcPr>
                </a:tc>
                <a:tc>
                  <a:txBody>
                    <a:bodyPr/>
                    <a:lstStyle/>
                    <a:p>
                      <a:r>
                        <a:rPr lang="en-US" sz="1400" dirty="0">
                          <a:latin typeface="Huawei Sans" panose="020C0503030203020204" pitchFamily="34" charset="0"/>
                        </a:rPr>
                        <a:t>Description</a:t>
                      </a:r>
                    </a:p>
                  </a:txBody>
                  <a:tcPr marL="33251" marR="33251" marT="33251" marB="33251" anchor="ctr">
                    <a:solidFill>
                      <a:schemeClr val="tx1">
                        <a:lumMod val="10000"/>
                        <a:lumOff val="90000"/>
                      </a:schemeClr>
                    </a:solidFill>
                  </a:tcPr>
                </a:tc>
              </a:tr>
              <a:tr h="331334">
                <a:tc>
                  <a:txBody>
                    <a:bodyPr/>
                    <a:lstStyle/>
                    <a:p>
                      <a:r>
                        <a:rPr lang="en-US" sz="1400">
                          <a:latin typeface="Huawei Sans" panose="020C0503030203020204" pitchFamily="34" charset="0"/>
                        </a:rPr>
                        <a:t>info</a:t>
                      </a:r>
                    </a:p>
                  </a:txBody>
                  <a:tcPr marL="33251" marR="33251" marT="33251" marB="33251" anchor="ctr"/>
                </a:tc>
                <a:tc>
                  <a:txBody>
                    <a:bodyPr/>
                    <a:lstStyle/>
                    <a:p>
                      <a:r>
                        <a:rPr lang="en-US" sz="1400" dirty="0">
                          <a:latin typeface="Huawei Sans" panose="020C0503030203020204" pitchFamily="34" charset="0"/>
                        </a:rPr>
                        <a:t>Queries information.</a:t>
                      </a:r>
                    </a:p>
                  </a:txBody>
                  <a:tcPr marL="33251" marR="33251" marT="33251" marB="33251" anchor="ctr"/>
                </a:tc>
              </a:tr>
              <a:tr h="583936">
                <a:tc>
                  <a:txBody>
                    <a:bodyPr/>
                    <a:lstStyle/>
                    <a:p>
                      <a:r>
                        <a:rPr lang="en-US" sz="1400">
                          <a:latin typeface="Huawei Sans" panose="020C0503030203020204" pitchFamily="34" charset="0"/>
                        </a:rPr>
                        <a:t>set</a:t>
                      </a:r>
                    </a:p>
                  </a:txBody>
                  <a:tcPr marL="33251" marR="33251" marT="33251" marB="33251" anchor="ctr"/>
                </a:tc>
                <a:tc>
                  <a:txBody>
                    <a:bodyPr/>
                    <a:lstStyle/>
                    <a:p>
                      <a:r>
                        <a:rPr lang="en-US" sz="1400" dirty="0">
                          <a:latin typeface="Huawei Sans" panose="020C0503030203020204" pitchFamily="34" charset="0"/>
                        </a:rPr>
                        <a:t>Configures the </a:t>
                      </a:r>
                      <a:r>
                        <a:rPr lang="en-US" altLang="zh-CN" sz="1400" dirty="0" smtClean="0">
                          <a:solidFill>
                            <a:srgbClr val="1D1D1A"/>
                          </a:solidFill>
                          <a:latin typeface="Huawei Sans" panose="020C0503030203020204" pitchFamily="34" charset="0"/>
                        </a:rPr>
                        <a:t>chip </a:t>
                      </a:r>
                      <a:r>
                        <a:rPr lang="en-US" sz="1400" dirty="0" smtClean="0">
                          <a:latin typeface="Huawei Sans" panose="020C0503030203020204" pitchFamily="34" charset="0"/>
                        </a:rPr>
                        <a:t>occupation </a:t>
                      </a:r>
                      <a:r>
                        <a:rPr lang="en-US" sz="1400" dirty="0">
                          <a:latin typeface="Huawei Sans" panose="020C0503030203020204" pitchFamily="34" charset="0"/>
                        </a:rPr>
                        <a:t>mode and </a:t>
                      </a:r>
                      <a:r>
                        <a:rPr lang="en-US" sz="1400" dirty="0" smtClean="0">
                          <a:latin typeface="Huawei Sans" panose="020C0503030203020204" pitchFamily="34" charset="0"/>
                        </a:rPr>
                        <a:t>video RAM, </a:t>
                      </a:r>
                      <a:r>
                        <a:rPr lang="en-US" sz="1400" dirty="0">
                          <a:latin typeface="Huawei Sans" panose="020C0503030203020204" pitchFamily="34" charset="0"/>
                        </a:rPr>
                        <a:t>or resets </a:t>
                      </a:r>
                      <a:r>
                        <a:rPr lang="en-US" sz="1400" dirty="0" smtClean="0">
                          <a:latin typeface="Huawei Sans" panose="020C0503030203020204" pitchFamily="34" charset="0"/>
                        </a:rPr>
                        <a:t>a </a:t>
                      </a:r>
                      <a:r>
                        <a:rPr lang="en-US" altLang="zh-CN" sz="1400" dirty="0" smtClean="0">
                          <a:solidFill>
                            <a:srgbClr val="1D1D1A"/>
                          </a:solidFill>
                          <a:latin typeface="Huawei Sans" panose="020C0503030203020204" pitchFamily="34" charset="0"/>
                        </a:rPr>
                        <a:t>chip</a:t>
                      </a:r>
                      <a:r>
                        <a:rPr lang="en-US" sz="1400" dirty="0" smtClean="0">
                          <a:latin typeface="Huawei Sans" panose="020C0503030203020204" pitchFamily="34" charset="0"/>
                        </a:rPr>
                        <a:t>.</a:t>
                      </a:r>
                      <a:endParaRPr lang="en-US" sz="1400" dirty="0">
                        <a:latin typeface="Huawei Sans" panose="020C0503030203020204" pitchFamily="34" charset="0"/>
                      </a:endParaRPr>
                    </a:p>
                  </a:txBody>
                  <a:tcPr marL="33251" marR="33251" marT="33251" marB="33251" anchor="ctr"/>
                </a:tc>
              </a:tr>
              <a:tr h="583936">
                <a:tc>
                  <a:txBody>
                    <a:bodyPr/>
                    <a:lstStyle/>
                    <a:p>
                      <a:r>
                        <a:rPr lang="en-US" sz="1400">
                          <a:latin typeface="Huawei Sans" panose="020C0503030203020204" pitchFamily="34" charset="0"/>
                        </a:rPr>
                        <a:t>upgrade</a:t>
                      </a:r>
                    </a:p>
                  </a:txBody>
                  <a:tcPr marL="33251" marR="33251" marT="33251" marB="33251" anchor="ctr"/>
                </a:tc>
                <a:tc>
                  <a:txBody>
                    <a:bodyPr/>
                    <a:lstStyle/>
                    <a:p>
                      <a:r>
                        <a:rPr lang="en-US" sz="1400" dirty="0">
                          <a:latin typeface="Huawei Sans" panose="020C0503030203020204" pitchFamily="34" charset="0"/>
                        </a:rPr>
                        <a:t>Upgrades the configuration and queries the upgrade status.</a:t>
                      </a:r>
                    </a:p>
                  </a:txBody>
                  <a:tcPr marL="33251" marR="33251" marT="33251" marB="33251" anchor="ctr"/>
                </a:tc>
              </a:tr>
              <a:tr h="406492">
                <a:tc>
                  <a:txBody>
                    <a:bodyPr/>
                    <a:lstStyle/>
                    <a:p>
                      <a:r>
                        <a:rPr lang="en-US" sz="1400">
                          <a:latin typeface="Huawei Sans" panose="020C0503030203020204" pitchFamily="34" charset="0"/>
                        </a:rPr>
                        <a:t>-h</a:t>
                      </a:r>
                    </a:p>
                  </a:txBody>
                  <a:tcPr marL="33251" marR="33251" marT="33251" marB="33251" anchor="ctr"/>
                </a:tc>
                <a:tc>
                  <a:txBody>
                    <a:bodyPr/>
                    <a:lstStyle/>
                    <a:p>
                      <a:r>
                        <a:rPr lang="en-US" sz="1400" dirty="0">
                          <a:latin typeface="Huawei Sans" panose="020C0503030203020204" pitchFamily="34" charset="0"/>
                        </a:rPr>
                        <a:t>Displays the help </a:t>
                      </a:r>
                      <a:r>
                        <a:rPr lang="en-US" sz="1400" dirty="0" smtClean="0">
                          <a:latin typeface="Huawei Sans" panose="020C0503030203020204" pitchFamily="34" charset="0"/>
                        </a:rPr>
                        <a:t>information.</a:t>
                      </a:r>
                      <a:endParaRPr lang="en-US" sz="1400" dirty="0">
                        <a:latin typeface="Huawei Sans" panose="020C0503030203020204" pitchFamily="34" charset="0"/>
                      </a:endParaRPr>
                    </a:p>
                  </a:txBody>
                  <a:tcPr marL="33251" marR="33251" marT="33251" marB="33251" anchor="ctr"/>
                </a:tc>
              </a:tr>
              <a:tr h="406492">
                <a:tc>
                  <a:txBody>
                    <a:bodyPr/>
                    <a:lstStyle/>
                    <a:p>
                      <a:r>
                        <a:rPr lang="en-US" sz="1400">
                          <a:latin typeface="Huawei Sans" panose="020C0503030203020204" pitchFamily="34" charset="0"/>
                        </a:rPr>
                        <a:t>-v</a:t>
                      </a:r>
                    </a:p>
                  </a:txBody>
                  <a:tcPr marL="33251" marR="33251" marT="33251" marB="33251" anchor="ctr"/>
                </a:tc>
                <a:tc>
                  <a:txBody>
                    <a:bodyPr/>
                    <a:lstStyle/>
                    <a:p>
                      <a:r>
                        <a:rPr lang="en-US" sz="1400" dirty="0">
                          <a:latin typeface="Huawei Sans" panose="020C0503030203020204" pitchFamily="34" charset="0"/>
                        </a:rPr>
                        <a:t>Displays the version of the </a:t>
                      </a:r>
                      <a:r>
                        <a:rPr lang="en-US" sz="1400" dirty="0" err="1">
                          <a:latin typeface="Huawei Sans" panose="020C0503030203020204" pitchFamily="34" charset="0"/>
                        </a:rPr>
                        <a:t>npu-smi</a:t>
                      </a:r>
                      <a:r>
                        <a:rPr lang="en-US" sz="1400" dirty="0">
                          <a:latin typeface="Huawei Sans" panose="020C0503030203020204" pitchFamily="34" charset="0"/>
                        </a:rPr>
                        <a:t> tool.</a:t>
                      </a:r>
                    </a:p>
                  </a:txBody>
                  <a:tcPr marL="33251" marR="33251" marT="33251" marB="33251" anchor="ctr"/>
                </a:tc>
              </a:tr>
            </a:tbl>
          </a:graphicData>
        </a:graphic>
      </p:graphicFrame>
    </p:spTree>
    <p:extLst>
      <p:ext uri="{BB962C8B-B14F-4D97-AF65-F5344CB8AC3E}">
        <p14:creationId xmlns:p14="http://schemas.microsoft.com/office/powerpoint/2010/main" val="2691253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4" name="任意多边形: 形状 9"/>
          <p:cNvSpPr/>
          <p:nvPr/>
        </p:nvSpPr>
        <p:spPr>
          <a:xfrm rot="10800000">
            <a:off x="1124408" y="712429"/>
            <a:ext cx="1695210" cy="400143"/>
          </a:xfrm>
          <a:prstGeom prst="rect">
            <a:avLst/>
          </a:prstGeom>
          <a:solidFill>
            <a:schemeClr val="bg1"/>
          </a:solidFill>
          <a:ln w="25400" cap="flat" cmpd="sng" algn="ctr">
            <a:noFill/>
            <a:prstDash val="solid"/>
          </a:ln>
          <a:effectLst/>
        </p:spPr>
        <p:txBody>
          <a:bodyPr rtlCol="0" anchor="ctr"/>
          <a:lstStyle/>
          <a:p>
            <a:pPr algn="ctr" defTabSz="1219272">
              <a:defRPr/>
            </a:pPr>
            <a:endParaRPr lang="zh-CN" altLang="en-US" sz="3201" kern="0" dirty="0">
              <a:solidFill>
                <a:prstClr val="white">
                  <a:lumMod val="65000"/>
                </a:prstClr>
              </a:solidFill>
              <a:latin typeface="Huawei Sans" panose="020C0503030203020204" pitchFamily="34" charset="0"/>
              <a:cs typeface="Huawei Sans" panose="020C0503030203020204" pitchFamily="34" charset="0"/>
              <a:sym typeface="+mn-lt"/>
            </a:endParaRPr>
          </a:p>
        </p:txBody>
      </p:sp>
      <p:sp>
        <p:nvSpPr>
          <p:cNvPr id="6" name="文本框 5"/>
          <p:cNvSpPr txBox="1">
            <a:spLocks noChangeArrowheads="1"/>
          </p:cNvSpPr>
          <p:nvPr/>
        </p:nvSpPr>
        <p:spPr bwMode="auto">
          <a:xfrm>
            <a:off x="1155189" y="712432"/>
            <a:ext cx="16191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72" eaLnBrk="0" hangingPunct="0"/>
            <a:r>
              <a:rPr lang="en-US" sz="2000" dirty="0" smtClean="0">
                <a:solidFill>
                  <a:prstClr val="white"/>
                </a:solidFill>
                <a:latin typeface="Huawei Sans" panose="020C0503030203020204" pitchFamily="34" charset="0"/>
                <a:cs typeface="Huawei Sans" panose="020C0503030203020204" pitchFamily="34" charset="0"/>
                <a:sym typeface="+mn-lt"/>
              </a:rPr>
              <a:t>Contents</a:t>
            </a:r>
            <a:endParaRPr lang="en-US" sz="2000" dirty="0">
              <a:solidFill>
                <a:prstClr val="white"/>
              </a:solidFill>
              <a:latin typeface="Huawei Sans" panose="020C0503030203020204" pitchFamily="34" charset="0"/>
              <a:cs typeface="Huawei Sans" panose="020C0503030203020204" pitchFamily="34" charset="0"/>
              <a:sym typeface="+mn-lt"/>
            </a:endParaRPr>
          </a:p>
        </p:txBody>
      </p:sp>
      <p:sp>
        <p:nvSpPr>
          <p:cNvPr id="7" name="矩形 6"/>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cxnSp>
        <p:nvCxnSpPr>
          <p:cNvPr id="8" name="直接连接符 7"/>
          <p:cNvCxnSpPr/>
          <p:nvPr/>
        </p:nvCxnSpPr>
        <p:spPr bwMode="auto">
          <a:xfrm flipH="1">
            <a:off x="-819149" y="920588"/>
            <a:ext cx="1695449" cy="0"/>
          </a:xfrm>
          <a:prstGeom prst="line">
            <a:avLst/>
          </a:prstGeom>
          <a:noFill/>
          <a:ln w="9525" cap="flat" cmpd="sng" algn="ctr">
            <a:solidFill>
              <a:sysClr val="window" lastClr="FFFFFF">
                <a:lumMod val="65000"/>
              </a:sysClr>
            </a:solidFill>
            <a:prstDash val="solid"/>
          </a:ln>
          <a:effectLst/>
        </p:spPr>
      </p:cxnSp>
      <p:cxnSp>
        <p:nvCxnSpPr>
          <p:cNvPr id="9" name="直接连接符 8"/>
          <p:cNvCxnSpPr>
            <a:cxnSpLocks/>
          </p:cNvCxnSpPr>
          <p:nvPr/>
        </p:nvCxnSpPr>
        <p:spPr>
          <a:xfrm>
            <a:off x="2796545" y="867704"/>
            <a:ext cx="4273937" cy="1267"/>
          </a:xfrm>
          <a:prstGeom prst="line">
            <a:avLst/>
          </a:prstGeom>
          <a:noFill/>
          <a:ln w="9525" cap="flat" cmpd="sng" algn="ctr">
            <a:solidFill>
              <a:sysClr val="window" lastClr="FFFFFF">
                <a:lumMod val="65000"/>
              </a:sysClr>
            </a:solidFill>
            <a:prstDash val="solid"/>
          </a:ln>
          <a:effectLst/>
        </p:spPr>
      </p:cxnSp>
      <p:sp>
        <p:nvSpPr>
          <p:cNvPr id="10" name="矩形 9"/>
          <p:cNvSpPr/>
          <p:nvPr/>
        </p:nvSpPr>
        <p:spPr>
          <a:xfrm>
            <a:off x="1168760" y="1500706"/>
            <a:ext cx="362600" cy="461665"/>
          </a:xfrm>
          <a:prstGeom prst="rect">
            <a:avLst/>
          </a:prstGeom>
        </p:spPr>
        <p:txBody>
          <a:bodyPr wrap="none">
            <a:spAutoFit/>
          </a:bodyPr>
          <a:lstStyle/>
          <a:p>
            <a:pPr algn="ctr" defTabSz="914478"/>
            <a:r>
              <a:rPr lang="en-US" sz="2400" b="1">
                <a:solidFill>
                  <a:srgbClr val="575757"/>
                </a:solidFill>
                <a:latin typeface="Huawei Sans" panose="020C0503030203020204" pitchFamily="34" charset="0"/>
                <a:cs typeface="Huawei Sans" panose="020C0503030203020204" pitchFamily="34" charset="0"/>
                <a:sym typeface="+mn-lt"/>
              </a:rPr>
              <a:t>1</a:t>
            </a:r>
          </a:p>
        </p:txBody>
      </p:sp>
      <p:sp>
        <p:nvSpPr>
          <p:cNvPr id="11" name="矩形 10"/>
          <p:cNvSpPr/>
          <p:nvPr/>
        </p:nvSpPr>
        <p:spPr>
          <a:xfrm>
            <a:off x="1607406" y="1551073"/>
            <a:ext cx="6732933" cy="424732"/>
          </a:xfrm>
          <a:prstGeom prst="rect">
            <a:avLst/>
          </a:prstGeom>
          <a:effectLst/>
        </p:spPr>
        <p:txBody>
          <a:bodyPr wrap="non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Huawei Full-Stack, All-Scenario AI </a:t>
            </a:r>
            <a:r>
              <a:rPr lang="en-US" sz="2400" b="1" dirty="0" smtClean="0">
                <a:solidFill>
                  <a:srgbClr val="575757"/>
                </a:solidFill>
                <a:latin typeface="Huawei Sans" panose="020C0503030203020204" pitchFamily="34" charset="0"/>
                <a:cs typeface="Huawei Sans" panose="020C0503030203020204" pitchFamily="34" charset="0"/>
                <a:sym typeface="Arial" panose="020B0604020202020204" pitchFamily="34" charset="0"/>
              </a:rPr>
              <a:t>Solution</a:t>
            </a:r>
            <a:endPar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endParaRPr>
          </a:p>
        </p:txBody>
      </p:sp>
      <p:sp>
        <p:nvSpPr>
          <p:cNvPr id="12" name="矩形 11"/>
          <p:cNvSpPr/>
          <p:nvPr/>
        </p:nvSpPr>
        <p:spPr>
          <a:xfrm>
            <a:off x="1168760" y="2456059"/>
            <a:ext cx="362600" cy="461665"/>
          </a:xfrm>
          <a:prstGeom prst="rect">
            <a:avLst/>
          </a:prstGeom>
        </p:spPr>
        <p:txBody>
          <a:bodyPr wrap="none">
            <a:spAutoFit/>
          </a:bodyPr>
          <a:lstStyle/>
          <a:p>
            <a:pPr algn="ctr" defTabSz="914478"/>
            <a:r>
              <a:rPr lang="en-US" sz="2400" b="1">
                <a:solidFill>
                  <a:srgbClr val="575757"/>
                </a:solidFill>
                <a:latin typeface="Huawei Sans" panose="020C0503030203020204" pitchFamily="34" charset="0"/>
                <a:cs typeface="Huawei Sans" panose="020C0503030203020204" pitchFamily="34" charset="0"/>
                <a:sym typeface="+mn-lt"/>
              </a:rPr>
              <a:t>2</a:t>
            </a:r>
          </a:p>
        </p:txBody>
      </p:sp>
      <p:sp>
        <p:nvSpPr>
          <p:cNvPr id="13" name="矩形 12"/>
          <p:cNvSpPr/>
          <p:nvPr/>
        </p:nvSpPr>
        <p:spPr>
          <a:xfrm>
            <a:off x="1607406" y="2499709"/>
            <a:ext cx="6782626" cy="424732"/>
          </a:xfrm>
          <a:prstGeom prst="rect">
            <a:avLst/>
          </a:prstGeom>
          <a:effectLst/>
        </p:spPr>
        <p:txBody>
          <a:bodyPr wrap="non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mn-lt"/>
              </a:rPr>
              <a:t>Hardware Platforms </a:t>
            </a:r>
            <a:r>
              <a:rPr lang="en-US" altLang="zh-CN" sz="2400" b="1" dirty="0" smtClean="0">
                <a:solidFill>
                  <a:srgbClr val="575757"/>
                </a:solidFill>
                <a:latin typeface="Huawei Sans" panose="020C0503030203020204" pitchFamily="34" charset="0"/>
                <a:cs typeface="Huawei Sans" panose="020C0503030203020204" pitchFamily="34" charset="0"/>
                <a:sym typeface="+mn-lt"/>
              </a:rPr>
              <a:t>of </a:t>
            </a:r>
            <a:r>
              <a:rPr lang="en-US" sz="2400" b="1" dirty="0" smtClean="0">
                <a:solidFill>
                  <a:srgbClr val="575757"/>
                </a:solidFill>
                <a:latin typeface="Huawei Sans" panose="020C0503030203020204" pitchFamily="34" charset="0"/>
                <a:cs typeface="Huawei Sans" panose="020C0503030203020204" pitchFamily="34" charset="0"/>
                <a:sym typeface="+mn-lt"/>
              </a:rPr>
              <a:t>the </a:t>
            </a:r>
            <a:r>
              <a:rPr lang="en-US" sz="2400" b="1" dirty="0">
                <a:solidFill>
                  <a:srgbClr val="575757"/>
                </a:solidFill>
                <a:latin typeface="Huawei Sans" panose="020C0503030203020204" pitchFamily="34" charset="0"/>
                <a:cs typeface="Huawei Sans" panose="020C0503030203020204" pitchFamily="34" charset="0"/>
                <a:sym typeface="+mn-lt"/>
              </a:rPr>
              <a:t>Ascend Solution</a:t>
            </a:r>
          </a:p>
        </p:txBody>
      </p:sp>
      <p:sp>
        <p:nvSpPr>
          <p:cNvPr id="14" name="矩形 13"/>
          <p:cNvSpPr/>
          <p:nvPr/>
        </p:nvSpPr>
        <p:spPr>
          <a:xfrm>
            <a:off x="1168760" y="3411412"/>
            <a:ext cx="362600" cy="461665"/>
          </a:xfrm>
          <a:prstGeom prst="rect">
            <a:avLst/>
          </a:prstGeom>
        </p:spPr>
        <p:txBody>
          <a:bodyPr wrap="none">
            <a:spAutoFit/>
          </a:bodyPr>
          <a:lstStyle/>
          <a:p>
            <a:pPr algn="ctr" defTabSz="914478"/>
            <a:r>
              <a:rPr lang="en-US" sz="2400" b="1">
                <a:solidFill>
                  <a:srgbClr val="575757"/>
                </a:solidFill>
                <a:latin typeface="Huawei Sans" panose="020C0503030203020204" pitchFamily="34" charset="0"/>
                <a:cs typeface="Huawei Sans" panose="020C0503030203020204" pitchFamily="34" charset="0"/>
                <a:sym typeface="+mn-lt"/>
              </a:rPr>
              <a:t>3</a:t>
            </a:r>
          </a:p>
        </p:txBody>
      </p:sp>
      <p:sp>
        <p:nvSpPr>
          <p:cNvPr id="15" name="矩形 14"/>
          <p:cNvSpPr/>
          <p:nvPr/>
        </p:nvSpPr>
        <p:spPr>
          <a:xfrm>
            <a:off x="1607406" y="3448345"/>
            <a:ext cx="8935459" cy="424732"/>
          </a:xfrm>
          <a:prstGeom prst="rect">
            <a:avLst/>
          </a:prstGeom>
          <a:effectLst/>
        </p:spPr>
        <p:txBody>
          <a:bodyPr wrap="none">
            <a:spAutoFit/>
          </a:bodyPr>
          <a:lstStyle/>
          <a:p>
            <a:pPr defTabSz="914478">
              <a:lnSpc>
                <a:spcPct val="90000"/>
              </a:lnSpc>
            </a:pPr>
            <a:r>
              <a:rPr lang="en-US" sz="2400" b="1">
                <a:solidFill>
                  <a:srgbClr val="575757"/>
                </a:solidFill>
                <a:latin typeface="Huawei Sans" panose="020C0503030203020204" pitchFamily="34" charset="0"/>
                <a:cs typeface="Huawei Sans" panose="020C0503030203020204" pitchFamily="34" charset="0"/>
                <a:sym typeface="Arial" panose="020B0604020202020204" pitchFamily="34" charset="0"/>
              </a:rPr>
              <a:t>Software Architecture and Features of the Ascend Solution</a:t>
            </a:r>
          </a:p>
        </p:txBody>
      </p:sp>
      <p:sp>
        <p:nvSpPr>
          <p:cNvPr id="16" name="矩形 15"/>
          <p:cNvSpPr/>
          <p:nvPr/>
        </p:nvSpPr>
        <p:spPr>
          <a:xfrm>
            <a:off x="1168760" y="4366765"/>
            <a:ext cx="362600" cy="461665"/>
          </a:xfrm>
          <a:prstGeom prst="rect">
            <a:avLst/>
          </a:prstGeom>
        </p:spPr>
        <p:txBody>
          <a:bodyPr wrap="none">
            <a:spAutoFit/>
          </a:bodyPr>
          <a:lstStyle/>
          <a:p>
            <a:pPr algn="ctr" defTabSz="914478"/>
            <a:r>
              <a:rPr lang="en-US" sz="2400" b="1">
                <a:solidFill>
                  <a:srgbClr val="575757"/>
                </a:solidFill>
                <a:latin typeface="Huawei Sans" panose="020C0503030203020204" pitchFamily="34" charset="0"/>
                <a:cs typeface="Huawei Sans" panose="020C0503030203020204" pitchFamily="34" charset="0"/>
                <a:sym typeface="+mn-lt"/>
              </a:rPr>
              <a:t>4</a:t>
            </a:r>
          </a:p>
        </p:txBody>
      </p:sp>
      <p:sp>
        <p:nvSpPr>
          <p:cNvPr id="17" name="矩形 16"/>
          <p:cNvSpPr/>
          <p:nvPr/>
        </p:nvSpPr>
        <p:spPr>
          <a:xfrm>
            <a:off x="1607406" y="4403698"/>
            <a:ext cx="4270721" cy="424732"/>
          </a:xfrm>
          <a:prstGeom prst="rect">
            <a:avLst/>
          </a:prstGeom>
          <a:effectLst/>
        </p:spPr>
        <p:txBody>
          <a:bodyPr wrap="none">
            <a:spAutoFit/>
          </a:bodyPr>
          <a:lstStyle/>
          <a:p>
            <a:pPr defTabSz="914478">
              <a:lnSpc>
                <a:spcPct val="90000"/>
              </a:lnSpc>
            </a:pPr>
            <a:r>
              <a:rPr lang="en-US" sz="2400" b="1">
                <a:solidFill>
                  <a:srgbClr val="575757"/>
                </a:solidFill>
                <a:latin typeface="Huawei Sans" panose="020C0503030203020204" pitchFamily="34" charset="0"/>
                <a:cs typeface="Huawei Sans" panose="020C0503030203020204" pitchFamily="34" charset="0"/>
                <a:sym typeface="Arial" panose="020B0604020202020204" pitchFamily="34" charset="0"/>
              </a:rPr>
              <a:t>Ascend Toolchain Overview</a:t>
            </a:r>
          </a:p>
        </p:txBody>
      </p:sp>
      <p:sp>
        <p:nvSpPr>
          <p:cNvPr id="18" name="矩形 17"/>
          <p:cNvSpPr/>
          <p:nvPr/>
        </p:nvSpPr>
        <p:spPr>
          <a:xfrm>
            <a:off x="1168760" y="5354758"/>
            <a:ext cx="362600" cy="461665"/>
          </a:xfrm>
          <a:prstGeom prst="rect">
            <a:avLst/>
          </a:prstGeom>
        </p:spPr>
        <p:txBody>
          <a:bodyPr wrap="none">
            <a:spAutoFit/>
          </a:bodyPr>
          <a:lstStyle/>
          <a:p>
            <a:pPr algn="ctr" defTabSz="914478"/>
            <a:r>
              <a:rPr lang="en-US" sz="2400" b="1">
                <a:solidFill>
                  <a:srgbClr val="C00000"/>
                </a:solidFill>
                <a:latin typeface="Huawei Sans" panose="020C0503030203020204" pitchFamily="34" charset="0"/>
                <a:cs typeface="Huawei Sans" panose="020C0503030203020204" pitchFamily="34" charset="0"/>
                <a:sym typeface="+mn-lt"/>
              </a:rPr>
              <a:t>5</a:t>
            </a:r>
          </a:p>
        </p:txBody>
      </p:sp>
      <p:sp>
        <p:nvSpPr>
          <p:cNvPr id="19" name="矩形 18"/>
          <p:cNvSpPr/>
          <p:nvPr/>
        </p:nvSpPr>
        <p:spPr>
          <a:xfrm>
            <a:off x="1607406" y="5391691"/>
            <a:ext cx="7901522" cy="424732"/>
          </a:xfrm>
          <a:prstGeom prst="rect">
            <a:avLst/>
          </a:prstGeom>
          <a:effectLst/>
        </p:spPr>
        <p:txBody>
          <a:bodyPr wrap="none">
            <a:spAutoFit/>
          </a:bodyPr>
          <a:lstStyle/>
          <a:p>
            <a:pPr defTabSz="914478">
              <a:lnSpc>
                <a:spcPct val="90000"/>
              </a:lnSpc>
            </a:pPr>
            <a:r>
              <a:rPr lang="en-US" sz="2400" b="1">
                <a:solidFill>
                  <a:srgbClr val="C00000"/>
                </a:solidFill>
                <a:latin typeface="Huawei Sans" panose="020C0503030203020204" pitchFamily="34" charset="0"/>
                <a:cs typeface="Huawei Sans" panose="020C0503030203020204" pitchFamily="34" charset="0"/>
                <a:sym typeface="Arial" panose="020B0604020202020204" pitchFamily="34" charset="0"/>
              </a:rPr>
              <a:t>Setup of Development and Operating Environments</a:t>
            </a:r>
          </a:p>
        </p:txBody>
      </p:sp>
    </p:spTree>
    <p:extLst>
      <p:ext uri="{BB962C8B-B14F-4D97-AF65-F5344CB8AC3E}">
        <p14:creationId xmlns:p14="http://schemas.microsoft.com/office/powerpoint/2010/main" val="3065960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6427" y="504884"/>
            <a:ext cx="7022237" cy="528350"/>
          </a:xfrm>
          <a:prstGeom prst="rect">
            <a:avLst/>
          </a:prstGeom>
          <a:noFill/>
        </p:spPr>
        <p:txBody>
          <a:bodyPr wrap="square" rtlCol="0">
            <a:spAutoFit/>
          </a:bodyPr>
          <a:lstStyle/>
          <a:p>
            <a:pPr>
              <a:lnSpc>
                <a:spcPts val="3440"/>
              </a:lnSpc>
            </a:pPr>
            <a:r>
              <a:rPr lang="en-US" sz="2800" b="1">
                <a:solidFill>
                  <a:srgbClr val="C00000"/>
                </a:solidFill>
                <a:latin typeface="Huawei Sans" panose="020C0503030203020204" pitchFamily="34" charset="0"/>
              </a:rPr>
              <a:t>Introduction</a:t>
            </a:r>
          </a:p>
        </p:txBody>
      </p:sp>
      <p:sp>
        <p:nvSpPr>
          <p:cNvPr id="3" name="文本框 2"/>
          <p:cNvSpPr txBox="1"/>
          <p:nvPr/>
        </p:nvSpPr>
        <p:spPr>
          <a:xfrm>
            <a:off x="641742" y="1177284"/>
            <a:ext cx="10827946" cy="4016484"/>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This lesson provides instructions for setting up the development and operating environment based on the Ascend AI solution and describes the UI elements of the </a:t>
            </a:r>
            <a:r>
              <a:rPr lang="en-US" dirty="0" err="1">
                <a:solidFill>
                  <a:srgbClr val="1D1D1A"/>
                </a:solidFill>
                <a:latin typeface="Huawei Sans" panose="020C0503030203020204" pitchFamily="34" charset="0"/>
              </a:rPr>
              <a:t>MindStudio</a:t>
            </a:r>
            <a:r>
              <a:rPr lang="en-US" dirty="0">
                <a:solidFill>
                  <a:srgbClr val="1D1D1A"/>
                </a:solidFill>
                <a:latin typeface="Huawei Sans" panose="020C0503030203020204" pitchFamily="34" charset="0"/>
              </a:rPr>
              <a:t> IDE.</a:t>
            </a:r>
          </a:p>
          <a:p>
            <a:pPr>
              <a:lnSpc>
                <a:spcPts val="3440"/>
              </a:lnSpc>
            </a:pPr>
            <a:r>
              <a:rPr lang="en-US" dirty="0">
                <a:solidFill>
                  <a:srgbClr val="1D1D1A"/>
                </a:solidFill>
                <a:latin typeface="Huawei Sans" panose="020C0503030203020204" pitchFamily="34" charset="0"/>
              </a:rPr>
              <a:t>This lesson is organized into four parts:</a:t>
            </a:r>
          </a:p>
          <a:p>
            <a:pPr marL="360363" indent="-360363">
              <a:lnSpc>
                <a:spcPts val="3440"/>
              </a:lnSpc>
              <a:buFontTx/>
              <a:buAutoNum type="arabicPeriod"/>
            </a:pPr>
            <a:r>
              <a:rPr lang="en-US" dirty="0">
                <a:solidFill>
                  <a:srgbClr val="1D1D1A"/>
                </a:solidFill>
                <a:latin typeface="Huawei Sans" panose="020C0503030203020204" pitchFamily="34" charset="0"/>
              </a:rPr>
              <a:t>Atlas 200 DK Environment Setup</a:t>
            </a:r>
          </a:p>
          <a:p>
            <a:pPr marL="360363" indent="-360363">
              <a:lnSpc>
                <a:spcPts val="3440"/>
              </a:lnSpc>
              <a:buFontTx/>
              <a:buAutoNum type="arabicPeriod"/>
            </a:pPr>
            <a:r>
              <a:rPr lang="en-US" dirty="0">
                <a:solidFill>
                  <a:srgbClr val="1D1D1A"/>
                </a:solidFill>
                <a:latin typeface="Huawei Sans" panose="020C0503030203020204" pitchFamily="34" charset="0"/>
              </a:rPr>
              <a:t>Atlas </a:t>
            </a:r>
            <a:r>
              <a:rPr lang="en-US" dirty="0" smtClean="0">
                <a:solidFill>
                  <a:srgbClr val="1D1D1A"/>
                </a:solidFill>
                <a:latin typeface="Huawei Sans" panose="020C0503030203020204" pitchFamily="34" charset="0"/>
              </a:rPr>
              <a:t>300 </a:t>
            </a:r>
            <a:r>
              <a:rPr lang="en-US" dirty="0">
                <a:solidFill>
                  <a:srgbClr val="1D1D1A"/>
                </a:solidFill>
                <a:latin typeface="Huawei Sans" panose="020C0503030203020204" pitchFamily="34" charset="0"/>
              </a:rPr>
              <a:t>Environment Setup</a:t>
            </a:r>
          </a:p>
          <a:p>
            <a:pPr marL="360363" indent="-360363">
              <a:lnSpc>
                <a:spcPts val="3440"/>
              </a:lnSpc>
              <a:buFontTx/>
              <a:buAutoNum type="arabicPeriod"/>
            </a:pPr>
            <a:r>
              <a:rPr lang="en-US" dirty="0" err="1" smtClean="0">
                <a:solidFill>
                  <a:srgbClr val="1D1D1A"/>
                </a:solidFill>
                <a:latin typeface="Huawei Sans" panose="020C0503030203020204" pitchFamily="34" charset="0"/>
              </a:rPr>
              <a:t>MindStudio</a:t>
            </a:r>
            <a:r>
              <a:rPr lang="en-US" dirty="0" smtClean="0">
                <a:solidFill>
                  <a:srgbClr val="1D1D1A"/>
                </a:solidFill>
                <a:latin typeface="Huawei Sans" panose="020C0503030203020204" pitchFamily="34" charset="0"/>
              </a:rPr>
              <a:t> </a:t>
            </a:r>
            <a:r>
              <a:rPr lang="en-US" dirty="0">
                <a:solidFill>
                  <a:srgbClr val="1D1D1A"/>
                </a:solidFill>
                <a:latin typeface="Huawei Sans" panose="020C0503030203020204" pitchFamily="34" charset="0"/>
              </a:rPr>
              <a:t>Features Walkthrough</a:t>
            </a:r>
          </a:p>
          <a:p>
            <a:pPr>
              <a:lnSpc>
                <a:spcPts val="3440"/>
              </a:lnSpc>
            </a:pPr>
            <a:endParaRPr lang="en-US" altLang="zh-CN" dirty="0" smtClean="0">
              <a:solidFill>
                <a:srgbClr val="1D1D1A"/>
              </a:solidFill>
              <a:latin typeface="Huawei Sans" panose="020C0503030203020204" pitchFamily="34" charset="0"/>
            </a:endParaRPr>
          </a:p>
          <a:p>
            <a:pPr>
              <a:lnSpc>
                <a:spcPts val="3440"/>
              </a:lnSpc>
            </a:pPr>
            <a:r>
              <a:rPr lang="en-US" dirty="0" smtClean="0">
                <a:solidFill>
                  <a:srgbClr val="1D1D1A"/>
                </a:solidFill>
                <a:latin typeface="Huawei Sans" panose="020C0503030203020204" pitchFamily="34" charset="0"/>
              </a:rPr>
              <a:t>You </a:t>
            </a:r>
            <a:r>
              <a:rPr lang="en-US" dirty="0">
                <a:solidFill>
                  <a:srgbClr val="1D1D1A"/>
                </a:solidFill>
                <a:latin typeface="Huawei Sans" panose="020C0503030203020204" pitchFamily="34" charset="0"/>
              </a:rPr>
              <a:t>are expected to have familiarity with basic Linux commands, Ubuntu basics, and be able to switch between users, enter and exit directories, and modify file content</a:t>
            </a:r>
            <a:r>
              <a:rPr lang="en-US" dirty="0" smtClean="0">
                <a:solidFill>
                  <a:srgbClr val="1D1D1A"/>
                </a:solidFill>
                <a:latin typeface="Huawei Sans" panose="020C0503030203020204" pitchFamily="34" charset="0"/>
              </a:rPr>
              <a:t>.</a:t>
            </a:r>
            <a:endParaRPr lang="en-US" altLang="zh-CN"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1297962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0ED505F-4E84-4C16-909E-864E9704F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6" name="矩形 5">
            <a:extLst>
              <a:ext uri="{FF2B5EF4-FFF2-40B4-BE49-F238E27FC236}">
                <a16:creationId xmlns="" xmlns:a16="http://schemas.microsoft.com/office/drawing/2014/main" id="{C75C6FE7-02AF-424D-AB33-B03382BD7A1D}"/>
              </a:ext>
            </a:extLst>
          </p:cNvPr>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sp>
        <p:nvSpPr>
          <p:cNvPr id="2" name="文本框 1"/>
          <p:cNvSpPr txBox="1"/>
          <p:nvPr/>
        </p:nvSpPr>
        <p:spPr>
          <a:xfrm>
            <a:off x="425107" y="3164825"/>
            <a:ext cx="7022237" cy="528350"/>
          </a:xfrm>
          <a:prstGeom prst="rect">
            <a:avLst/>
          </a:prstGeom>
          <a:noFill/>
        </p:spPr>
        <p:txBody>
          <a:bodyPr wrap="square" rtlCol="0">
            <a:spAutoFit/>
          </a:bodyPr>
          <a:lstStyle/>
          <a:p>
            <a:pPr algn="ctr">
              <a:lnSpc>
                <a:spcPts val="3440"/>
              </a:lnSpc>
            </a:pPr>
            <a:r>
              <a:rPr lang="en-US" sz="3200" b="1">
                <a:solidFill>
                  <a:srgbClr val="C00000"/>
                </a:solidFill>
                <a:latin typeface="Huawei Sans" panose="020C0503030203020204" pitchFamily="34" charset="0"/>
              </a:rPr>
              <a:t>Atlas 200 DK Environment Setup</a:t>
            </a:r>
          </a:p>
        </p:txBody>
      </p:sp>
    </p:spTree>
    <p:extLst>
      <p:ext uri="{BB962C8B-B14F-4D97-AF65-F5344CB8AC3E}">
        <p14:creationId xmlns:p14="http://schemas.microsoft.com/office/powerpoint/2010/main" val="2300461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4" name="任意多边形: 形状 9"/>
          <p:cNvSpPr/>
          <p:nvPr/>
        </p:nvSpPr>
        <p:spPr>
          <a:xfrm rot="10800000">
            <a:off x="1124408" y="712431"/>
            <a:ext cx="1359018" cy="400143"/>
          </a:xfrm>
          <a:prstGeom prst="rect">
            <a:avLst/>
          </a:prstGeom>
          <a:solidFill>
            <a:schemeClr val="bg1"/>
          </a:solidFill>
          <a:ln w="25400" cap="flat" cmpd="sng" algn="ctr">
            <a:noFill/>
            <a:prstDash val="solid"/>
          </a:ln>
          <a:effectLst/>
        </p:spPr>
        <p:txBody>
          <a:bodyPr rtlCol="0" anchor="ctr"/>
          <a:lstStyle/>
          <a:p>
            <a:pPr algn="ctr" defTabSz="1219272">
              <a:defRPr/>
            </a:pPr>
            <a:endParaRPr lang="zh-CN" altLang="en-US" sz="3201" kern="0" dirty="0">
              <a:solidFill>
                <a:prstClr val="white">
                  <a:lumMod val="65000"/>
                </a:prstClr>
              </a:solidFill>
              <a:latin typeface="Huawei Sans" panose="020C0503030203020204" pitchFamily="34" charset="0"/>
              <a:cs typeface="Huawei Sans" panose="020C0503030203020204" pitchFamily="34" charset="0"/>
              <a:sym typeface="+mn-lt"/>
            </a:endParaRPr>
          </a:p>
        </p:txBody>
      </p:sp>
      <p:sp>
        <p:nvSpPr>
          <p:cNvPr id="6" name="文本框 5"/>
          <p:cNvSpPr txBox="1">
            <a:spLocks noChangeArrowheads="1"/>
          </p:cNvSpPr>
          <p:nvPr/>
        </p:nvSpPr>
        <p:spPr bwMode="auto">
          <a:xfrm>
            <a:off x="1162431" y="712432"/>
            <a:ext cx="1282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72" eaLnBrk="0" hangingPunct="0"/>
            <a:r>
              <a:rPr lang="en-US" sz="2000" dirty="0">
                <a:solidFill>
                  <a:prstClr val="white"/>
                </a:solidFill>
                <a:latin typeface="Huawei Sans" panose="020C0503030203020204" pitchFamily="34" charset="0"/>
                <a:cs typeface="Huawei Sans" panose="020C0503030203020204" pitchFamily="34" charset="0"/>
                <a:sym typeface="+mn-lt"/>
              </a:rPr>
              <a:t>Contents</a:t>
            </a:r>
          </a:p>
        </p:txBody>
      </p:sp>
      <p:sp>
        <p:nvSpPr>
          <p:cNvPr id="7" name="矩形 6"/>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cxnSp>
        <p:nvCxnSpPr>
          <p:cNvPr id="8" name="直接连接符 7"/>
          <p:cNvCxnSpPr/>
          <p:nvPr/>
        </p:nvCxnSpPr>
        <p:spPr bwMode="auto">
          <a:xfrm flipH="1">
            <a:off x="-819149" y="920588"/>
            <a:ext cx="1695449" cy="0"/>
          </a:xfrm>
          <a:prstGeom prst="line">
            <a:avLst/>
          </a:prstGeom>
          <a:noFill/>
          <a:ln w="9525" cap="flat" cmpd="sng" algn="ctr">
            <a:solidFill>
              <a:sysClr val="window" lastClr="FFFFFF">
                <a:lumMod val="65000"/>
              </a:sysClr>
            </a:solidFill>
            <a:prstDash val="solid"/>
          </a:ln>
          <a:effectLst/>
        </p:spPr>
      </p:cxnSp>
      <p:cxnSp>
        <p:nvCxnSpPr>
          <p:cNvPr id="9" name="直接连接符 8"/>
          <p:cNvCxnSpPr>
            <a:cxnSpLocks/>
          </p:cNvCxnSpPr>
          <p:nvPr/>
        </p:nvCxnSpPr>
        <p:spPr>
          <a:xfrm>
            <a:off x="2731534" y="920588"/>
            <a:ext cx="4368603" cy="54350"/>
          </a:xfrm>
          <a:prstGeom prst="line">
            <a:avLst/>
          </a:prstGeom>
          <a:noFill/>
          <a:ln w="9525" cap="flat" cmpd="sng" algn="ctr">
            <a:solidFill>
              <a:sysClr val="window" lastClr="FFFFFF">
                <a:lumMod val="65000"/>
              </a:sysClr>
            </a:solidFill>
            <a:prstDash val="solid"/>
          </a:ln>
          <a:effectLst/>
        </p:spPr>
      </p:cxnSp>
      <p:sp>
        <p:nvSpPr>
          <p:cNvPr id="10" name="矩形 9"/>
          <p:cNvSpPr/>
          <p:nvPr/>
        </p:nvSpPr>
        <p:spPr>
          <a:xfrm>
            <a:off x="1139105" y="1500706"/>
            <a:ext cx="421910" cy="584775"/>
          </a:xfrm>
          <a:prstGeom prst="rect">
            <a:avLst/>
          </a:prstGeom>
        </p:spPr>
        <p:txBody>
          <a:bodyPr wrap="none">
            <a:spAutoFit/>
          </a:bodyPr>
          <a:lstStyle/>
          <a:p>
            <a:pPr algn="ctr" defTabSz="914478"/>
            <a:r>
              <a:rPr lang="en-US" sz="3200" b="1">
                <a:solidFill>
                  <a:srgbClr val="C00000"/>
                </a:solidFill>
                <a:latin typeface="Huawei Sans" panose="020C0503030203020204" pitchFamily="34" charset="0"/>
                <a:cs typeface="Huawei Sans" panose="020C0503030203020204" pitchFamily="34" charset="0"/>
                <a:sym typeface="+mn-lt"/>
              </a:rPr>
              <a:t>1</a:t>
            </a:r>
          </a:p>
        </p:txBody>
      </p:sp>
      <p:sp>
        <p:nvSpPr>
          <p:cNvPr id="11" name="矩形 10"/>
          <p:cNvSpPr/>
          <p:nvPr/>
        </p:nvSpPr>
        <p:spPr>
          <a:xfrm>
            <a:off x="1637061" y="1629881"/>
            <a:ext cx="6596678" cy="424732"/>
          </a:xfrm>
          <a:prstGeom prst="rect">
            <a:avLst/>
          </a:prstGeom>
          <a:effectLst/>
        </p:spPr>
        <p:txBody>
          <a:bodyPr wrap="none">
            <a:spAutoFit/>
          </a:bodyPr>
          <a:lstStyle/>
          <a:p>
            <a:pPr defTabSz="914478">
              <a:lnSpc>
                <a:spcPct val="90000"/>
              </a:lnSpc>
            </a:pPr>
            <a:r>
              <a:rPr lang="en-US" sz="2400" b="1" dirty="0">
                <a:solidFill>
                  <a:srgbClr val="C00000"/>
                </a:solidFill>
                <a:latin typeface="Huawei Sans" panose="020C0503030203020204" pitchFamily="34" charset="0"/>
                <a:cs typeface="Huawei Sans" panose="020C0503030203020204" pitchFamily="34" charset="0"/>
                <a:sym typeface="Arial" panose="020B0604020202020204" pitchFamily="34" charset="0"/>
              </a:rPr>
              <a:t>Huawei Full-Stack, All-Scenario AI Solution</a:t>
            </a:r>
          </a:p>
        </p:txBody>
      </p:sp>
      <p:sp>
        <p:nvSpPr>
          <p:cNvPr id="12" name="矩形 11"/>
          <p:cNvSpPr/>
          <p:nvPr/>
        </p:nvSpPr>
        <p:spPr>
          <a:xfrm>
            <a:off x="1139105" y="2456059"/>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2</a:t>
            </a:r>
          </a:p>
        </p:txBody>
      </p:sp>
      <p:sp>
        <p:nvSpPr>
          <p:cNvPr id="13" name="矩形 12"/>
          <p:cNvSpPr/>
          <p:nvPr/>
        </p:nvSpPr>
        <p:spPr>
          <a:xfrm>
            <a:off x="1637061" y="2578517"/>
            <a:ext cx="6655989" cy="424732"/>
          </a:xfrm>
          <a:prstGeom prst="rect">
            <a:avLst/>
          </a:prstGeom>
          <a:effectLst/>
        </p:spPr>
        <p:txBody>
          <a:bodyPr wrap="non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mn-lt"/>
              </a:rPr>
              <a:t>Hardware Platforms of the Ascend Solution</a:t>
            </a:r>
          </a:p>
        </p:txBody>
      </p:sp>
      <p:sp>
        <p:nvSpPr>
          <p:cNvPr id="14" name="矩形 13"/>
          <p:cNvSpPr/>
          <p:nvPr/>
        </p:nvSpPr>
        <p:spPr>
          <a:xfrm>
            <a:off x="1139105" y="3411412"/>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3</a:t>
            </a:r>
          </a:p>
        </p:txBody>
      </p:sp>
      <p:sp>
        <p:nvSpPr>
          <p:cNvPr id="15" name="矩形 14"/>
          <p:cNvSpPr/>
          <p:nvPr/>
        </p:nvSpPr>
        <p:spPr>
          <a:xfrm>
            <a:off x="1637062" y="3550219"/>
            <a:ext cx="6458068" cy="757130"/>
          </a:xfrm>
          <a:prstGeom prst="rect">
            <a:avLst/>
          </a:prstGeom>
          <a:effectLst/>
        </p:spPr>
        <p:txBody>
          <a:bodyPr wrap="squar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Software Architecture and Features of the Ascend Solution</a:t>
            </a:r>
          </a:p>
        </p:txBody>
      </p:sp>
      <p:sp>
        <p:nvSpPr>
          <p:cNvPr id="16" name="矩形 15"/>
          <p:cNvSpPr/>
          <p:nvPr/>
        </p:nvSpPr>
        <p:spPr>
          <a:xfrm>
            <a:off x="1139105" y="4366765"/>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4</a:t>
            </a:r>
          </a:p>
        </p:txBody>
      </p:sp>
      <p:sp>
        <p:nvSpPr>
          <p:cNvPr id="17" name="矩形 16"/>
          <p:cNvSpPr/>
          <p:nvPr/>
        </p:nvSpPr>
        <p:spPr>
          <a:xfrm>
            <a:off x="1637061" y="4500612"/>
            <a:ext cx="4270721" cy="424732"/>
          </a:xfrm>
          <a:prstGeom prst="rect">
            <a:avLst/>
          </a:prstGeom>
          <a:effectLst/>
        </p:spPr>
        <p:txBody>
          <a:bodyPr wrap="non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Ascend Toolchain Overview</a:t>
            </a:r>
          </a:p>
        </p:txBody>
      </p:sp>
      <p:sp>
        <p:nvSpPr>
          <p:cNvPr id="18" name="矩形 17"/>
          <p:cNvSpPr/>
          <p:nvPr/>
        </p:nvSpPr>
        <p:spPr>
          <a:xfrm>
            <a:off x="1139105" y="5354758"/>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5</a:t>
            </a:r>
          </a:p>
        </p:txBody>
      </p:sp>
      <p:sp>
        <p:nvSpPr>
          <p:cNvPr id="19" name="矩形 18"/>
          <p:cNvSpPr/>
          <p:nvPr/>
        </p:nvSpPr>
        <p:spPr>
          <a:xfrm>
            <a:off x="1637061" y="5497658"/>
            <a:ext cx="5624351" cy="757130"/>
          </a:xfrm>
          <a:prstGeom prst="rect">
            <a:avLst/>
          </a:prstGeom>
          <a:effectLst/>
        </p:spPr>
        <p:txBody>
          <a:bodyPr wrap="squar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Setup of Development and Operating Environments</a:t>
            </a:r>
          </a:p>
        </p:txBody>
      </p:sp>
    </p:spTree>
    <p:extLst>
      <p:ext uri="{BB962C8B-B14F-4D97-AF65-F5344CB8AC3E}">
        <p14:creationId xmlns:p14="http://schemas.microsoft.com/office/powerpoint/2010/main" val="506032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7912175" y="1482666"/>
            <a:ext cx="3348000" cy="4788000"/>
          </a:xfrm>
          <a:prstGeom prst="roundRect">
            <a:avLst/>
          </a:prstGeom>
          <a:solidFill>
            <a:schemeClr val="tx2">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8" name="圆角矩形 7"/>
          <p:cNvSpPr/>
          <p:nvPr/>
        </p:nvSpPr>
        <p:spPr>
          <a:xfrm>
            <a:off x="853911" y="1482666"/>
            <a:ext cx="3422105" cy="4788000"/>
          </a:xfrm>
          <a:prstGeom prst="roundRect">
            <a:avLst/>
          </a:prstGeom>
          <a:solidFill>
            <a:schemeClr val="tx2">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pic>
        <p:nvPicPr>
          <p:cNvPr id="22" name="图片 21"/>
          <p:cNvPicPr>
            <a:picLocks noChangeAspect="1"/>
          </p:cNvPicPr>
          <p:nvPr/>
        </p:nvPicPr>
        <p:blipFill rotWithShape="1">
          <a:blip r:embed="rId3"/>
          <a:srcRect r="66911"/>
          <a:stretch/>
        </p:blipFill>
        <p:spPr>
          <a:xfrm>
            <a:off x="1224961" y="1530974"/>
            <a:ext cx="2655040" cy="1638935"/>
          </a:xfrm>
          <a:prstGeom prst="rect">
            <a:avLst/>
          </a:prstGeom>
          <a:solidFill>
            <a:srgbClr val="FFFFFF"/>
          </a:solidFill>
        </p:spPr>
      </p:pic>
      <p:pic>
        <p:nvPicPr>
          <p:cNvPr id="25" name="Picture 25" descr="20070609234934484"/>
          <p:cNvPicPr>
            <a:picLocks noChangeAspect="1" noChangeArrowheads="1"/>
          </p:cNvPicPr>
          <p:nvPr/>
        </p:nvPicPr>
        <p:blipFill>
          <a:blip r:embed="rId4"/>
          <a:srcRect/>
          <a:stretch>
            <a:fillRect/>
          </a:stretch>
        </p:blipFill>
        <p:spPr bwMode="auto">
          <a:xfrm>
            <a:off x="1833443" y="4845924"/>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645179" y="2852141"/>
            <a:ext cx="1651303" cy="434745"/>
          </a:xfrm>
          <a:prstGeom prst="rect">
            <a:avLst/>
          </a:prstGeom>
          <a:noFill/>
        </p:spPr>
        <p:txBody>
          <a:bodyPr wrap="square" rtlCol="0">
            <a:noAutofit/>
          </a:bodyPr>
          <a:lstStyle/>
          <a:p>
            <a:pPr algn="ctr" fontAlgn="ctr"/>
            <a:r>
              <a:rPr lang="en-US" b="1" dirty="0" err="1" smtClean="0">
                <a:solidFill>
                  <a:srgbClr val="1D1D1A"/>
                </a:solidFill>
                <a:latin typeface="Huawei Sans" panose="020C0503030203020204" pitchFamily="34" charset="0"/>
              </a:rPr>
              <a:t>MindStudio</a:t>
            </a:r>
            <a:endParaRPr lang="en-US" b="1" dirty="0">
              <a:solidFill>
                <a:srgbClr val="1D1D1A"/>
              </a:solidFill>
              <a:latin typeface="Huawei Sans" panose="020C0503030203020204" pitchFamily="34" charset="0"/>
            </a:endParaRPr>
          </a:p>
        </p:txBody>
      </p:sp>
      <p:sp>
        <p:nvSpPr>
          <p:cNvPr id="4" name="文本框 3"/>
          <p:cNvSpPr txBox="1"/>
          <p:nvPr/>
        </p:nvSpPr>
        <p:spPr>
          <a:xfrm>
            <a:off x="4448969" y="2179599"/>
            <a:ext cx="3298825" cy="512445"/>
          </a:xfrm>
          <a:prstGeom prst="rect">
            <a:avLst/>
          </a:prstGeom>
          <a:solidFill>
            <a:srgbClr val="00AEF9"/>
          </a:solidFill>
          <a:effectLst>
            <a:softEdge rad="12700"/>
          </a:effectLst>
        </p:spPr>
        <p:txBody>
          <a:bodyPr wrap="square" rtlCol="0" anchor="ctr">
            <a:noAutofit/>
          </a:bodyPr>
          <a:lstStyle/>
          <a:p>
            <a:pPr algn="ctr" fontAlgn="ctr"/>
            <a:r>
              <a:rPr lang="en-US" sz="2000">
                <a:solidFill>
                  <a:srgbClr val="FFFFFF"/>
                </a:solidFill>
                <a:latin typeface="Huawei Sans" panose="020C0503030203020204" pitchFamily="34" charset="0"/>
                <a:ea typeface="Arial Unicode MS" panose="020B0604020202020204" pitchFamily="34" charset="-122"/>
                <a:cs typeface="Arial" panose="020B0604020202020204" pitchFamily="34" charset="0"/>
              </a:rPr>
              <a:t>Layer 2 Software layer</a:t>
            </a:r>
          </a:p>
        </p:txBody>
      </p:sp>
      <p:sp>
        <p:nvSpPr>
          <p:cNvPr id="11" name="文本框 10"/>
          <p:cNvSpPr txBox="1"/>
          <p:nvPr/>
        </p:nvSpPr>
        <p:spPr>
          <a:xfrm>
            <a:off x="4448969" y="3752990"/>
            <a:ext cx="3298825" cy="512445"/>
          </a:xfrm>
          <a:prstGeom prst="rect">
            <a:avLst/>
          </a:prstGeom>
          <a:solidFill>
            <a:srgbClr val="00AEF9"/>
          </a:solidFill>
          <a:effectLst>
            <a:softEdge rad="12700"/>
          </a:effectLst>
        </p:spPr>
        <p:txBody>
          <a:bodyPr wrap="square" rtlCol="0" anchor="ctr">
            <a:noAutofit/>
          </a:bodyPr>
          <a:lstStyle/>
          <a:p>
            <a:pPr algn="ctr" fontAlgn="ctr"/>
            <a:r>
              <a:rPr lang="en-US" sz="2000">
                <a:solidFill>
                  <a:srgbClr val="FFFFFF"/>
                </a:solidFill>
                <a:latin typeface="Huawei Sans" panose="020C0503030203020204" pitchFamily="34" charset="0"/>
                <a:ea typeface="Arial Unicode MS" panose="020B0604020202020204" pitchFamily="34" charset="-122"/>
                <a:cs typeface="Arial" panose="020B0604020202020204" pitchFamily="34" charset="0"/>
              </a:rPr>
              <a:t>Layer 1 OS layer</a:t>
            </a:r>
          </a:p>
        </p:txBody>
      </p:sp>
      <p:sp>
        <p:nvSpPr>
          <p:cNvPr id="12" name="文本框 11"/>
          <p:cNvSpPr txBox="1"/>
          <p:nvPr/>
        </p:nvSpPr>
        <p:spPr>
          <a:xfrm>
            <a:off x="4448969" y="5326380"/>
            <a:ext cx="3298825" cy="512445"/>
          </a:xfrm>
          <a:prstGeom prst="rect">
            <a:avLst/>
          </a:prstGeom>
          <a:solidFill>
            <a:srgbClr val="00AEF9"/>
          </a:solidFill>
          <a:effectLst>
            <a:softEdge rad="12700"/>
          </a:effectLst>
        </p:spPr>
        <p:txBody>
          <a:bodyPr wrap="square" rtlCol="0" anchor="ctr">
            <a:noAutofit/>
          </a:bodyPr>
          <a:lstStyle/>
          <a:p>
            <a:pPr algn="ctr" fontAlgn="ctr"/>
            <a:r>
              <a:rPr lang="en-US" sz="2000">
                <a:solidFill>
                  <a:srgbClr val="FFFFFF"/>
                </a:solidFill>
                <a:latin typeface="Huawei Sans" panose="020C0503030203020204" pitchFamily="34" charset="0"/>
                <a:ea typeface="Arial Unicode MS" panose="020B0604020202020204" pitchFamily="34" charset="-122"/>
                <a:cs typeface="Arial" panose="020B0604020202020204" pitchFamily="34" charset="0"/>
              </a:rPr>
              <a:t>Layer 0 Hardware layer</a:t>
            </a: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711" y="3401182"/>
            <a:ext cx="992505" cy="99250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923" y="3401182"/>
            <a:ext cx="992505" cy="992505"/>
          </a:xfrm>
          <a:prstGeom prst="rect">
            <a:avLst/>
          </a:prstGeom>
        </p:spPr>
      </p:pic>
      <p:sp>
        <p:nvSpPr>
          <p:cNvPr id="6" name="文本框 5"/>
          <p:cNvSpPr txBox="1"/>
          <p:nvPr/>
        </p:nvSpPr>
        <p:spPr>
          <a:xfrm>
            <a:off x="842097" y="4342643"/>
            <a:ext cx="3824496" cy="528350"/>
          </a:xfrm>
          <a:prstGeom prst="rect">
            <a:avLst/>
          </a:prstGeom>
          <a:noFill/>
        </p:spPr>
        <p:txBody>
          <a:bodyPr wrap="square" rtlCol="0">
            <a:spAutoFit/>
          </a:bodyPr>
          <a:lstStyle/>
          <a:p>
            <a:pPr>
              <a:lnSpc>
                <a:spcPts val="3440"/>
              </a:lnSpc>
            </a:pPr>
            <a:r>
              <a:rPr lang="en-US" sz="1400" b="1" dirty="0">
                <a:solidFill>
                  <a:srgbClr val="1D1D1A"/>
                </a:solidFill>
                <a:latin typeface="Huawei Sans" panose="020C0503030203020204" pitchFamily="34" charset="0"/>
              </a:rPr>
              <a:t>Ubuntu-18.04.4-desktop-amd64</a:t>
            </a:r>
          </a:p>
        </p:txBody>
      </p:sp>
      <p:sp>
        <p:nvSpPr>
          <p:cNvPr id="17" name="文本框 16"/>
          <p:cNvSpPr txBox="1"/>
          <p:nvPr/>
        </p:nvSpPr>
        <p:spPr>
          <a:xfrm>
            <a:off x="7919630" y="4342643"/>
            <a:ext cx="3504926" cy="528350"/>
          </a:xfrm>
          <a:prstGeom prst="rect">
            <a:avLst/>
          </a:prstGeom>
          <a:noFill/>
        </p:spPr>
        <p:txBody>
          <a:bodyPr wrap="square" rtlCol="0">
            <a:spAutoFit/>
          </a:bodyPr>
          <a:lstStyle/>
          <a:p>
            <a:pPr>
              <a:lnSpc>
                <a:spcPts val="3440"/>
              </a:lnSpc>
            </a:pPr>
            <a:r>
              <a:rPr lang="en-US" sz="1400" b="1" dirty="0">
                <a:solidFill>
                  <a:srgbClr val="1D1D1A"/>
                </a:solidFill>
                <a:latin typeface="Huawei Sans" panose="020C0503030203020204" pitchFamily="34" charset="0"/>
              </a:rPr>
              <a:t>Ubuntu-18.04.4-server-amd64</a:t>
            </a:r>
          </a:p>
        </p:txBody>
      </p:sp>
      <p:pic>
        <p:nvPicPr>
          <p:cNvPr id="14" name="图片 13"/>
          <p:cNvPicPr>
            <a:picLocks noChangeAspect="1"/>
          </p:cNvPicPr>
          <p:nvPr/>
        </p:nvPicPr>
        <p:blipFill>
          <a:blip r:embed="rId6"/>
          <a:stretch>
            <a:fillRect/>
          </a:stretch>
        </p:blipFill>
        <p:spPr>
          <a:xfrm>
            <a:off x="9001023" y="1712289"/>
            <a:ext cx="1170305" cy="1051560"/>
          </a:xfrm>
          <a:prstGeom prst="rect">
            <a:avLst/>
          </a:prstGeom>
        </p:spPr>
      </p:pic>
      <p:sp>
        <p:nvSpPr>
          <p:cNvPr id="18" name="文本框 17"/>
          <p:cNvSpPr txBox="1"/>
          <p:nvPr/>
        </p:nvSpPr>
        <p:spPr>
          <a:xfrm>
            <a:off x="7919630" y="2737165"/>
            <a:ext cx="3403426" cy="528350"/>
          </a:xfrm>
          <a:prstGeom prst="rect">
            <a:avLst/>
          </a:prstGeom>
          <a:noFill/>
        </p:spPr>
        <p:txBody>
          <a:bodyPr wrap="square" rtlCol="0">
            <a:spAutoFit/>
          </a:bodyPr>
          <a:lstStyle/>
          <a:p>
            <a:pPr>
              <a:lnSpc>
                <a:spcPts val="3440"/>
              </a:lnSpc>
            </a:pPr>
            <a:r>
              <a:rPr lang="en-US" b="1" dirty="0">
                <a:solidFill>
                  <a:srgbClr val="1D1D1A"/>
                </a:solidFill>
                <a:latin typeface="Huawei Sans" panose="020C0503030203020204" pitchFamily="34" charset="0"/>
              </a:rPr>
              <a:t>Driver, Firmware, </a:t>
            </a:r>
            <a:r>
              <a:rPr lang="en-US" b="1" dirty="0" err="1">
                <a:solidFill>
                  <a:srgbClr val="1D1D1A"/>
                </a:solidFill>
                <a:latin typeface="Huawei Sans" panose="020C0503030203020204" pitchFamily="34" charset="0"/>
              </a:rPr>
              <a:t>rufiles</a:t>
            </a:r>
            <a:r>
              <a:rPr lang="en-US" b="1" dirty="0">
                <a:solidFill>
                  <a:srgbClr val="1D1D1A"/>
                </a:solidFill>
                <a:latin typeface="Huawei Sans" panose="020C0503030203020204" pitchFamily="34" charset="0"/>
              </a:rPr>
              <a:t>, ...</a:t>
            </a:r>
          </a:p>
        </p:txBody>
      </p:sp>
      <p:sp>
        <p:nvSpPr>
          <p:cNvPr id="2" name="文本框 1"/>
          <p:cNvSpPr txBox="1"/>
          <p:nvPr/>
        </p:nvSpPr>
        <p:spPr>
          <a:xfrm>
            <a:off x="1443911" y="278640"/>
            <a:ext cx="10080000" cy="528350"/>
          </a:xfrm>
          <a:prstGeom prst="rect">
            <a:avLst/>
          </a:prstGeom>
          <a:noFill/>
        </p:spPr>
        <p:txBody>
          <a:bodyPr wrap="square" rtlCol="0">
            <a:spAutoFit/>
          </a:bodyPr>
          <a:lstStyle/>
          <a:p>
            <a:pPr>
              <a:lnSpc>
                <a:spcPts val="3440"/>
              </a:lnSpc>
            </a:pPr>
            <a:r>
              <a:rPr lang="en-US" sz="2800" b="1" dirty="0">
                <a:solidFill>
                  <a:srgbClr val="C00000"/>
                </a:solidFill>
                <a:latin typeface="Huawei Sans" panose="020C0503030203020204" pitchFamily="34" charset="0"/>
              </a:rPr>
              <a:t>Setting up Development and Operating Environments</a:t>
            </a:r>
          </a:p>
        </p:txBody>
      </p:sp>
      <p:sp>
        <p:nvSpPr>
          <p:cNvPr id="10" name="文本框 9"/>
          <p:cNvSpPr txBox="1"/>
          <p:nvPr/>
        </p:nvSpPr>
        <p:spPr>
          <a:xfrm>
            <a:off x="598247" y="1020121"/>
            <a:ext cx="3933432" cy="528350"/>
          </a:xfrm>
          <a:prstGeom prst="rect">
            <a:avLst/>
          </a:prstGeom>
          <a:noFill/>
        </p:spPr>
        <p:txBody>
          <a:bodyPr wrap="square" rtlCol="0">
            <a:spAutoFit/>
          </a:bodyPr>
          <a:lstStyle/>
          <a:p>
            <a:pPr algn="ctr">
              <a:lnSpc>
                <a:spcPts val="3440"/>
              </a:lnSpc>
            </a:pPr>
            <a:r>
              <a:rPr lang="en-US" b="1" dirty="0">
                <a:solidFill>
                  <a:srgbClr val="1D1D1A"/>
                </a:solidFill>
                <a:latin typeface="Huawei Sans" panose="020C0503030203020204" pitchFamily="34" charset="0"/>
              </a:rPr>
              <a:t>Development environment</a:t>
            </a:r>
          </a:p>
        </p:txBody>
      </p:sp>
      <p:sp>
        <p:nvSpPr>
          <p:cNvPr id="23" name="文本框 22"/>
          <p:cNvSpPr txBox="1"/>
          <p:nvPr/>
        </p:nvSpPr>
        <p:spPr>
          <a:xfrm>
            <a:off x="7984548" y="1020121"/>
            <a:ext cx="3203254" cy="528350"/>
          </a:xfrm>
          <a:prstGeom prst="rect">
            <a:avLst/>
          </a:prstGeom>
          <a:noFill/>
        </p:spPr>
        <p:txBody>
          <a:bodyPr wrap="square" rtlCol="0">
            <a:spAutoFit/>
          </a:bodyPr>
          <a:lstStyle/>
          <a:p>
            <a:pPr algn="ctr">
              <a:lnSpc>
                <a:spcPts val="3440"/>
              </a:lnSpc>
            </a:pPr>
            <a:r>
              <a:rPr lang="en-US" b="1" dirty="0">
                <a:solidFill>
                  <a:srgbClr val="1D1D1A"/>
                </a:solidFill>
                <a:latin typeface="Huawei Sans" panose="020C0503030203020204" pitchFamily="34" charset="0"/>
              </a:rPr>
              <a:t>Operating environment</a:t>
            </a:r>
          </a:p>
        </p:txBody>
      </p:sp>
      <p:cxnSp>
        <p:nvCxnSpPr>
          <p:cNvPr id="20" name="直接连接符 19">
            <a:extLst>
              <a:ext uri="{FF2B5EF4-FFF2-40B4-BE49-F238E27FC236}">
                <a16:creationId xmlns="" xmlns:a16="http://schemas.microsoft.com/office/drawing/2014/main" id="{5D3FFE90-4462-4ABA-8416-62BBB40BC9BA}"/>
              </a:ext>
            </a:extLst>
          </p:cNvPr>
          <p:cNvCxnSpPr/>
          <p:nvPr/>
        </p:nvCxnSpPr>
        <p:spPr>
          <a:xfrm>
            <a:off x="833304" y="3269295"/>
            <a:ext cx="10426871" cy="0"/>
          </a:xfrm>
          <a:prstGeom prst="line">
            <a:avLst/>
          </a:prstGeom>
          <a:ln w="22225">
            <a:solidFill>
              <a:srgbClr val="00AEF9"/>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 xmlns:a16="http://schemas.microsoft.com/office/drawing/2014/main" id="{311344FA-97BE-4C31-BD21-51C8C5822CA7}"/>
              </a:ext>
            </a:extLst>
          </p:cNvPr>
          <p:cNvCxnSpPr/>
          <p:nvPr/>
        </p:nvCxnSpPr>
        <p:spPr>
          <a:xfrm>
            <a:off x="833304" y="4872210"/>
            <a:ext cx="10426871" cy="0"/>
          </a:xfrm>
          <a:prstGeom prst="line">
            <a:avLst/>
          </a:prstGeom>
          <a:ln w="22225">
            <a:solidFill>
              <a:srgbClr val="00AEF9"/>
            </a:solidFill>
          </a:ln>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 xmlns:a16="http://schemas.microsoft.com/office/drawing/2014/main" id="{CDA2562A-08B5-4D8A-9AC8-BE25FDF0C1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46058" y="5108725"/>
            <a:ext cx="1880235" cy="1056132"/>
          </a:xfrm>
          <a:prstGeom prst="rect">
            <a:avLst/>
          </a:prstGeom>
        </p:spPr>
      </p:pic>
    </p:spTree>
    <p:extLst>
      <p:ext uri="{BB962C8B-B14F-4D97-AF65-F5344CB8AC3E}">
        <p14:creationId xmlns:p14="http://schemas.microsoft.com/office/powerpoint/2010/main" val="29118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11" grpId="0" bldLvl="0" animBg="1"/>
      <p:bldP spid="11" grpId="1" animBg="1"/>
      <p:bldP spid="12" grpId="0" animBg="1"/>
      <p:bldP spid="12" grpId="1" animBg="1"/>
      <p:bldP spid="6" grpId="0"/>
      <p:bldP spid="6" grpId="1"/>
      <p:bldP spid="17" grpId="0"/>
      <p:bldP spid="17" grpId="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3300" y="511006"/>
            <a:ext cx="10080000" cy="528350"/>
          </a:xfrm>
          <a:prstGeom prst="rect">
            <a:avLst/>
          </a:prstGeom>
          <a:noFill/>
        </p:spPr>
        <p:txBody>
          <a:bodyPr wrap="square" rtlCol="0">
            <a:spAutoFit/>
          </a:bodyPr>
          <a:lstStyle/>
          <a:p>
            <a:pPr>
              <a:lnSpc>
                <a:spcPts val="3440"/>
              </a:lnSpc>
            </a:pPr>
            <a:r>
              <a:rPr lang="en-US" sz="2800" b="1" dirty="0">
                <a:solidFill>
                  <a:srgbClr val="C00000"/>
                </a:solidFill>
                <a:latin typeface="Huawei Sans" panose="020C0503030203020204" pitchFamily="34" charset="0"/>
              </a:rPr>
              <a:t>Setting up the Development Environment</a:t>
            </a:r>
          </a:p>
        </p:txBody>
      </p:sp>
      <p:graphicFrame>
        <p:nvGraphicFramePr>
          <p:cNvPr id="6" name="图示 5"/>
          <p:cNvGraphicFramePr/>
          <p:nvPr>
            <p:extLst>
              <p:ext uri="{D42A27DB-BD31-4B8C-83A1-F6EECF244321}">
                <p14:modId xmlns:p14="http://schemas.microsoft.com/office/powerpoint/2010/main" val="1545045886"/>
              </p:ext>
            </p:extLst>
          </p:nvPr>
        </p:nvGraphicFramePr>
        <p:xfrm>
          <a:off x="2033905" y="719455"/>
          <a:ext cx="8128000" cy="541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842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3"/>
            <a:ext cx="10080000" cy="528350"/>
          </a:xfrm>
          <a:prstGeom prst="rect">
            <a:avLst/>
          </a:prstGeom>
          <a:noFill/>
        </p:spPr>
        <p:txBody>
          <a:bodyPr wrap="square" rtlCol="0">
            <a:spAutoFit/>
          </a:bodyPr>
          <a:lstStyle/>
          <a:p>
            <a:pPr>
              <a:lnSpc>
                <a:spcPts val="3440"/>
              </a:lnSpc>
            </a:pPr>
            <a:r>
              <a:rPr lang="en-US" sz="2800" b="1" dirty="0" smtClean="0">
                <a:solidFill>
                  <a:srgbClr val="C00000"/>
                </a:solidFill>
                <a:latin typeface="Huawei Sans" panose="020C0503030203020204" pitchFamily="34" charset="0"/>
              </a:rPr>
              <a:t>Installing Toolkit – Downloading </a:t>
            </a:r>
            <a:r>
              <a:rPr lang="en-US" sz="2800" b="1" dirty="0">
                <a:solidFill>
                  <a:srgbClr val="C00000"/>
                </a:solidFill>
                <a:latin typeface="Huawei Sans" panose="020C0503030203020204" pitchFamily="34" charset="0"/>
              </a:rPr>
              <a:t>Runfiles</a:t>
            </a:r>
          </a:p>
        </p:txBody>
      </p:sp>
      <p:sp>
        <p:nvSpPr>
          <p:cNvPr id="3" name="文本框 2"/>
          <p:cNvSpPr txBox="1"/>
          <p:nvPr/>
        </p:nvSpPr>
        <p:spPr>
          <a:xfrm>
            <a:off x="627918" y="5803508"/>
            <a:ext cx="10906589" cy="528350"/>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hlinkClick r:id="rId4"/>
              </a:rPr>
              <a:t>https://www.huaweicloud.com/intl/en-us/ascend/resource/Software</a:t>
            </a:r>
            <a:endParaRPr lang="en-US" sz="2000" dirty="0">
              <a:solidFill>
                <a:srgbClr val="1D1D1A"/>
              </a:solidFill>
              <a:latin typeface="Huawei Sans" panose="020C0503030203020204" pitchFamily="34" charset="0"/>
            </a:endParaRPr>
          </a:p>
        </p:txBody>
      </p:sp>
      <p:pic>
        <p:nvPicPr>
          <p:cNvPr id="4" name="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460015" y="1243330"/>
            <a:ext cx="6482029" cy="45250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2975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3"/>
            <a:ext cx="10080000"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Installing </a:t>
            </a:r>
            <a:r>
              <a:rPr lang="en-US" dirty="0">
                <a:latin typeface="Huawei Sans" panose="020C0503030203020204" pitchFamily="34" charset="0"/>
              </a:rPr>
              <a:t>Dependencies</a:t>
            </a:r>
          </a:p>
        </p:txBody>
      </p:sp>
      <p:sp>
        <p:nvSpPr>
          <p:cNvPr id="3" name="文本框 2"/>
          <p:cNvSpPr txBox="1"/>
          <p:nvPr/>
        </p:nvSpPr>
        <p:spPr>
          <a:xfrm>
            <a:off x="622740" y="1176604"/>
            <a:ext cx="10632440" cy="913070"/>
          </a:xfrm>
          <a:prstGeom prst="rect">
            <a:avLst/>
          </a:prstGeom>
          <a:noFill/>
        </p:spPr>
        <p:txBody>
          <a:bodyPr wrap="square" rtlCol="0">
            <a:spAutoFit/>
          </a:bodyPr>
          <a:lstStyle/>
          <a:p>
            <a:pPr>
              <a:lnSpc>
                <a:spcPts val="320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marL="360363" indent="-360363">
              <a:lnSpc>
                <a:spcPts val="3200"/>
              </a:lnSpc>
              <a:buFont typeface="Arial" panose="020B0604020202020204" pitchFamily="34" charset="0"/>
              <a:buChar char="•"/>
            </a:pPr>
            <a:r>
              <a:rPr lang="en-US" dirty="0">
                <a:solidFill>
                  <a:srgbClr val="1D1D1A"/>
                </a:solidFill>
                <a:latin typeface="Huawei Sans" panose="020C0503030203020204" pitchFamily="34" charset="0"/>
              </a:rPr>
              <a:t>Modify the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etc</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sudoers</a:t>
            </a:r>
            <a:r>
              <a:rPr lang="en-US" dirty="0">
                <a:solidFill>
                  <a:srgbClr val="1D1D1A"/>
                </a:solidFill>
                <a:latin typeface="Huawei Sans" panose="020C0503030203020204" pitchFamily="34" charset="0"/>
              </a:rPr>
              <a:t> file.</a:t>
            </a:r>
          </a:p>
        </p:txBody>
      </p:sp>
      <p:pic>
        <p:nvPicPr>
          <p:cNvPr id="4" name="图片 3"/>
          <p:cNvPicPr>
            <a:picLocks noChangeAspect="1"/>
          </p:cNvPicPr>
          <p:nvPr>
            <p:custDataLst>
              <p:tags r:id="rId1"/>
            </p:custDataLst>
          </p:nvPr>
        </p:nvPicPr>
        <p:blipFill>
          <a:blip r:embed="rId4"/>
          <a:stretch>
            <a:fillRect/>
          </a:stretch>
        </p:blipFill>
        <p:spPr>
          <a:xfrm>
            <a:off x="1095551" y="2045680"/>
            <a:ext cx="7313930" cy="3801110"/>
          </a:xfrm>
          <a:prstGeom prst="rect">
            <a:avLst/>
          </a:prstGeom>
          <a:noFill/>
          <a:effectLst>
            <a:outerShdw blurRad="50800" dist="38100" dir="2700000" algn="tl" rotWithShape="0">
              <a:prstClr val="black">
                <a:alpha val="40000"/>
              </a:prstClr>
            </a:outerShdw>
          </a:effectLst>
        </p:spPr>
      </p:pic>
      <p:sp>
        <p:nvSpPr>
          <p:cNvPr id="5" name="文本框 4"/>
          <p:cNvSpPr txBox="1"/>
          <p:nvPr/>
        </p:nvSpPr>
        <p:spPr>
          <a:xfrm>
            <a:off x="1025207" y="5846790"/>
            <a:ext cx="7180745" cy="583565"/>
          </a:xfrm>
          <a:prstGeom prst="rect">
            <a:avLst/>
          </a:prstGeom>
          <a:noFill/>
        </p:spPr>
        <p:txBody>
          <a:bodyPr wrap="square" rtlCol="0">
            <a:spAutoFit/>
          </a:bodyPr>
          <a:lstStyle/>
          <a:p>
            <a:r>
              <a:rPr lang="en-US" sz="1600" dirty="0">
                <a:solidFill>
                  <a:srgbClr val="1D1D1A"/>
                </a:solidFill>
                <a:latin typeface="Huawei Sans" panose="020C0503030203020204" pitchFamily="34" charset="0"/>
              </a:rPr>
              <a:t>Add the following line under </a:t>
            </a:r>
            <a:r>
              <a:rPr lang="en-US" sz="1600" b="1" dirty="0">
                <a:solidFill>
                  <a:srgbClr val="1D1D1A"/>
                </a:solidFill>
                <a:latin typeface="Huawei Sans" panose="020C0503030203020204" pitchFamily="34" charset="0"/>
              </a:rPr>
              <a:t># User privilege Specification</a:t>
            </a:r>
            <a:r>
              <a:rPr lang="en-US" sz="1600" dirty="0">
                <a:solidFill>
                  <a:srgbClr val="1D1D1A"/>
                </a:solidFill>
                <a:latin typeface="Huawei Sans" panose="020C0503030203020204" pitchFamily="34" charset="0"/>
              </a:rPr>
              <a:t>:</a:t>
            </a:r>
          </a:p>
          <a:p>
            <a:r>
              <a:rPr lang="en-US" sz="1600" b="1" i="1" dirty="0">
                <a:solidFill>
                  <a:srgbClr val="1D1D1A"/>
                </a:solidFill>
                <a:latin typeface="Huawei Sans" panose="020C0503030203020204" pitchFamily="34" charset="0"/>
              </a:rPr>
              <a:t>username</a:t>
            </a:r>
            <a:r>
              <a:rPr lang="en-US" sz="1600" b="1" dirty="0">
                <a:solidFill>
                  <a:srgbClr val="1D1D1A"/>
                </a:solidFill>
                <a:latin typeface="Huawei Sans" panose="020C0503030203020204" pitchFamily="34" charset="0"/>
              </a:rPr>
              <a:t>: ALL=(ALL:ALL) ALL</a:t>
            </a:r>
          </a:p>
        </p:txBody>
      </p:sp>
    </p:spTree>
    <p:extLst>
      <p:ext uri="{BB962C8B-B14F-4D97-AF65-F5344CB8AC3E}">
        <p14:creationId xmlns:p14="http://schemas.microsoft.com/office/powerpoint/2010/main" val="376363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10" y="511543"/>
            <a:ext cx="10080000"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Installing </a:t>
            </a:r>
            <a:r>
              <a:rPr lang="en-US" dirty="0">
                <a:latin typeface="Huawei Sans" panose="020C0503030203020204" pitchFamily="34" charset="0"/>
              </a:rPr>
              <a:t>Dependencies</a:t>
            </a:r>
          </a:p>
        </p:txBody>
      </p:sp>
      <p:sp>
        <p:nvSpPr>
          <p:cNvPr id="3" name="文本框 2"/>
          <p:cNvSpPr txBox="1"/>
          <p:nvPr/>
        </p:nvSpPr>
        <p:spPr>
          <a:xfrm>
            <a:off x="622742" y="1167812"/>
            <a:ext cx="10632440" cy="964367"/>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marL="360363" indent="-360363">
              <a:lnSpc>
                <a:spcPts val="3440"/>
              </a:lnSpc>
              <a:buFont typeface="Arial" panose="020B0604020202020204" pitchFamily="34" charset="0"/>
              <a:buChar char="•"/>
            </a:pPr>
            <a:r>
              <a:rPr lang="en-US" dirty="0">
                <a:solidFill>
                  <a:srgbClr val="1D1D1A"/>
                </a:solidFill>
                <a:latin typeface="Huawei Sans" panose="020C0503030203020204" pitchFamily="34" charset="0"/>
              </a:rPr>
              <a:t>Modify the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etc</a:t>
            </a:r>
            <a:r>
              <a:rPr lang="en-US" b="1" dirty="0">
                <a:solidFill>
                  <a:srgbClr val="1D1D1A"/>
                </a:solidFill>
                <a:latin typeface="Huawei Sans" panose="020C0503030203020204" pitchFamily="34" charset="0"/>
              </a:rPr>
              <a:t>/apt/</a:t>
            </a:r>
            <a:r>
              <a:rPr lang="en-US" b="1" dirty="0" err="1">
                <a:solidFill>
                  <a:srgbClr val="1D1D1A"/>
                </a:solidFill>
                <a:latin typeface="Huawei Sans" panose="020C0503030203020204" pitchFamily="34" charset="0"/>
              </a:rPr>
              <a:t>sources.list</a:t>
            </a:r>
            <a:r>
              <a:rPr lang="en-US" dirty="0">
                <a:solidFill>
                  <a:srgbClr val="1D1D1A"/>
                </a:solidFill>
                <a:latin typeface="Huawei Sans" panose="020C0503030203020204" pitchFamily="34" charset="0"/>
              </a:rPr>
              <a:t> file.</a:t>
            </a:r>
          </a:p>
        </p:txBody>
      </p:sp>
      <p:sp>
        <p:nvSpPr>
          <p:cNvPr id="5" name="文本框 4"/>
          <p:cNvSpPr txBox="1"/>
          <p:nvPr/>
        </p:nvSpPr>
        <p:spPr>
          <a:xfrm>
            <a:off x="1010685" y="4116845"/>
            <a:ext cx="8368030" cy="1200329"/>
          </a:xfrm>
          <a:prstGeom prst="rect">
            <a:avLst/>
          </a:prstGeom>
          <a:noFill/>
        </p:spPr>
        <p:txBody>
          <a:bodyPr wrap="square" rtlCol="0">
            <a:spAutoFit/>
          </a:bodyPr>
          <a:lstStyle/>
          <a:p>
            <a:pPr>
              <a:lnSpc>
                <a:spcPct val="150000"/>
              </a:lnSpc>
            </a:pPr>
            <a:r>
              <a:rPr lang="en-US" sz="1600" dirty="0">
                <a:solidFill>
                  <a:srgbClr val="1D1D1A"/>
                </a:solidFill>
                <a:latin typeface="Huawei Sans" panose="020C0503030203020204" pitchFamily="34" charset="0"/>
              </a:rPr>
              <a:t>Replace the ubuntu18.04-amd64 source addresses with </a:t>
            </a:r>
            <a:r>
              <a:rPr lang="en-US" sz="1600" dirty="0" smtClean="0">
                <a:solidFill>
                  <a:srgbClr val="1D1D1A"/>
                </a:solidFill>
                <a:latin typeface="Huawei Sans" panose="020C0503030203020204" pitchFamily="34" charset="0"/>
              </a:rPr>
              <a:t>valid ones.</a:t>
            </a:r>
            <a:endParaRPr lang="en-US" sz="1600" dirty="0">
              <a:solidFill>
                <a:srgbClr val="1D1D1A"/>
              </a:solidFill>
              <a:latin typeface="Huawei Sans" panose="020C0503030203020204" pitchFamily="34" charset="0"/>
            </a:endParaRPr>
          </a:p>
          <a:p>
            <a:pPr>
              <a:lnSpc>
                <a:spcPct val="150000"/>
              </a:lnSpc>
            </a:pPr>
            <a:r>
              <a:rPr lang="en-US" sz="1600" dirty="0">
                <a:solidFill>
                  <a:srgbClr val="1D1D1A"/>
                </a:solidFill>
                <a:latin typeface="Huawei Sans" panose="020C0503030203020204" pitchFamily="34" charset="0"/>
              </a:rPr>
              <a:t>Save the file and run the following </a:t>
            </a:r>
            <a:r>
              <a:rPr lang="en-US" sz="1600" dirty="0" smtClean="0">
                <a:solidFill>
                  <a:srgbClr val="1D1D1A"/>
                </a:solidFill>
                <a:latin typeface="Huawei Sans" panose="020C0503030203020204" pitchFamily="34" charset="0"/>
              </a:rPr>
              <a:t>command: </a:t>
            </a:r>
            <a:r>
              <a:rPr lang="en-US" sz="1600" b="1" dirty="0" smtClean="0">
                <a:solidFill>
                  <a:srgbClr val="1D1D1A"/>
                </a:solidFill>
                <a:latin typeface="Huawei Sans" panose="020C0503030203020204" pitchFamily="34" charset="0"/>
              </a:rPr>
              <a:t>apt-get </a:t>
            </a:r>
            <a:r>
              <a:rPr lang="en-US" sz="1600" b="1" dirty="0">
                <a:solidFill>
                  <a:srgbClr val="1D1D1A"/>
                </a:solidFill>
                <a:latin typeface="Huawei Sans" panose="020C0503030203020204" pitchFamily="34" charset="0"/>
              </a:rPr>
              <a:t>update</a:t>
            </a:r>
          </a:p>
          <a:p>
            <a:pPr>
              <a:lnSpc>
                <a:spcPct val="150000"/>
              </a:lnSpc>
              <a:buFont typeface="Arial" panose="020B0604020202020204" pitchFamily="34" charset="0"/>
              <a:buNone/>
            </a:pPr>
            <a:r>
              <a:rPr lang="en-US" sz="1600" dirty="0">
                <a:solidFill>
                  <a:srgbClr val="1D1D1A"/>
                </a:solidFill>
                <a:latin typeface="Huawei Sans" panose="020C0503030203020204" pitchFamily="34" charset="0"/>
              </a:rPr>
              <a:t>If </a:t>
            </a:r>
            <a:r>
              <a:rPr lang="en-US" sz="1600" dirty="0" smtClean="0">
                <a:solidFill>
                  <a:srgbClr val="1D1D1A"/>
                </a:solidFill>
                <a:latin typeface="Huawei Sans" panose="020C0503030203020204" pitchFamily="34" charset="0"/>
              </a:rPr>
              <a:t>messages </a:t>
            </a:r>
            <a:r>
              <a:rPr lang="en-US" sz="1600" dirty="0">
                <a:solidFill>
                  <a:srgbClr val="1D1D1A"/>
                </a:solidFill>
                <a:latin typeface="Huawei Sans" panose="020C0503030203020204" pitchFamily="34" charset="0"/>
              </a:rPr>
              <a:t>similar to the following </a:t>
            </a:r>
            <a:r>
              <a:rPr lang="en-US" sz="1600" dirty="0" smtClean="0">
                <a:solidFill>
                  <a:srgbClr val="1D1D1A"/>
                </a:solidFill>
                <a:latin typeface="Huawei Sans" panose="020C0503030203020204" pitchFamily="34" charset="0"/>
              </a:rPr>
              <a:t>are displayed</a:t>
            </a:r>
            <a:r>
              <a:rPr lang="en-US" sz="1600" dirty="0">
                <a:solidFill>
                  <a:srgbClr val="1D1D1A"/>
                </a:solidFill>
                <a:latin typeface="Huawei Sans" panose="020C0503030203020204" pitchFamily="34" charset="0"/>
              </a:rPr>
              <a:t>, the execution is successful</a:t>
            </a:r>
            <a:r>
              <a:rPr lang="en-US" sz="1600" dirty="0" smtClean="0">
                <a:solidFill>
                  <a:srgbClr val="1D1D1A"/>
                </a:solidFill>
                <a:latin typeface="Huawei Sans" panose="020C0503030203020204" pitchFamily="34" charset="0"/>
              </a:rPr>
              <a:t>.</a:t>
            </a:r>
            <a:endParaRPr lang="en-US" sz="1600" dirty="0">
              <a:solidFill>
                <a:srgbClr val="1D1D1A"/>
              </a:solidFill>
              <a:latin typeface="Huawei Sans" panose="020C0503030203020204" pitchFamily="34" charset="0"/>
            </a:endParaRPr>
          </a:p>
        </p:txBody>
      </p:sp>
      <p:pic>
        <p:nvPicPr>
          <p:cNvPr id="6" name="图片 5"/>
          <p:cNvPicPr>
            <a:picLocks noChangeAspect="1"/>
          </p:cNvPicPr>
          <p:nvPr/>
        </p:nvPicPr>
        <p:blipFill>
          <a:blip r:embed="rId3"/>
          <a:stretch>
            <a:fillRect/>
          </a:stretch>
        </p:blipFill>
        <p:spPr>
          <a:xfrm>
            <a:off x="1099895" y="2141267"/>
            <a:ext cx="9572625" cy="1876425"/>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4"/>
          <a:stretch>
            <a:fillRect/>
          </a:stretch>
        </p:blipFill>
        <p:spPr>
          <a:xfrm>
            <a:off x="1099895" y="5295807"/>
            <a:ext cx="3710305" cy="609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1446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9"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Installing </a:t>
            </a:r>
            <a:r>
              <a:rPr lang="en-US" dirty="0">
                <a:latin typeface="Huawei Sans" panose="020C0503030203020204" pitchFamily="34" charset="0"/>
              </a:rPr>
              <a:t>Dependencies</a:t>
            </a:r>
          </a:p>
        </p:txBody>
      </p:sp>
      <p:sp>
        <p:nvSpPr>
          <p:cNvPr id="3" name="文本框 2"/>
          <p:cNvSpPr txBox="1"/>
          <p:nvPr/>
        </p:nvSpPr>
        <p:spPr>
          <a:xfrm>
            <a:off x="631532" y="1226100"/>
            <a:ext cx="10632440" cy="1374735"/>
          </a:xfrm>
          <a:prstGeom prst="rect">
            <a:avLst/>
          </a:prstGeom>
          <a:noFill/>
        </p:spPr>
        <p:txBody>
          <a:bodyPr wrap="square" rtlCol="0">
            <a:spAutoFit/>
          </a:bodyPr>
          <a:lstStyle/>
          <a:p>
            <a:pPr>
              <a:lnSpc>
                <a:spcPts val="25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a:t>
            </a:r>
            <a:r>
              <a:rPr lang="en-US" dirty="0">
                <a:solidFill>
                  <a:srgbClr val="1D1D1A"/>
                </a:solidFill>
                <a:latin typeface="Huawei Sans" panose="020C0503030203020204" pitchFamily="34" charset="0"/>
              </a:rPr>
              <a:t>:</a:t>
            </a:r>
          </a:p>
          <a:p>
            <a:pPr>
              <a:lnSpc>
                <a:spcPts val="2500"/>
              </a:lnSpc>
            </a:pPr>
            <a:r>
              <a:rPr lang="en-US" dirty="0">
                <a:solidFill>
                  <a:srgbClr val="1D1D1A"/>
                </a:solidFill>
                <a:latin typeface="Huawei Sans" panose="020C0503030203020204" pitchFamily="34" charset="0"/>
              </a:rPr>
              <a:t>1. Install the dependencies:</a:t>
            </a:r>
          </a:p>
          <a:p>
            <a:pPr marL="4572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apt-get install -y </a:t>
            </a:r>
            <a:r>
              <a:rPr lang="en-US" sz="1400" b="1" dirty="0" err="1">
                <a:solidFill>
                  <a:srgbClr val="1D1D1A"/>
                </a:solidFill>
                <a:latin typeface="Huawei Sans" panose="020C0503030203020204" pitchFamily="34" charset="0"/>
              </a:rPr>
              <a:t>gcc</a:t>
            </a:r>
            <a:r>
              <a:rPr lang="en-US" sz="1400" b="1" dirty="0">
                <a:solidFill>
                  <a:srgbClr val="1D1D1A"/>
                </a:solidFill>
                <a:latin typeface="Huawei Sans" panose="020C0503030203020204" pitchFamily="34" charset="0"/>
              </a:rPr>
              <a:t> g++ make </a:t>
            </a:r>
            <a:r>
              <a:rPr lang="en-US" sz="1400" b="1" dirty="0" err="1">
                <a:solidFill>
                  <a:srgbClr val="1D1D1A"/>
                </a:solidFill>
                <a:latin typeface="Huawei Sans" panose="020C0503030203020204" pitchFamily="34" charset="0"/>
              </a:rPr>
              <a:t>cmake</a:t>
            </a:r>
            <a:r>
              <a:rPr lang="en-US" sz="1400" b="1" dirty="0">
                <a:solidFill>
                  <a:srgbClr val="1D1D1A"/>
                </a:solidFill>
                <a:latin typeface="Huawei Sans" panose="020C0503030203020204" pitchFamily="34" charset="0"/>
              </a:rPr>
              <a:t> zlib1g zlib1g-dev libsqlite3-dev </a:t>
            </a:r>
            <a:r>
              <a:rPr lang="en-US" sz="1400" b="1" dirty="0" err="1">
                <a:solidFill>
                  <a:srgbClr val="1D1D1A"/>
                </a:solidFill>
                <a:latin typeface="Huawei Sans" panose="020C0503030203020204" pitchFamily="34" charset="0"/>
              </a:rPr>
              <a:t>openssl</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libssl-dev</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libffi-dev</a:t>
            </a:r>
            <a:r>
              <a:rPr lang="en-US" sz="1400" b="1" dirty="0">
                <a:solidFill>
                  <a:srgbClr val="1D1D1A"/>
                </a:solidFill>
                <a:latin typeface="Huawei Sans" panose="020C0503030203020204" pitchFamily="34" charset="0"/>
              </a:rPr>
              <a:t> unzip </a:t>
            </a:r>
            <a:r>
              <a:rPr lang="en-US" sz="1400" b="1" dirty="0" err="1">
                <a:solidFill>
                  <a:srgbClr val="1D1D1A"/>
                </a:solidFill>
                <a:latin typeface="Huawei Sans" panose="020C0503030203020204" pitchFamily="34" charset="0"/>
              </a:rPr>
              <a:t>pciutils</a:t>
            </a:r>
            <a:r>
              <a:rPr lang="en-US" sz="1400" b="1" dirty="0">
                <a:solidFill>
                  <a:srgbClr val="1D1D1A"/>
                </a:solidFill>
                <a:latin typeface="Huawei Sans" panose="020C0503030203020204" pitchFamily="34" charset="0"/>
              </a:rPr>
              <a:t> net-tools </a:t>
            </a:r>
            <a:r>
              <a:rPr lang="en-US" sz="1400" b="1" dirty="0" err="1">
                <a:solidFill>
                  <a:srgbClr val="1D1D1A"/>
                </a:solidFill>
                <a:latin typeface="Huawei Sans" panose="020C0503030203020204" pitchFamily="34" charset="0"/>
              </a:rPr>
              <a:t>libblas-dev</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gfortran</a:t>
            </a:r>
            <a:r>
              <a:rPr lang="en-US" sz="1400" b="1" dirty="0">
                <a:solidFill>
                  <a:srgbClr val="1D1D1A"/>
                </a:solidFill>
                <a:latin typeface="Huawei Sans" panose="020C0503030203020204" pitchFamily="34" charset="0"/>
              </a:rPr>
              <a:t> libblas3 </a:t>
            </a:r>
            <a:r>
              <a:rPr lang="en-US" sz="1400" b="1" dirty="0" err="1">
                <a:solidFill>
                  <a:srgbClr val="1D1D1A"/>
                </a:solidFill>
                <a:latin typeface="Huawei Sans" panose="020C0503030203020204" pitchFamily="34" charset="0"/>
              </a:rPr>
              <a:t>libopenblas-dev</a:t>
            </a:r>
            <a:r>
              <a:rPr lang="en-US" sz="1400" b="1" dirty="0">
                <a:solidFill>
                  <a:srgbClr val="1D1D1A"/>
                </a:solidFill>
                <a:latin typeface="Huawei Sans" panose="020C0503030203020204" pitchFamily="34" charset="0"/>
              </a:rPr>
              <a:t> g++-aarch64-linux-gnu</a:t>
            </a:r>
          </a:p>
        </p:txBody>
      </p:sp>
      <p:sp>
        <p:nvSpPr>
          <p:cNvPr id="4" name="文本框 3"/>
          <p:cNvSpPr txBox="1"/>
          <p:nvPr/>
        </p:nvSpPr>
        <p:spPr>
          <a:xfrm>
            <a:off x="272409" y="2530891"/>
            <a:ext cx="9710057" cy="3939540"/>
          </a:xfrm>
          <a:prstGeom prst="rect">
            <a:avLst/>
          </a:prstGeom>
          <a:noFill/>
        </p:spPr>
        <p:txBody>
          <a:bodyPr wrap="square" lIns="0" rtlCol="0">
            <a:spAutoFit/>
          </a:bodyPr>
          <a:lstStyle/>
          <a:p>
            <a:pPr marL="457200">
              <a:lnSpc>
                <a:spcPts val="2500"/>
              </a:lnSpc>
            </a:pPr>
            <a:r>
              <a:rPr lang="en-US" dirty="0">
                <a:solidFill>
                  <a:srgbClr val="1D1D1A"/>
                </a:solidFill>
                <a:latin typeface="Huawei Sans" panose="020C0503030203020204" pitchFamily="34" charset="0"/>
              </a:rPr>
              <a:t>2. Install Python 3.7.5:</a:t>
            </a:r>
          </a:p>
          <a:p>
            <a:pPr marL="864000">
              <a:lnSpc>
                <a:spcPts val="2500"/>
              </a:lnSpc>
            </a:pPr>
            <a:r>
              <a:rPr lang="en-US" sz="1400" b="1" dirty="0" err="1">
                <a:solidFill>
                  <a:srgbClr val="1D1D1A"/>
                </a:solidFill>
                <a:latin typeface="Huawei Sans" panose="020C0503030203020204" pitchFamily="34" charset="0"/>
              </a:rPr>
              <a:t>wget</a:t>
            </a:r>
            <a:r>
              <a:rPr lang="en-US" sz="1400" b="1" dirty="0">
                <a:solidFill>
                  <a:srgbClr val="1D1D1A"/>
                </a:solidFill>
                <a:latin typeface="Huawei Sans" panose="020C0503030203020204" pitchFamily="34" charset="0"/>
              </a:rPr>
              <a:t> https://www.python.org/ftp/python/3.7.5/Python-3.7.5.tgz</a:t>
            </a:r>
          </a:p>
          <a:p>
            <a:pPr marL="864000">
              <a:lnSpc>
                <a:spcPts val="2500"/>
              </a:lnSpc>
            </a:pPr>
            <a:r>
              <a:rPr lang="en-US" sz="1400" b="1" dirty="0">
                <a:solidFill>
                  <a:srgbClr val="1D1D1A"/>
                </a:solidFill>
                <a:latin typeface="Huawei Sans" panose="020C0503030203020204" pitchFamily="34" charset="0"/>
              </a:rPr>
              <a:t>tar -</a:t>
            </a:r>
            <a:r>
              <a:rPr lang="en-US" sz="1400" b="1" dirty="0" err="1">
                <a:solidFill>
                  <a:srgbClr val="1D1D1A"/>
                </a:solidFill>
                <a:latin typeface="Huawei Sans" panose="020C0503030203020204" pitchFamily="34" charset="0"/>
              </a:rPr>
              <a:t>zxvf</a:t>
            </a:r>
            <a:r>
              <a:rPr lang="en-US" sz="1400" b="1" dirty="0">
                <a:solidFill>
                  <a:srgbClr val="1D1D1A"/>
                </a:solidFill>
                <a:latin typeface="Huawei Sans" panose="020C0503030203020204" pitchFamily="34" charset="0"/>
              </a:rPr>
              <a:t> Python-3.7.5.tgz</a:t>
            </a:r>
          </a:p>
          <a:p>
            <a:pPr marL="864000">
              <a:lnSpc>
                <a:spcPts val="2500"/>
              </a:lnSpc>
            </a:pPr>
            <a:r>
              <a:rPr lang="en-US" sz="1400" b="1" dirty="0">
                <a:solidFill>
                  <a:srgbClr val="1D1D1A"/>
                </a:solidFill>
                <a:latin typeface="Huawei Sans" panose="020C0503030203020204" pitchFamily="34" charset="0"/>
              </a:rPr>
              <a:t>cd Python-3.7.5</a:t>
            </a:r>
          </a:p>
          <a:p>
            <a:pPr marL="864000">
              <a:lnSpc>
                <a:spcPts val="2500"/>
              </a:lnSpc>
            </a:pPr>
            <a:r>
              <a:rPr lang="en-US" sz="1400" b="1" dirty="0">
                <a:solidFill>
                  <a:srgbClr val="1D1D1A"/>
                </a:solidFill>
                <a:latin typeface="Huawei Sans" panose="020C0503030203020204" pitchFamily="34" charset="0"/>
              </a:rPr>
              <a:t>./configure --prefix=/</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/local/python3.7.5 --enable-shared</a:t>
            </a:r>
          </a:p>
          <a:p>
            <a:pPr marL="864000">
              <a:lnSpc>
                <a:spcPts val="2500"/>
              </a:lnSpc>
            </a:pPr>
            <a:r>
              <a:rPr lang="en-US" sz="1400" b="1" dirty="0">
                <a:solidFill>
                  <a:srgbClr val="1D1D1A"/>
                </a:solidFill>
                <a:latin typeface="Huawei Sans" panose="020C0503030203020204" pitchFamily="34" charset="0"/>
              </a:rPr>
              <a:t>make</a:t>
            </a:r>
          </a:p>
          <a:p>
            <a:pPr marL="8640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make install</a:t>
            </a:r>
          </a:p>
          <a:p>
            <a:pPr marL="8640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cp</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/local/python3.7.5/lib/libpython3.7m.so.1.0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/lib</a:t>
            </a:r>
          </a:p>
          <a:p>
            <a:pPr marL="8640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ln</a:t>
            </a:r>
            <a:r>
              <a:rPr lang="en-US" sz="1400" b="1" dirty="0">
                <a:solidFill>
                  <a:srgbClr val="1D1D1A"/>
                </a:solidFill>
                <a:latin typeface="Huawei Sans" panose="020C0503030203020204" pitchFamily="34" charset="0"/>
              </a:rPr>
              <a:t> -s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/local/python3.7.5/bin/python3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/bin/python3.7</a:t>
            </a:r>
          </a:p>
          <a:p>
            <a:pPr marL="8640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ln</a:t>
            </a:r>
            <a:r>
              <a:rPr lang="en-US" sz="1400" b="1" dirty="0">
                <a:solidFill>
                  <a:srgbClr val="1D1D1A"/>
                </a:solidFill>
                <a:latin typeface="Huawei Sans" panose="020C0503030203020204" pitchFamily="34" charset="0"/>
              </a:rPr>
              <a:t> -s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/local/python3.7.5/bin/pip3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/bin/pip3.7</a:t>
            </a:r>
          </a:p>
          <a:p>
            <a:pPr marL="8640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a:t>
            </a:r>
            <a:r>
              <a:rPr lang="en-US" sz="1400" b="1" dirty="0" err="1">
                <a:solidFill>
                  <a:srgbClr val="1D1D1A"/>
                </a:solidFill>
                <a:latin typeface="Huawei Sans" panose="020C0503030203020204" pitchFamily="34" charset="0"/>
              </a:rPr>
              <a:t>ln</a:t>
            </a:r>
            <a:r>
              <a:rPr lang="en-US" sz="1400" b="1" dirty="0">
                <a:solidFill>
                  <a:srgbClr val="1D1D1A"/>
                </a:solidFill>
                <a:latin typeface="Huawei Sans" panose="020C0503030203020204" pitchFamily="34" charset="0"/>
              </a:rPr>
              <a:t> -s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/local/python3.7.5/bin/python3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/bin/python3.7.5</a:t>
            </a:r>
          </a:p>
          <a:p>
            <a:pPr marL="864000">
              <a:lnSpc>
                <a:spcPts val="2500"/>
              </a:lnSpc>
            </a:pPr>
            <a:r>
              <a:rPr lang="en-US" sz="1400" b="1" dirty="0" err="1">
                <a:solidFill>
                  <a:srgbClr val="1D1D1A"/>
                </a:solidFill>
                <a:latin typeface="Huawei Sans" panose="020C0503030203020204" pitchFamily="34" charset="0"/>
              </a:rPr>
              <a:t>sudo</a:t>
            </a:r>
            <a:r>
              <a:rPr lang="en-US" sz="1400" b="1" dirty="0">
                <a:solidFill>
                  <a:srgbClr val="1D1D1A"/>
                </a:solidFill>
                <a:latin typeface="Huawei Sans" panose="020C0503030203020204" pitchFamily="34" charset="0"/>
              </a:rPr>
              <a:t> ln -s /</a:t>
            </a:r>
            <a:r>
              <a:rPr lang="en-US" sz="1400" b="1" dirty="0" err="1">
                <a:solidFill>
                  <a:srgbClr val="1D1D1A"/>
                </a:solidFill>
                <a:latin typeface="Huawei Sans" panose="020C0503030203020204" pitchFamily="34" charset="0"/>
              </a:rPr>
              <a:t>usr</a:t>
            </a:r>
            <a:r>
              <a:rPr lang="en-US" sz="1400" b="1" dirty="0">
                <a:solidFill>
                  <a:srgbClr val="1D1D1A"/>
                </a:solidFill>
                <a:latin typeface="Huawei Sans" panose="020C0503030203020204" pitchFamily="34" charset="0"/>
              </a:rPr>
              <a:t>/local/python3.7.5/bin/pip3 /</a:t>
            </a:r>
            <a:r>
              <a:rPr lang="en-US" sz="1400" b="1" dirty="0" err="1" smtClean="0">
                <a:solidFill>
                  <a:srgbClr val="1D1D1A"/>
                </a:solidFill>
                <a:latin typeface="Huawei Sans" panose="020C0503030203020204" pitchFamily="34" charset="0"/>
              </a:rPr>
              <a:t>usr</a:t>
            </a:r>
            <a:r>
              <a:rPr lang="en-US" sz="1400" b="1" dirty="0" smtClean="0">
                <a:solidFill>
                  <a:srgbClr val="1D1D1A"/>
                </a:solidFill>
                <a:latin typeface="Huawei Sans" panose="020C0503030203020204" pitchFamily="34" charset="0"/>
              </a:rPr>
              <a:t>/bin/pip3.7.5</a:t>
            </a:r>
            <a:endParaRPr lang="zh-CN" altLang="en-US" sz="1600" b="1"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2807853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Installing </a:t>
            </a:r>
            <a:r>
              <a:rPr lang="en-US" dirty="0">
                <a:latin typeface="Huawei Sans" panose="020C0503030203020204" pitchFamily="34" charset="0"/>
              </a:rPr>
              <a:t>Dependencies</a:t>
            </a:r>
          </a:p>
        </p:txBody>
      </p:sp>
      <p:sp>
        <p:nvSpPr>
          <p:cNvPr id="3" name="文本框 2"/>
          <p:cNvSpPr txBox="1"/>
          <p:nvPr/>
        </p:nvSpPr>
        <p:spPr>
          <a:xfrm>
            <a:off x="624450" y="1171684"/>
            <a:ext cx="10845237" cy="4662815"/>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a:t>
            </a:r>
            <a:r>
              <a:rPr lang="en-US"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Create a </a:t>
            </a:r>
            <a:r>
              <a:rPr lang="en-US" b="1" dirty="0">
                <a:solidFill>
                  <a:srgbClr val="1D1D1A"/>
                </a:solidFill>
                <a:latin typeface="Huawei Sans" panose="020C0503030203020204" pitchFamily="34" charset="0"/>
              </a:rPr>
              <a:t>.pip</a:t>
            </a:r>
            <a:r>
              <a:rPr lang="en-US" dirty="0">
                <a:solidFill>
                  <a:srgbClr val="1D1D1A"/>
                </a:solidFill>
                <a:latin typeface="Huawei Sans" panose="020C0503030203020204" pitchFamily="34" charset="0"/>
              </a:rPr>
              <a:t> directory in the </a:t>
            </a:r>
            <a:r>
              <a:rPr lang="en-US" b="1" dirty="0">
                <a:solidFill>
                  <a:srgbClr val="1D1D1A"/>
                </a:solidFill>
                <a:latin typeface="Huawei Sans" panose="020C0503030203020204" pitchFamily="34" charset="0"/>
              </a:rPr>
              <a:t>$HOME</a:t>
            </a:r>
            <a:r>
              <a:rPr lang="en-US" dirty="0">
                <a:solidFill>
                  <a:srgbClr val="1D1D1A"/>
                </a:solidFill>
                <a:latin typeface="Huawei Sans" panose="020C0503030203020204" pitchFamily="34" charset="0"/>
              </a:rPr>
              <a:t> </a:t>
            </a:r>
            <a:r>
              <a:rPr lang="en-US" dirty="0" smtClean="0">
                <a:solidFill>
                  <a:srgbClr val="1D1D1A"/>
                </a:solidFill>
                <a:latin typeface="Huawei Sans" panose="020C0503030203020204" pitchFamily="34" charset="0"/>
              </a:rPr>
              <a:t>directory.</a:t>
            </a:r>
            <a:endParaRPr lang="en-US" dirty="0">
              <a:solidFill>
                <a:srgbClr val="1D1D1A"/>
              </a:solidFill>
              <a:latin typeface="Huawei Sans" panose="020C0503030203020204" pitchFamily="34" charset="0"/>
            </a:endParaRPr>
          </a:p>
          <a:p>
            <a:pPr>
              <a:buFont typeface="Arial" panose="020B0604020202020204" pitchFamily="34" charset="0"/>
              <a:buNone/>
            </a:pPr>
            <a:r>
              <a:rPr lang="en-US" b="1" dirty="0">
                <a:solidFill>
                  <a:srgbClr val="1D1D1A"/>
                </a:solidFill>
                <a:latin typeface="Huawei Sans" panose="020C0503030203020204" pitchFamily="34" charset="0"/>
              </a:rPr>
              <a:t>	cd ~; </a:t>
            </a:r>
            <a:r>
              <a:rPr lang="en-US" b="1" dirty="0" err="1">
                <a:solidFill>
                  <a:srgbClr val="1D1D1A"/>
                </a:solidFill>
                <a:latin typeface="Huawei Sans" panose="020C0503030203020204" pitchFamily="34" charset="0"/>
              </a:rPr>
              <a:t>mkdir</a:t>
            </a:r>
            <a:r>
              <a:rPr lang="en-US" b="1" dirty="0">
                <a:solidFill>
                  <a:srgbClr val="1D1D1A"/>
                </a:solidFill>
                <a:latin typeface="Huawei Sans" panose="020C0503030203020204" pitchFamily="34" charset="0"/>
              </a:rPr>
              <a:t> .pip; cd .pip</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2. Create a </a:t>
            </a:r>
            <a:r>
              <a:rPr lang="en-US" b="1" dirty="0" err="1">
                <a:solidFill>
                  <a:srgbClr val="1D1D1A"/>
                </a:solidFill>
                <a:latin typeface="Huawei Sans" panose="020C0503030203020204" pitchFamily="34" charset="0"/>
              </a:rPr>
              <a:t>pip.conf</a:t>
            </a:r>
            <a:r>
              <a:rPr lang="en-US" dirty="0">
                <a:solidFill>
                  <a:srgbClr val="1D1D1A"/>
                </a:solidFill>
                <a:latin typeface="Huawei Sans" panose="020C0503030203020204" pitchFamily="34" charset="0"/>
              </a:rPr>
              <a:t> file in the </a:t>
            </a:r>
            <a:r>
              <a:rPr lang="en-US" b="1" dirty="0">
                <a:solidFill>
                  <a:srgbClr val="1D1D1A"/>
                </a:solidFill>
                <a:latin typeface="Huawei Sans" panose="020C0503030203020204" pitchFamily="34" charset="0"/>
              </a:rPr>
              <a:t>.pip</a:t>
            </a:r>
            <a:r>
              <a:rPr lang="en-US" dirty="0">
                <a:solidFill>
                  <a:srgbClr val="1D1D1A"/>
                </a:solidFill>
                <a:latin typeface="Huawei Sans" panose="020C0503030203020204" pitchFamily="34" charset="0"/>
              </a:rPr>
              <a:t> directory and fill in the following content (you can also choose other pip sources):</a:t>
            </a:r>
          </a:p>
          <a:p>
            <a:pPr>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[global]</a:t>
            </a:r>
          </a:p>
          <a:p>
            <a:pPr>
              <a:buFont typeface="Arial" panose="020B0604020202020204" pitchFamily="34" charset="0"/>
              <a:buNone/>
            </a:pPr>
            <a:r>
              <a:rPr lang="en-US" b="1" dirty="0">
                <a:solidFill>
                  <a:srgbClr val="1D1D1A"/>
                </a:solidFill>
                <a:latin typeface="Huawei Sans" panose="020C0503030203020204" pitchFamily="34" charset="0"/>
              </a:rPr>
              <a:t>	index-</a:t>
            </a:r>
            <a:r>
              <a:rPr lang="en-US" b="1" dirty="0" err="1">
                <a:solidFill>
                  <a:srgbClr val="1D1D1A"/>
                </a:solidFill>
                <a:latin typeface="Huawei Sans" panose="020C0503030203020204" pitchFamily="34" charset="0"/>
              </a:rPr>
              <a:t>url</a:t>
            </a:r>
            <a:r>
              <a:rPr lang="en-US" b="1" dirty="0">
                <a:solidFill>
                  <a:srgbClr val="1D1D1A"/>
                </a:solidFill>
                <a:latin typeface="Huawei Sans" panose="020C0503030203020204" pitchFamily="34" charset="0"/>
              </a:rPr>
              <a:t> = http://pypi.douban.com/simple</a:t>
            </a:r>
          </a:p>
          <a:p>
            <a:pPr>
              <a:buFont typeface="Arial" panose="020B0604020202020204" pitchFamily="34" charset="0"/>
              <a:buNone/>
            </a:pPr>
            <a:r>
              <a:rPr lang="en-US" b="1" dirty="0">
                <a:solidFill>
                  <a:srgbClr val="1D1D1A"/>
                </a:solidFill>
                <a:latin typeface="Huawei Sans" panose="020C0503030203020204" pitchFamily="34" charset="0"/>
              </a:rPr>
              <a:t>	[install]</a:t>
            </a:r>
          </a:p>
          <a:p>
            <a:pPr>
              <a:buFont typeface="Arial" panose="020B0604020202020204" pitchFamily="34" charset="0"/>
              <a:buNone/>
            </a:pPr>
            <a:r>
              <a:rPr lang="en-US" b="1" dirty="0">
                <a:solidFill>
                  <a:srgbClr val="1D1D1A"/>
                </a:solidFill>
                <a:latin typeface="Huawei Sans" panose="020C0503030203020204" pitchFamily="34" charset="0"/>
              </a:rPr>
              <a:t>	trusted-host = pypi.douban.com</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3. Save the </a:t>
            </a:r>
            <a:r>
              <a:rPr lang="en-US" b="1" dirty="0" err="1">
                <a:solidFill>
                  <a:srgbClr val="1D1D1A"/>
                </a:solidFill>
                <a:latin typeface="Huawei Sans" panose="020C0503030203020204" pitchFamily="34" charset="0"/>
              </a:rPr>
              <a:t>pip.conf</a:t>
            </a:r>
            <a:r>
              <a:rPr lang="en-US" dirty="0">
                <a:solidFill>
                  <a:srgbClr val="1D1D1A"/>
                </a:solidFill>
                <a:latin typeface="Huawei Sans" panose="020C0503030203020204" pitchFamily="34" charset="0"/>
              </a:rPr>
              <a:t> file.</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4. Install the dependencies:</a:t>
            </a:r>
          </a:p>
          <a:p>
            <a:pPr>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pip3.7.5 install </a:t>
            </a:r>
            <a:r>
              <a:rPr lang="en-US" b="1" dirty="0" err="1">
                <a:solidFill>
                  <a:srgbClr val="1D1D1A"/>
                </a:solidFill>
                <a:latin typeface="Huawei Sans" panose="020C0503030203020204" pitchFamily="34" charset="0"/>
              </a:rPr>
              <a:t>attrs</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psutil</a:t>
            </a:r>
            <a:r>
              <a:rPr lang="en-US" b="1" dirty="0">
                <a:solidFill>
                  <a:srgbClr val="1D1D1A"/>
                </a:solidFill>
                <a:latin typeface="Huawei Sans" panose="020C0503030203020204" pitchFamily="34" charset="0"/>
              </a:rPr>
              <a:t> decorator </a:t>
            </a:r>
            <a:r>
              <a:rPr lang="en-US" b="1" dirty="0" err="1">
                <a:solidFill>
                  <a:srgbClr val="1D1D1A"/>
                </a:solidFill>
                <a:latin typeface="Huawei Sans" panose="020C0503030203020204" pitchFamily="34" charset="0"/>
              </a:rPr>
              <a:t>numpy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protobuf</a:t>
            </a:r>
            <a:r>
              <a:rPr lang="en-US" b="1" dirty="0">
                <a:solidFill>
                  <a:srgbClr val="1D1D1A"/>
                </a:solidFill>
                <a:latin typeface="Huawei Sans" panose="020C0503030203020204" pitchFamily="34" charset="0"/>
              </a:rPr>
              <a:t>==3.11.3 </a:t>
            </a:r>
            <a:r>
              <a:rPr lang="en-US" b="1" dirty="0" err="1">
                <a:solidFill>
                  <a:srgbClr val="1D1D1A"/>
                </a:solidFill>
                <a:latin typeface="Huawei Sans" panose="020C0503030203020204" pitchFamily="34" charset="0"/>
              </a:rPr>
              <a:t>scipy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sympy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cffi</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grpcio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grpcio</a:t>
            </a:r>
            <a:r>
              <a:rPr lang="en-US" b="1" dirty="0">
                <a:solidFill>
                  <a:srgbClr val="1D1D1A"/>
                </a:solidFill>
                <a:latin typeface="Huawei Sans" panose="020C0503030203020204" pitchFamily="34" charset="0"/>
              </a:rPr>
              <a:t>-tools requests --user</a:t>
            </a:r>
          </a:p>
        </p:txBody>
      </p:sp>
    </p:spTree>
    <p:extLst>
      <p:ext uri="{BB962C8B-B14F-4D97-AF65-F5344CB8AC3E}">
        <p14:creationId xmlns:p14="http://schemas.microsoft.com/office/powerpoint/2010/main" val="43100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Executing </a:t>
            </a:r>
            <a:r>
              <a:rPr lang="en-US" dirty="0">
                <a:latin typeface="Huawei Sans" panose="020C0503030203020204" pitchFamily="34" charset="0"/>
              </a:rPr>
              <a:t>Runfiles</a:t>
            </a:r>
          </a:p>
        </p:txBody>
      </p:sp>
      <p:sp>
        <p:nvSpPr>
          <p:cNvPr id="3" name="文本框 2"/>
          <p:cNvSpPr txBox="1"/>
          <p:nvPr/>
        </p:nvSpPr>
        <p:spPr>
          <a:xfrm>
            <a:off x="624450" y="1185650"/>
            <a:ext cx="10632440" cy="3416320"/>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a:t>
            </a:r>
            <a:r>
              <a:rPr lang="en-US" dirty="0">
                <a:solidFill>
                  <a:srgbClr val="1D1D1A"/>
                </a:solidFill>
                <a:latin typeface="Huawei Sans" panose="020C0503030203020204" pitchFamily="34" charset="0"/>
              </a:rPr>
              <a:t> (for example, </a:t>
            </a:r>
            <a:r>
              <a:rPr lang="en-US" b="1" i="1" dirty="0">
                <a:solidFill>
                  <a:srgbClr val="1D1D1A"/>
                </a:solidFill>
                <a:latin typeface="Huawei Sans" panose="020C0503030203020204" pitchFamily="34" charset="0"/>
              </a:rPr>
              <a:t>ascend</a:t>
            </a:r>
            <a:r>
              <a:rPr lang="en-US"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Go to the runfile directory.</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2. Add the execute permission on the runfiles:</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chmod</a:t>
            </a:r>
            <a:r>
              <a:rPr lang="en-US" b="1" dirty="0">
                <a:solidFill>
                  <a:srgbClr val="1D1D1A"/>
                </a:solidFill>
                <a:latin typeface="Huawei Sans" panose="020C0503030203020204" pitchFamily="34" charset="0"/>
              </a:rPr>
              <a:t> +x *.run</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3. Execute the runfiles:</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./Ascend-Toolkit-20.0.RC1-x86_64-linux_gcc7.3.0.run --install</a:t>
            </a:r>
          </a:p>
          <a:p>
            <a:pPr>
              <a:lnSpc>
                <a:spcPct val="150000"/>
              </a:lnSpc>
              <a:buFont typeface="Arial" panose="020B0604020202020204" pitchFamily="34" charset="0"/>
              <a:buNone/>
            </a:pPr>
            <a:r>
              <a:rPr lang="en-US" b="1" dirty="0">
                <a:solidFill>
                  <a:srgbClr val="1D1D1A"/>
                </a:solidFill>
                <a:latin typeface="Huawei Sans" panose="020C0503030203020204" pitchFamily="34" charset="0"/>
              </a:rPr>
              <a:t>	./Ascend-Toolkit-20.0.RC1-arm64-linux_gcc7.3.0.run --install</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4. If messages similar to the following </a:t>
            </a:r>
            <a:r>
              <a:rPr lang="en-US" altLang="zh-CN" dirty="0" smtClean="0">
                <a:solidFill>
                  <a:srgbClr val="1D1D1A"/>
                </a:solidFill>
                <a:latin typeface="Huawei Sans" panose="020C0503030203020204" pitchFamily="34" charset="0"/>
              </a:rPr>
              <a:t>are </a:t>
            </a:r>
            <a:r>
              <a:rPr lang="en-US" dirty="0" smtClean="0">
                <a:solidFill>
                  <a:srgbClr val="1D1D1A"/>
                </a:solidFill>
                <a:latin typeface="Huawei Sans" panose="020C0503030203020204" pitchFamily="34" charset="0"/>
              </a:rPr>
              <a:t>displayed</a:t>
            </a:r>
            <a:r>
              <a:rPr lang="en-US" dirty="0">
                <a:solidFill>
                  <a:srgbClr val="1D1D1A"/>
                </a:solidFill>
                <a:latin typeface="Huawei Sans" panose="020C0503030203020204" pitchFamily="34" charset="0"/>
              </a:rPr>
              <a:t>, the installation is successful</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pic>
        <p:nvPicPr>
          <p:cNvPr id="4" name="图片 3"/>
          <p:cNvPicPr>
            <a:picLocks noChangeAspect="1"/>
          </p:cNvPicPr>
          <p:nvPr/>
        </p:nvPicPr>
        <p:blipFill>
          <a:blip r:embed="rId3"/>
          <a:stretch>
            <a:fillRect/>
          </a:stretch>
        </p:blipFill>
        <p:spPr>
          <a:xfrm>
            <a:off x="980979" y="4675722"/>
            <a:ext cx="8820150" cy="4857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4274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4"/>
            <a:ext cx="10057840"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 Downloading tar.gz. Package</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25" y="1703035"/>
            <a:ext cx="7597775" cy="3690691"/>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8435929" y="1483229"/>
            <a:ext cx="3033759" cy="4154984"/>
          </a:xfrm>
          <a:prstGeom prst="rect">
            <a:avLst/>
          </a:prstGeom>
          <a:noFill/>
        </p:spPr>
        <p:txBody>
          <a:bodyPr wrap="square" rtlCol="0">
            <a:spAutoFit/>
          </a:bodyPr>
          <a:lstStyle/>
          <a:p>
            <a:pPr>
              <a:lnSpc>
                <a:spcPct val="150000"/>
              </a:lnSpc>
            </a:pPr>
            <a:r>
              <a:rPr lang="en-US" sz="1600" dirty="0">
                <a:solidFill>
                  <a:srgbClr val="1D1D1A"/>
                </a:solidFill>
                <a:latin typeface="Huawei Sans" panose="020C0503030203020204" pitchFamily="34" charset="0"/>
              </a:rPr>
              <a:t>Download </a:t>
            </a:r>
            <a:r>
              <a:rPr lang="en-US" sz="1600" dirty="0" err="1" smtClean="0">
                <a:solidFill>
                  <a:srgbClr val="1D1D1A"/>
                </a:solidFill>
                <a:latin typeface="Huawei Sans" panose="020C0503030203020204" pitchFamily="34" charset="0"/>
              </a:rPr>
              <a:t>MindStudio</a:t>
            </a:r>
            <a:r>
              <a:rPr lang="en-US" sz="1600" dirty="0" smtClean="0">
                <a:solidFill>
                  <a:srgbClr val="1D1D1A"/>
                </a:solidFill>
                <a:latin typeface="Huawei Sans" panose="020C0503030203020204" pitchFamily="34" charset="0"/>
              </a:rPr>
              <a:t> </a:t>
            </a:r>
            <a:r>
              <a:rPr lang="en-US" sz="1600" dirty="0">
                <a:solidFill>
                  <a:srgbClr val="1D1D1A"/>
                </a:solidFill>
                <a:latin typeface="Huawei Sans" panose="020C0503030203020204" pitchFamily="34" charset="0"/>
              </a:rPr>
              <a:t>2.0.0 (beta2) </a:t>
            </a:r>
            <a:r>
              <a:rPr lang="en-US" sz="1600" dirty="0" smtClean="0">
                <a:solidFill>
                  <a:srgbClr val="1D1D1A"/>
                </a:solidFill>
                <a:latin typeface="Huawei Sans" panose="020C0503030203020204" pitchFamily="34" charset="0"/>
              </a:rPr>
              <a:t>from </a:t>
            </a:r>
            <a:r>
              <a:rPr lang="en-US" sz="1600" dirty="0" smtClean="0">
                <a:solidFill>
                  <a:srgbClr val="1D1D1A"/>
                </a:solidFill>
                <a:latin typeface="Huawei Sans" panose="020C0503030203020204" pitchFamily="34" charset="0"/>
                <a:hlinkClick r:id="rId4"/>
              </a:rPr>
              <a:t>https://www.huaweicloud.com/intl/en-us/ascend/resources/tools/mindStudio/download</a:t>
            </a:r>
            <a:r>
              <a:rPr lang="en-US" sz="1600" dirty="0" smtClean="0">
                <a:solidFill>
                  <a:srgbClr val="1D1D1A"/>
                </a:solidFill>
                <a:latin typeface="Huawei Sans" panose="020C0503030203020204" pitchFamily="34" charset="0"/>
              </a:rPr>
              <a:t>. </a:t>
            </a:r>
          </a:p>
          <a:p>
            <a:pPr>
              <a:lnSpc>
                <a:spcPct val="150000"/>
              </a:lnSpc>
            </a:pPr>
            <a:r>
              <a:rPr lang="en-US" sz="1600" dirty="0" smtClean="0">
                <a:solidFill>
                  <a:srgbClr val="1D1D1A"/>
                </a:solidFill>
                <a:latin typeface="Huawei Sans" panose="020C0503030203020204" pitchFamily="34" charset="0"/>
              </a:rPr>
              <a:t>The </a:t>
            </a:r>
            <a:r>
              <a:rPr lang="en-US" sz="1600" dirty="0">
                <a:solidFill>
                  <a:srgbClr val="1D1D1A"/>
                </a:solidFill>
                <a:latin typeface="Huawei Sans" panose="020C0503030203020204" pitchFamily="34" charset="0"/>
              </a:rPr>
              <a:t>name of the downloaded package should be </a:t>
            </a:r>
            <a:r>
              <a:rPr lang="en-US" sz="1600" b="1" dirty="0">
                <a:solidFill>
                  <a:srgbClr val="1D1D1A"/>
                </a:solidFill>
                <a:latin typeface="Huawei Sans" panose="020C0503030203020204" pitchFamily="34" charset="0"/>
              </a:rPr>
              <a:t>MindStudio_2.0.0-beta2_ubuntu18.04-x86_64.tar.gz</a:t>
            </a:r>
            <a:r>
              <a:rPr lang="en-US" sz="1600" dirty="0" smtClean="0">
                <a:solidFill>
                  <a:srgbClr val="1D1D1A"/>
                </a:solidFill>
                <a:latin typeface="Huawei Sans" panose="020C0503030203020204" pitchFamily="34" charset="0"/>
              </a:rPr>
              <a:t>.</a:t>
            </a:r>
            <a:endParaRPr lang="en-US" sz="1600"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3485012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8157" y="259295"/>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 Installing Dependencies</a:t>
            </a:r>
          </a:p>
        </p:txBody>
      </p:sp>
      <p:sp>
        <p:nvSpPr>
          <p:cNvPr id="3" name="文本框 2"/>
          <p:cNvSpPr txBox="1"/>
          <p:nvPr/>
        </p:nvSpPr>
        <p:spPr>
          <a:xfrm>
            <a:off x="627918" y="1185514"/>
            <a:ext cx="10841770" cy="5124480"/>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a:t>
            </a:r>
            <a:r>
              <a:rPr lang="en-US"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Install the system dependencies:</a:t>
            </a:r>
          </a:p>
          <a:p>
            <a:pPr marL="266700">
              <a:lnSpc>
                <a:spcPct val="150000"/>
              </a:lnSpc>
              <a:buFont typeface="Arial" panose="020B0604020202020204" pitchFamily="34" charset="0"/>
              <a:buNone/>
            </a:pPr>
            <a:r>
              <a:rPr lang="en-US" sz="1600" b="1" dirty="0" err="1" smtClean="0">
                <a:solidFill>
                  <a:srgbClr val="1D1D1A"/>
                </a:solidFill>
                <a:latin typeface="Huawei Sans" panose="020C0503030203020204" pitchFamily="34" charset="0"/>
              </a:rPr>
              <a:t>sudo</a:t>
            </a:r>
            <a:r>
              <a:rPr lang="en-US" sz="1600" b="1" dirty="0" smtClean="0">
                <a:solidFill>
                  <a:srgbClr val="1D1D1A"/>
                </a:solidFill>
                <a:latin typeface="Huawei Sans" panose="020C0503030203020204" pitchFamily="34" charset="0"/>
              </a:rPr>
              <a:t> </a:t>
            </a:r>
            <a:r>
              <a:rPr lang="en-US" sz="1600" b="1" dirty="0">
                <a:solidFill>
                  <a:srgbClr val="1D1D1A"/>
                </a:solidFill>
                <a:latin typeface="Huawei Sans" panose="020C0503030203020204" pitchFamily="34" charset="0"/>
              </a:rPr>
              <a:t>apt-get install -y </a:t>
            </a:r>
            <a:r>
              <a:rPr lang="en-US" sz="1600" b="1" dirty="0" err="1">
                <a:solidFill>
                  <a:srgbClr val="1D1D1A"/>
                </a:solidFill>
                <a:latin typeface="Huawei Sans" panose="020C0503030203020204" pitchFamily="34" charset="0"/>
              </a:rPr>
              <a:t>gcc</a:t>
            </a:r>
            <a:r>
              <a:rPr lang="en-US" sz="1600" b="1" dirty="0">
                <a:solidFill>
                  <a:srgbClr val="1D1D1A"/>
                </a:solidFill>
                <a:latin typeface="Huawei Sans" panose="020C0503030203020204" pitchFamily="34" charset="0"/>
              </a:rPr>
              <a:t> g++ make </a:t>
            </a:r>
            <a:r>
              <a:rPr lang="en-US" sz="1600" b="1" dirty="0" err="1">
                <a:solidFill>
                  <a:srgbClr val="1D1D1A"/>
                </a:solidFill>
                <a:latin typeface="Huawei Sans" panose="020C0503030203020204" pitchFamily="34" charset="0"/>
              </a:rPr>
              <a:t>cmake</a:t>
            </a:r>
            <a:r>
              <a:rPr lang="en-US" sz="1600" b="1" dirty="0">
                <a:solidFill>
                  <a:srgbClr val="1D1D1A"/>
                </a:solidFill>
                <a:latin typeface="Huawei Sans" panose="020C0503030203020204" pitchFamily="34" charset="0"/>
              </a:rPr>
              <a:t> unzip zlib1g-dev libbz2-dev libsqlite3-dev </a:t>
            </a:r>
            <a:r>
              <a:rPr lang="en-US" sz="1600" b="1" dirty="0" err="1">
                <a:solidFill>
                  <a:srgbClr val="1D1D1A"/>
                </a:solidFill>
                <a:latin typeface="Huawei Sans" panose="020C0503030203020204" pitchFamily="34" charset="0"/>
              </a:rPr>
              <a:t>libssl-dev</a:t>
            </a:r>
            <a:r>
              <a:rPr lang="en-US" sz="1600" b="1" dirty="0">
                <a:solidFill>
                  <a:srgbClr val="1D1D1A"/>
                </a:solidFill>
                <a:latin typeface="Huawei Sans" panose="020C0503030203020204" pitchFamily="34" charset="0"/>
              </a:rPr>
              <a:t> libxslt1-dev </a:t>
            </a:r>
            <a:r>
              <a:rPr lang="en-US" sz="1600" b="1" dirty="0" err="1">
                <a:solidFill>
                  <a:srgbClr val="1D1D1A"/>
                </a:solidFill>
                <a:latin typeface="Huawei Sans" panose="020C0503030203020204" pitchFamily="34" charset="0"/>
              </a:rPr>
              <a:t>libffi-dev</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xterm</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firefox</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xdg-utils</a:t>
            </a:r>
            <a:r>
              <a:rPr lang="en-US" sz="1600" b="1" dirty="0">
                <a:solidFill>
                  <a:srgbClr val="1D1D1A"/>
                </a:solidFill>
                <a:latin typeface="Huawei Sans" panose="020C0503030203020204" pitchFamily="34" charset="0"/>
              </a:rPr>
              <a:t> fonts-droid-fallback fonts-</a:t>
            </a:r>
            <a:r>
              <a:rPr lang="en-US" sz="1600" b="1" dirty="0" err="1">
                <a:solidFill>
                  <a:srgbClr val="1D1D1A"/>
                </a:solidFill>
                <a:latin typeface="Huawei Sans" panose="020C0503030203020204" pitchFamily="34" charset="0"/>
              </a:rPr>
              <a:t>wqy</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zenhei</a:t>
            </a:r>
            <a:r>
              <a:rPr lang="en-US" sz="1600" b="1" dirty="0">
                <a:solidFill>
                  <a:srgbClr val="1D1D1A"/>
                </a:solidFill>
                <a:latin typeface="Huawei Sans" panose="020C0503030203020204" pitchFamily="34" charset="0"/>
              </a:rPr>
              <a:t> fonts-</a:t>
            </a:r>
            <a:r>
              <a:rPr lang="en-US" sz="1600" b="1" dirty="0" err="1">
                <a:solidFill>
                  <a:srgbClr val="1D1D1A"/>
                </a:solidFill>
                <a:latin typeface="Huawei Sans" panose="020C0503030203020204" pitchFamily="34" charset="0"/>
              </a:rPr>
              <a:t>wqy</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microhei</a:t>
            </a:r>
            <a:r>
              <a:rPr lang="en-US" sz="1600" b="1" dirty="0">
                <a:solidFill>
                  <a:srgbClr val="1D1D1A"/>
                </a:solidFill>
                <a:latin typeface="Huawei Sans" panose="020C0503030203020204" pitchFamily="34" charset="0"/>
              </a:rPr>
              <a:t> fonts-</a:t>
            </a:r>
            <a:r>
              <a:rPr lang="en-US" sz="1600" b="1" dirty="0" err="1">
                <a:solidFill>
                  <a:srgbClr val="1D1D1A"/>
                </a:solidFill>
                <a:latin typeface="Huawei Sans" panose="020C0503030203020204" pitchFamily="34" charset="0"/>
              </a:rPr>
              <a:t>arphic</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ukai</a:t>
            </a:r>
            <a:r>
              <a:rPr lang="en-US" sz="1600" b="1" dirty="0">
                <a:solidFill>
                  <a:srgbClr val="1D1D1A"/>
                </a:solidFill>
                <a:latin typeface="Huawei Sans" panose="020C0503030203020204" pitchFamily="34" charset="0"/>
              </a:rPr>
              <a:t> fonts-</a:t>
            </a:r>
            <a:r>
              <a:rPr lang="en-US" sz="1600" b="1" dirty="0" err="1">
                <a:solidFill>
                  <a:srgbClr val="1D1D1A"/>
                </a:solidFill>
                <a:latin typeface="Huawei Sans" panose="020C0503030203020204" pitchFamily="34" charset="0"/>
              </a:rPr>
              <a:t>arphic</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uming</a:t>
            </a:r>
            <a:r>
              <a:rPr lang="en-US" sz="1600" b="1" dirty="0">
                <a:solidFill>
                  <a:srgbClr val="1D1D1A"/>
                </a:solidFill>
                <a:latin typeface="Huawei Sans" panose="020C0503030203020204" pitchFamily="34" charset="0"/>
              </a:rPr>
              <a:t> openjdk-8-jdk</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2. Install the Python dependency:</a:t>
            </a:r>
          </a:p>
          <a:p>
            <a:pPr marL="266700">
              <a:lnSpc>
                <a:spcPct val="150000"/>
              </a:lnSpc>
              <a:buFont typeface="Arial" panose="020B0604020202020204" pitchFamily="34" charset="0"/>
              <a:buNone/>
            </a:pPr>
            <a:r>
              <a:rPr lang="en-US" sz="1600" b="1" dirty="0" smtClean="0">
                <a:solidFill>
                  <a:srgbClr val="1D1D1A"/>
                </a:solidFill>
                <a:latin typeface="Huawei Sans" panose="020C0503030203020204" pitchFamily="34" charset="0"/>
              </a:rPr>
              <a:t>pip3.7.5 </a:t>
            </a:r>
            <a:r>
              <a:rPr lang="en-US" sz="1600" b="1" dirty="0">
                <a:solidFill>
                  <a:srgbClr val="1D1D1A"/>
                </a:solidFill>
                <a:latin typeface="Huawei Sans" panose="020C0503030203020204" pitchFamily="34" charset="0"/>
              </a:rPr>
              <a:t>install </a:t>
            </a:r>
            <a:r>
              <a:rPr lang="en-US" sz="1600" b="1" dirty="0" err="1">
                <a:solidFill>
                  <a:srgbClr val="1D1D1A"/>
                </a:solidFill>
                <a:latin typeface="Huawei Sans" panose="020C0503030203020204" pitchFamily="34" charset="0"/>
              </a:rPr>
              <a:t>attrs</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psutil</a:t>
            </a:r>
            <a:r>
              <a:rPr lang="en-US" sz="1600" b="1" dirty="0">
                <a:solidFill>
                  <a:srgbClr val="1D1D1A"/>
                </a:solidFill>
                <a:latin typeface="Huawei Sans" panose="020C0503030203020204" pitchFamily="34" charset="0"/>
              </a:rPr>
              <a:t>   decorator   </a:t>
            </a:r>
            <a:r>
              <a:rPr lang="en-US" sz="1600" b="1" dirty="0" err="1">
                <a:solidFill>
                  <a:srgbClr val="1D1D1A"/>
                </a:solidFill>
                <a:latin typeface="Huawei Sans" panose="020C0503030203020204" pitchFamily="34" charset="0"/>
              </a:rPr>
              <a:t>numpy</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protobuf</a:t>
            </a:r>
            <a:r>
              <a:rPr lang="en-US" sz="1600" b="1" dirty="0">
                <a:solidFill>
                  <a:srgbClr val="1D1D1A"/>
                </a:solidFill>
                <a:latin typeface="Huawei Sans" panose="020C0503030203020204" pitchFamily="34" charset="0"/>
              </a:rPr>
              <a:t>==3.11.3   </a:t>
            </a:r>
            <a:r>
              <a:rPr lang="en-US" sz="1600" b="1" dirty="0" err="1">
                <a:solidFill>
                  <a:srgbClr val="1D1D1A"/>
                </a:solidFill>
                <a:latin typeface="Huawei Sans" panose="020C0503030203020204" pitchFamily="34" charset="0"/>
              </a:rPr>
              <a:t>scipy</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sympy</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cffi</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gnureadline</a:t>
            </a:r>
            <a:r>
              <a:rPr lang="en-US" sz="1600" b="1" dirty="0">
                <a:solidFill>
                  <a:srgbClr val="1D1D1A"/>
                </a:solidFill>
                <a:latin typeface="Huawei Sans" panose="020C0503030203020204" pitchFamily="34" charset="0"/>
              </a:rPr>
              <a:t>  coverage  </a:t>
            </a:r>
            <a:r>
              <a:rPr lang="en-US" sz="1600" b="1" dirty="0" err="1">
                <a:solidFill>
                  <a:srgbClr val="1D1D1A"/>
                </a:solidFill>
                <a:latin typeface="Huawei Sans" panose="020C0503030203020204" pitchFamily="34" charset="0"/>
              </a:rPr>
              <a:t>pylint</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matplotlib</a:t>
            </a:r>
            <a:r>
              <a:rPr lang="en-US" sz="1600" b="1" dirty="0">
                <a:solidFill>
                  <a:srgbClr val="1D1D1A"/>
                </a:solidFill>
                <a:latin typeface="Huawei Sans" panose="020C0503030203020204" pitchFamily="34" charset="0"/>
              </a:rPr>
              <a:t>  PyQt5==5.14.0  </a:t>
            </a:r>
            <a:r>
              <a:rPr lang="en-US" sz="1600" b="1" dirty="0" err="1">
                <a:solidFill>
                  <a:srgbClr val="1D1D1A"/>
                </a:solidFill>
                <a:latin typeface="Huawei Sans" panose="020C0503030203020204" pitchFamily="34" charset="0"/>
              </a:rPr>
              <a:t>grpcio</a:t>
            </a:r>
            <a:r>
              <a:rPr lang="en-US" sz="1600" b="1" dirty="0">
                <a:solidFill>
                  <a:srgbClr val="1D1D1A"/>
                </a:solidFill>
                <a:latin typeface="Huawei Sans" panose="020C0503030203020204" pitchFamily="34" charset="0"/>
              </a:rPr>
              <a:t>  </a:t>
            </a:r>
            <a:r>
              <a:rPr lang="en-US" sz="1600" b="1" dirty="0" err="1">
                <a:solidFill>
                  <a:srgbClr val="1D1D1A"/>
                </a:solidFill>
                <a:latin typeface="Huawei Sans" panose="020C0503030203020204" pitchFamily="34" charset="0"/>
              </a:rPr>
              <a:t>grpcio</a:t>
            </a:r>
            <a:r>
              <a:rPr lang="en-US" sz="1600" b="1" dirty="0">
                <a:solidFill>
                  <a:srgbClr val="1D1D1A"/>
                </a:solidFill>
                <a:latin typeface="Huawei Sans" panose="020C0503030203020204" pitchFamily="34" charset="0"/>
              </a:rPr>
              <a:t>-tools  requests  </a:t>
            </a:r>
            <a:r>
              <a:rPr lang="en-US" sz="1600" b="1" dirty="0" err="1">
                <a:solidFill>
                  <a:srgbClr val="1D1D1A"/>
                </a:solidFill>
                <a:latin typeface="Huawei Sans" panose="020C0503030203020204" pitchFamily="34" charset="0"/>
              </a:rPr>
              <a:t>tensorflow</a:t>
            </a:r>
            <a:r>
              <a:rPr lang="en-US" sz="1600" b="1" dirty="0">
                <a:solidFill>
                  <a:srgbClr val="1D1D1A"/>
                </a:solidFill>
                <a:latin typeface="Huawei Sans" panose="020C0503030203020204" pitchFamily="34" charset="0"/>
              </a:rPr>
              <a:t>==1.15 --user</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3. Append the following two lines to the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bashrc</a:t>
            </a:r>
            <a:r>
              <a:rPr lang="en-US" dirty="0">
                <a:solidFill>
                  <a:srgbClr val="1D1D1A"/>
                </a:solidFill>
                <a:latin typeface="Huawei Sans" panose="020C0503030203020204" pitchFamily="34" charset="0"/>
              </a:rPr>
              <a:t> file and save the file:</a:t>
            </a:r>
          </a:p>
          <a:p>
            <a:pPr marL="266700">
              <a:lnSpc>
                <a:spcPct val="150000"/>
              </a:lnSpc>
              <a:buFont typeface="Arial" panose="020B0604020202020204" pitchFamily="34" charset="0"/>
              <a:buNone/>
            </a:pPr>
            <a:r>
              <a:rPr lang="en-US" sz="1600" b="1" dirty="0" smtClean="0">
                <a:solidFill>
                  <a:srgbClr val="1D1D1A"/>
                </a:solidFill>
                <a:latin typeface="Huawei Sans" panose="020C0503030203020204" pitchFamily="34" charset="0"/>
              </a:rPr>
              <a:t>export </a:t>
            </a:r>
            <a:r>
              <a:rPr lang="en-US" sz="1600" b="1" dirty="0">
                <a:solidFill>
                  <a:srgbClr val="1D1D1A"/>
                </a:solidFill>
                <a:latin typeface="Huawei Sans" panose="020C0503030203020204" pitchFamily="34" charset="0"/>
              </a:rPr>
              <a:t>JAVA_HOME=/</a:t>
            </a:r>
            <a:r>
              <a:rPr lang="en-US" sz="1600" b="1" dirty="0" err="1">
                <a:solidFill>
                  <a:srgbClr val="1D1D1A"/>
                </a:solidFill>
                <a:latin typeface="Huawei Sans" panose="020C0503030203020204" pitchFamily="34" charset="0"/>
              </a:rPr>
              <a:t>usr</a:t>
            </a:r>
            <a:r>
              <a:rPr lang="en-US" sz="1600" b="1" dirty="0">
                <a:solidFill>
                  <a:srgbClr val="1D1D1A"/>
                </a:solidFill>
                <a:latin typeface="Huawei Sans" panose="020C0503030203020204" pitchFamily="34" charset="0"/>
              </a:rPr>
              <a:t>/lib/</a:t>
            </a:r>
            <a:r>
              <a:rPr lang="en-US" sz="1600" b="1" dirty="0" err="1">
                <a:solidFill>
                  <a:srgbClr val="1D1D1A"/>
                </a:solidFill>
                <a:latin typeface="Huawei Sans" panose="020C0503030203020204" pitchFamily="34" charset="0"/>
              </a:rPr>
              <a:t>jvm</a:t>
            </a:r>
            <a:r>
              <a:rPr lang="en-US" sz="1600" b="1" dirty="0">
                <a:solidFill>
                  <a:srgbClr val="1D1D1A"/>
                </a:solidFill>
                <a:latin typeface="Huawei Sans" panose="020C0503030203020204" pitchFamily="34" charset="0"/>
              </a:rPr>
              <a:t>/java-8-openjdk-amd64 </a:t>
            </a:r>
          </a:p>
          <a:p>
            <a:pPr marL="266700">
              <a:lnSpc>
                <a:spcPct val="150000"/>
              </a:lnSpc>
              <a:buFont typeface="Arial" panose="020B0604020202020204" pitchFamily="34" charset="0"/>
              <a:buNone/>
            </a:pPr>
            <a:r>
              <a:rPr lang="en-US" sz="1600" b="1" dirty="0" smtClean="0">
                <a:solidFill>
                  <a:srgbClr val="1D1D1A"/>
                </a:solidFill>
                <a:latin typeface="Huawei Sans" panose="020C0503030203020204" pitchFamily="34" charset="0"/>
              </a:rPr>
              <a:t>export </a:t>
            </a:r>
            <a:r>
              <a:rPr lang="en-US" sz="1600" b="1" dirty="0">
                <a:solidFill>
                  <a:srgbClr val="1D1D1A"/>
                </a:solidFill>
                <a:latin typeface="Huawei Sans" panose="020C0503030203020204" pitchFamily="34" charset="0"/>
              </a:rPr>
              <a:t>PATH=$JAVA_HOME/bin:$PATH</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4. Run the following command:</a:t>
            </a:r>
          </a:p>
          <a:p>
            <a:pPr marL="266700">
              <a:lnSpc>
                <a:spcPct val="150000"/>
              </a:lnSpc>
              <a:buFont typeface="Arial" panose="020B0604020202020204" pitchFamily="34" charset="0"/>
              <a:buNone/>
            </a:pPr>
            <a:r>
              <a:rPr lang="en-US" sz="1600" b="1" dirty="0" smtClean="0">
                <a:solidFill>
                  <a:srgbClr val="1D1D1A"/>
                </a:solidFill>
                <a:latin typeface="Huawei Sans" panose="020C0503030203020204" pitchFamily="34" charset="0"/>
              </a:rPr>
              <a:t>source </a:t>
            </a:r>
            <a:r>
              <a:rPr lang="en-US" sz="1600" b="1" dirty="0">
                <a:solidFill>
                  <a:srgbClr val="1D1D1A"/>
                </a:solidFill>
                <a:latin typeface="Huawei Sans" panose="020C0503030203020204" pitchFamily="34" charset="0"/>
              </a:rPr>
              <a:t>~/.</a:t>
            </a:r>
            <a:r>
              <a:rPr lang="en-US" sz="1600" b="1" dirty="0" err="1">
                <a:solidFill>
                  <a:srgbClr val="1D1D1A"/>
                </a:solidFill>
                <a:latin typeface="Huawei Sans" panose="020C0503030203020204" pitchFamily="34" charset="0"/>
              </a:rPr>
              <a:t>bashrc</a:t>
            </a:r>
            <a:endParaRPr lang="en-US" sz="1600" b="1"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2286173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2"/>
          <p:cNvSpPr txBox="1"/>
          <p:nvPr/>
        </p:nvSpPr>
        <p:spPr>
          <a:xfrm>
            <a:off x="1506994" y="471245"/>
            <a:ext cx="10736445" cy="645315"/>
          </a:xfrm>
          <a:prstGeom prst="rect">
            <a:avLst/>
          </a:prstGeom>
        </p:spPr>
        <p:txBody>
          <a:bodyPr vert="horz" lIns="36000" tIns="108000" rIns="36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defRPr sz="6600" b="0">
                <a:latin typeface="FZLanTingHei-M-GBK"/>
                <a:ea typeface="FZLanTingHei-M-GBK"/>
                <a:cs typeface="FZLanTingHei-M-GBK"/>
                <a:sym typeface="FZLanTingHei-M-GBK"/>
              </a:defRPr>
            </a:pPr>
            <a:r>
              <a:rPr lang="en-US" sz="2800" b="1" dirty="0">
                <a:solidFill>
                  <a:srgbClr val="C00000"/>
                </a:solidFill>
                <a:latin typeface="Huawei Sans" panose="020C0503030203020204" pitchFamily="34" charset="0"/>
                <a:ea typeface="Microsoft YaHei" panose="020B0503020204020204" pitchFamily="34" charset="-122"/>
                <a:sym typeface="FZLanTingHei-M-GBK"/>
              </a:rPr>
              <a:t>Huawei Full-Stack, All-Scenario AI Solution</a:t>
            </a:r>
          </a:p>
        </p:txBody>
      </p:sp>
      <p:sp>
        <p:nvSpPr>
          <p:cNvPr id="6" name="文本框 5"/>
          <p:cNvSpPr txBox="1"/>
          <p:nvPr/>
        </p:nvSpPr>
        <p:spPr>
          <a:xfrm>
            <a:off x="7814655" y="1619189"/>
            <a:ext cx="3643151" cy="1015663"/>
          </a:xfrm>
          <a:prstGeom prst="rect">
            <a:avLst/>
          </a:prstGeom>
          <a:noFill/>
        </p:spPr>
        <p:txBody>
          <a:bodyPr wrap="square"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r>
              <a:rPr lang="en-US" sz="1500" b="1" dirty="0">
                <a:solidFill>
                  <a:srgbClr val="666666"/>
                </a:solidFill>
                <a:latin typeface="Huawei Sans" panose="020C0503030203020204" pitchFamily="34" charset="0"/>
                <a:ea typeface="微软雅黑" panose="020B0503020204020204" pitchFamily="34" charset="-122"/>
                <a:cs typeface="Arial" panose="020B0604020202020204" pitchFamily="34" charset="0"/>
              </a:rPr>
              <a:t>Application enablement</a:t>
            </a:r>
          </a:p>
          <a:p>
            <a:r>
              <a:rPr lang="en-US" sz="15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Full-pipeline services (</a:t>
            </a:r>
            <a:r>
              <a:rPr lang="en-US" sz="1500" b="1" dirty="0" err="1">
                <a:solidFill>
                  <a:srgbClr val="666666"/>
                </a:solidFill>
                <a:latin typeface="Huawei Sans" panose="020C0503030203020204" pitchFamily="34" charset="0"/>
                <a:ea typeface="微软雅黑" panose="020B0503020204020204" pitchFamily="34" charset="-122"/>
                <a:cs typeface="Arial" panose="020B0604020202020204" pitchFamily="34" charset="0"/>
              </a:rPr>
              <a:t>ModelArts</a:t>
            </a:r>
            <a:r>
              <a:rPr lang="en-US" sz="15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 hierarchical APIs, and pre-integrated solutions</a:t>
            </a:r>
          </a:p>
        </p:txBody>
      </p:sp>
      <p:sp>
        <p:nvSpPr>
          <p:cNvPr id="7" name="文本框 6"/>
          <p:cNvSpPr txBox="1"/>
          <p:nvPr/>
        </p:nvSpPr>
        <p:spPr>
          <a:xfrm>
            <a:off x="7814655" y="3833430"/>
            <a:ext cx="3627903" cy="1015663"/>
          </a:xfrm>
          <a:prstGeom prst="rect">
            <a:avLst/>
          </a:prstGeom>
          <a:noFill/>
        </p:spPr>
        <p:txBody>
          <a:bodyPr wrap="square"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r>
              <a:rPr lang="en-US" sz="1500" b="1" dirty="0">
                <a:solidFill>
                  <a:srgbClr val="666666"/>
                </a:solidFill>
                <a:latin typeface="Huawei Sans" panose="020C0503030203020204" pitchFamily="34" charset="0"/>
                <a:ea typeface="微软雅黑" panose="020B0503020204020204" pitchFamily="34" charset="-122"/>
                <a:cs typeface="Arial" panose="020B0604020202020204" pitchFamily="34" charset="0"/>
              </a:rPr>
              <a:t>CANN</a:t>
            </a:r>
          </a:p>
          <a:p>
            <a:r>
              <a:rPr lang="en-US" sz="15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Built-in operator Lib and highly automated operator development toolkit</a:t>
            </a:r>
          </a:p>
        </p:txBody>
      </p:sp>
      <p:sp>
        <p:nvSpPr>
          <p:cNvPr id="8" name="文本框 7"/>
          <p:cNvSpPr txBox="1"/>
          <p:nvPr/>
        </p:nvSpPr>
        <p:spPr>
          <a:xfrm>
            <a:off x="7814655" y="5118179"/>
            <a:ext cx="3655033" cy="784830"/>
          </a:xfrm>
          <a:prstGeom prst="rect">
            <a:avLst/>
          </a:prstGeom>
          <a:noFill/>
        </p:spPr>
        <p:txBody>
          <a:bodyPr wrap="square"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r>
              <a:rPr lang="en-US" sz="1500" b="1" dirty="0">
                <a:solidFill>
                  <a:srgbClr val="666666"/>
                </a:solidFill>
                <a:latin typeface="Huawei Sans" panose="020C0503030203020204" pitchFamily="34" charset="0"/>
                <a:ea typeface="微软雅黑" panose="020B0503020204020204" pitchFamily="34" charset="-122"/>
                <a:cs typeface="Arial" panose="020B0604020202020204" pitchFamily="34" charset="0"/>
              </a:rPr>
              <a:t>Ascend</a:t>
            </a:r>
          </a:p>
          <a:p>
            <a:r>
              <a:rPr lang="en-US" sz="15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AI IP and chip series based on a unified, scalable architecture</a:t>
            </a:r>
          </a:p>
        </p:txBody>
      </p:sp>
      <p:sp>
        <p:nvSpPr>
          <p:cNvPr id="9" name="文本框 8"/>
          <p:cNvSpPr txBox="1"/>
          <p:nvPr/>
        </p:nvSpPr>
        <p:spPr>
          <a:xfrm>
            <a:off x="7814656" y="2847119"/>
            <a:ext cx="3536214" cy="1015663"/>
          </a:xfrm>
          <a:prstGeom prst="rect">
            <a:avLst/>
          </a:prstGeom>
          <a:noFill/>
        </p:spPr>
        <p:txBody>
          <a:bodyPr wrap="square"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r>
              <a:rPr lang="en-US" sz="1500" b="1" dirty="0">
                <a:solidFill>
                  <a:srgbClr val="666666"/>
                </a:solidFill>
                <a:latin typeface="Huawei Sans" panose="020C0503030203020204" pitchFamily="34" charset="0"/>
                <a:ea typeface="微软雅黑" panose="020B0503020204020204" pitchFamily="34" charset="-122"/>
                <a:cs typeface="Arial" panose="020B0604020202020204" pitchFamily="34" charset="0"/>
              </a:rPr>
              <a:t>MindSpore</a:t>
            </a:r>
          </a:p>
          <a:p>
            <a:r>
              <a:rPr lang="en-US" sz="15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Unified training and inference framework for device, edge, and cloud (both standalone and cooperative)</a:t>
            </a:r>
          </a:p>
        </p:txBody>
      </p:sp>
      <p:grpSp>
        <p:nvGrpSpPr>
          <p:cNvPr id="10" name="组合 9"/>
          <p:cNvGrpSpPr/>
          <p:nvPr/>
        </p:nvGrpSpPr>
        <p:grpSpPr>
          <a:xfrm>
            <a:off x="7314141" y="2637120"/>
            <a:ext cx="4102979" cy="3264871"/>
            <a:chOff x="7494596" y="2713024"/>
            <a:chExt cx="4104047" cy="3176694"/>
          </a:xfrm>
        </p:grpSpPr>
        <p:grpSp>
          <p:nvGrpSpPr>
            <p:cNvPr id="11" name="组合 10"/>
            <p:cNvGrpSpPr/>
            <p:nvPr/>
          </p:nvGrpSpPr>
          <p:grpSpPr>
            <a:xfrm>
              <a:off x="7969795" y="2713024"/>
              <a:ext cx="3628848" cy="3176694"/>
              <a:chOff x="7969795" y="2713024"/>
              <a:chExt cx="1874662" cy="3176694"/>
            </a:xfrm>
          </p:grpSpPr>
          <p:cxnSp>
            <p:nvCxnSpPr>
              <p:cNvPr id="16" name="直接连接符 15"/>
              <p:cNvCxnSpPr/>
              <p:nvPr/>
            </p:nvCxnSpPr>
            <p:spPr>
              <a:xfrm>
                <a:off x="7969795" y="2713024"/>
                <a:ext cx="1874662" cy="0"/>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969795" y="3903788"/>
                <a:ext cx="1874662" cy="0"/>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969795" y="4814373"/>
                <a:ext cx="1874662" cy="0"/>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969795" y="5889718"/>
                <a:ext cx="1874662" cy="0"/>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p:nvCxnSpPr>
          <p:spPr>
            <a:xfrm flipV="1">
              <a:off x="7533248" y="2713024"/>
              <a:ext cx="436548" cy="298454"/>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508825" y="4138461"/>
              <a:ext cx="460971" cy="658500"/>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494596" y="4620683"/>
              <a:ext cx="506106" cy="1269035"/>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514146" y="3555629"/>
              <a:ext cx="455649" cy="353291"/>
            </a:xfrm>
            <a:prstGeom prst="line">
              <a:avLst/>
            </a:prstGeom>
            <a:ln>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411232" y="1617881"/>
            <a:ext cx="6916116" cy="3970875"/>
            <a:chOff x="547822" y="1629594"/>
            <a:chExt cx="6917917" cy="3971910"/>
          </a:xfrm>
        </p:grpSpPr>
        <p:grpSp>
          <p:nvGrpSpPr>
            <p:cNvPr id="21" name="组合 20"/>
            <p:cNvGrpSpPr/>
            <p:nvPr/>
          </p:nvGrpSpPr>
          <p:grpSpPr>
            <a:xfrm>
              <a:off x="547822" y="2061642"/>
              <a:ext cx="901369" cy="2537185"/>
              <a:chOff x="2104457" y="2235523"/>
              <a:chExt cx="907007" cy="2568305"/>
            </a:xfrm>
          </p:grpSpPr>
          <p:cxnSp>
            <p:nvCxnSpPr>
              <p:cNvPr id="61" name="直接连接符 60"/>
              <p:cNvCxnSpPr/>
              <p:nvPr/>
            </p:nvCxnSpPr>
            <p:spPr>
              <a:xfrm rot="16200000">
                <a:off x="2596768" y="4581922"/>
                <a:ext cx="0" cy="4320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6200000">
                <a:off x="2596749" y="2019499"/>
                <a:ext cx="0" cy="4320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文本框 176"/>
              <p:cNvSpPr txBox="1"/>
              <p:nvPr/>
            </p:nvSpPr>
            <p:spPr>
              <a:xfrm>
                <a:off x="2104457" y="3069754"/>
                <a:ext cx="907007" cy="592102"/>
              </a:xfrm>
              <a:prstGeom prst="rect">
                <a:avLst/>
              </a:prstGeom>
              <a:noFill/>
              <a:ln>
                <a:noFill/>
              </a:ln>
            </p:spPr>
            <p:txBody>
              <a:bodyPr wrap="square"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r>
                  <a:rPr lang="en-US" sz="1600" b="1">
                    <a:solidFill>
                      <a:srgbClr val="666666">
                        <a:lumMod val="75000"/>
                      </a:srgbClr>
                    </a:solidFill>
                    <a:latin typeface="Huawei Sans" panose="020C0503030203020204" pitchFamily="34" charset="0"/>
                    <a:ea typeface="微软雅黑" panose="020B0503020204020204" pitchFamily="34" charset="-122"/>
                    <a:cs typeface="Arial" panose="020B0604020202020204" pitchFamily="34" charset="0"/>
                  </a:rPr>
                  <a:t>Full Stack</a:t>
                </a:r>
              </a:p>
            </p:txBody>
          </p:sp>
          <p:cxnSp>
            <p:nvCxnSpPr>
              <p:cNvPr id="64" name="直接连接符 63"/>
              <p:cNvCxnSpPr>
                <a:stCxn id="63" idx="0"/>
              </p:cNvCxnSpPr>
              <p:nvPr/>
            </p:nvCxnSpPr>
            <p:spPr>
              <a:xfrm flipV="1">
                <a:off x="2557961" y="2235525"/>
                <a:ext cx="0" cy="834229"/>
              </a:xfrm>
              <a:prstGeom prst="line">
                <a:avLst/>
              </a:prstGeom>
              <a:ln>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63" idx="2"/>
              </p:cNvCxnSpPr>
              <p:nvPr/>
            </p:nvCxnSpPr>
            <p:spPr>
              <a:xfrm>
                <a:off x="2557961" y="3661856"/>
                <a:ext cx="0" cy="1141972"/>
              </a:xfrm>
              <a:prstGeom prst="line">
                <a:avLst/>
              </a:prstGeom>
              <a:ln>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2" name="L 形 21"/>
            <p:cNvSpPr/>
            <p:nvPr/>
          </p:nvSpPr>
          <p:spPr>
            <a:xfrm rot="5400000">
              <a:off x="3972677" y="-554457"/>
              <a:ext cx="898013" cy="6088104"/>
            </a:xfrm>
            <a:prstGeom prst="corner">
              <a:avLst>
                <a:gd name="adj1" fmla="val 194313"/>
                <a:gd name="adj2" fmla="val 100000"/>
              </a:avLst>
            </a:prstGeom>
            <a:solidFill>
              <a:srgbClr val="F7F7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endParaRPr lang="zh-CN" altLang="en-US" sz="1600" b="1" dirty="0">
                <a:solidFill>
                  <a:srgbClr val="C00000"/>
                </a:solidFill>
                <a:latin typeface="Huawei Sans" panose="020C0503030203020204" pitchFamily="34" charset="0"/>
                <a:ea typeface="微软雅黑" panose="020B0503020204020204" pitchFamily="34" charset="-122"/>
                <a:cs typeface="Arial" panose="020B0604020202020204" pitchFamily="34" charset="0"/>
              </a:endParaRPr>
            </a:p>
          </p:txBody>
        </p:sp>
        <p:sp>
          <p:nvSpPr>
            <p:cNvPr id="23" name="圆角矩形 72"/>
            <p:cNvSpPr/>
            <p:nvPr/>
          </p:nvSpPr>
          <p:spPr>
            <a:xfrm>
              <a:off x="1377633" y="4664929"/>
              <a:ext cx="2347579" cy="487778"/>
            </a:xfrm>
            <a:prstGeom prst="roundRect">
              <a:avLst/>
            </a:prstGeom>
            <a:solidFill>
              <a:schemeClr val="bg2">
                <a:lumMod val="9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200">
                  <a:solidFill>
                    <a:schemeClr val="tx1"/>
                  </a:solidFill>
                  <a:latin typeface="Huawei Sans" panose="020C0503030203020204" pitchFamily="34" charset="0"/>
                  <a:ea typeface="微软雅黑" panose="020B0503020204020204" pitchFamily="34" charset="-122"/>
                  <a:cs typeface="Arial" panose="020B0604020202020204" pitchFamily="34" charset="0"/>
                </a:rPr>
                <a:t>Consumer devices</a:t>
              </a:r>
            </a:p>
          </p:txBody>
        </p:sp>
        <p:sp>
          <p:nvSpPr>
            <p:cNvPr id="24" name="圆角矩形 74"/>
            <p:cNvSpPr/>
            <p:nvPr/>
          </p:nvSpPr>
          <p:spPr>
            <a:xfrm>
              <a:off x="6473224" y="4679275"/>
              <a:ext cx="992515" cy="487778"/>
            </a:xfrm>
            <a:prstGeom prst="roundRect">
              <a:avLst/>
            </a:prstGeom>
            <a:solidFill>
              <a:schemeClr val="bg2">
                <a:lumMod val="9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200">
                  <a:solidFill>
                    <a:schemeClr val="tx1"/>
                  </a:solidFill>
                  <a:latin typeface="Huawei Sans" panose="020C0503030203020204" pitchFamily="34" charset="0"/>
                  <a:ea typeface="微软雅黑" panose="020B0503020204020204" pitchFamily="34" charset="-122"/>
                  <a:cs typeface="Arial" panose="020B0604020202020204" pitchFamily="34" charset="0"/>
                </a:rPr>
                <a:t>Industrial IoT devices</a:t>
              </a:r>
            </a:p>
          </p:txBody>
        </p:sp>
        <p:sp>
          <p:nvSpPr>
            <p:cNvPr id="25" name="圆角矩形 76"/>
            <p:cNvSpPr/>
            <p:nvPr/>
          </p:nvSpPr>
          <p:spPr>
            <a:xfrm>
              <a:off x="5559469" y="4671057"/>
              <a:ext cx="858726" cy="487778"/>
            </a:xfrm>
            <a:prstGeom prst="roundRect">
              <a:avLst/>
            </a:prstGeom>
            <a:solidFill>
              <a:schemeClr val="bg2">
                <a:lumMod val="9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200">
                  <a:solidFill>
                    <a:schemeClr val="tx1"/>
                  </a:solidFill>
                  <a:latin typeface="Huawei Sans" panose="020C0503030203020204" pitchFamily="34" charset="0"/>
                  <a:ea typeface="微软雅黑" panose="020B0503020204020204" pitchFamily="34" charset="-122"/>
                  <a:cs typeface="Arial" panose="020B0604020202020204" pitchFamily="34" charset="0"/>
                </a:rPr>
                <a:t>Edge computing</a:t>
              </a:r>
            </a:p>
          </p:txBody>
        </p:sp>
        <p:sp>
          <p:nvSpPr>
            <p:cNvPr id="26" name="圆角矩形 77"/>
            <p:cNvSpPr/>
            <p:nvPr/>
          </p:nvSpPr>
          <p:spPr>
            <a:xfrm>
              <a:off x="4699540" y="4671057"/>
              <a:ext cx="802831" cy="487778"/>
            </a:xfrm>
            <a:prstGeom prst="roundRect">
              <a:avLst/>
            </a:prstGeom>
            <a:solidFill>
              <a:schemeClr val="bg2">
                <a:lumMod val="9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200">
                  <a:solidFill>
                    <a:schemeClr val="tx1"/>
                  </a:solidFill>
                  <a:latin typeface="Huawei Sans" panose="020C0503030203020204" pitchFamily="34" charset="0"/>
                  <a:ea typeface="微软雅黑" panose="020B0503020204020204" pitchFamily="34" charset="-122"/>
                  <a:cs typeface="Arial" panose="020B0604020202020204" pitchFamily="34" charset="0"/>
                </a:rPr>
                <a:t>Private cloud</a:t>
              </a:r>
            </a:p>
          </p:txBody>
        </p:sp>
        <p:sp>
          <p:nvSpPr>
            <p:cNvPr id="27" name="圆角矩形 79"/>
            <p:cNvSpPr/>
            <p:nvPr/>
          </p:nvSpPr>
          <p:spPr>
            <a:xfrm>
              <a:off x="3806673" y="4671057"/>
              <a:ext cx="805641" cy="487778"/>
            </a:xfrm>
            <a:prstGeom prst="roundRect">
              <a:avLst/>
            </a:prstGeom>
            <a:solidFill>
              <a:schemeClr val="bg2">
                <a:lumMod val="9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200">
                  <a:solidFill>
                    <a:schemeClr val="tx1"/>
                  </a:solidFill>
                  <a:latin typeface="Huawei Sans" panose="020C0503030203020204" pitchFamily="34" charset="0"/>
                  <a:ea typeface="微软雅黑" panose="020B0503020204020204" pitchFamily="34" charset="-122"/>
                  <a:cs typeface="Arial" panose="020B0604020202020204" pitchFamily="34" charset="0"/>
                </a:rPr>
                <a:t>Public cloud</a:t>
              </a:r>
            </a:p>
          </p:txBody>
        </p:sp>
        <p:sp>
          <p:nvSpPr>
            <p:cNvPr id="28" name="圆角矩形 80"/>
            <p:cNvSpPr/>
            <p:nvPr/>
          </p:nvSpPr>
          <p:spPr>
            <a:xfrm>
              <a:off x="1377634" y="3531561"/>
              <a:ext cx="6082642" cy="487778"/>
            </a:xfrm>
            <a:prstGeom prst="roundRect">
              <a:avLst>
                <a:gd name="adj" fmla="val 0"/>
              </a:avLst>
            </a:prstGeom>
            <a:solidFill>
              <a:srgbClr val="F7F7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600" b="1" dirty="0">
                  <a:solidFill>
                    <a:srgbClr val="C00000"/>
                  </a:solidFill>
                  <a:latin typeface="Huawei Sans" panose="020C0503030203020204" pitchFamily="34" charset="0"/>
                  <a:ea typeface="微软雅黑" panose="020B0503020204020204" pitchFamily="34" charset="-122"/>
                  <a:cs typeface="Arial" panose="020B0604020202020204" pitchFamily="34" charset="0"/>
                </a:rPr>
                <a:t>CANN</a:t>
              </a:r>
            </a:p>
            <a:p>
              <a:pPr algn="ctr"/>
              <a:r>
                <a:rPr lang="en-US" sz="1000" dirty="0">
                  <a:solidFill>
                    <a:srgbClr val="C00000"/>
                  </a:solidFill>
                  <a:latin typeface="Huawei Sans" panose="020C0503030203020204" pitchFamily="34" charset="0"/>
                  <a:ea typeface="微软雅黑" panose="020B0503020204020204" pitchFamily="34" charset="-122"/>
                  <a:cs typeface="Arial" panose="020B0604020202020204" pitchFamily="34" charset="0"/>
                </a:rPr>
                <a:t>Compute Architecture for Neural Networks</a:t>
              </a:r>
            </a:p>
          </p:txBody>
        </p:sp>
        <p:grpSp>
          <p:nvGrpSpPr>
            <p:cNvPr id="29" name="组合 28"/>
            <p:cNvGrpSpPr/>
            <p:nvPr/>
          </p:nvGrpSpPr>
          <p:grpSpPr>
            <a:xfrm>
              <a:off x="2716077" y="2178389"/>
              <a:ext cx="3720520" cy="682660"/>
              <a:chOff x="5017467" y="2580100"/>
              <a:chExt cx="3672409" cy="479035"/>
            </a:xfrm>
            <a:solidFill>
              <a:srgbClr val="58948E"/>
            </a:solidFill>
          </p:grpSpPr>
          <p:sp>
            <p:nvSpPr>
              <p:cNvPr id="57" name="圆角矩形 111"/>
              <p:cNvSpPr/>
              <p:nvPr/>
            </p:nvSpPr>
            <p:spPr>
              <a:xfrm>
                <a:off x="5017468" y="2826191"/>
                <a:ext cx="3672408" cy="232944"/>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600" b="1">
                    <a:solidFill>
                      <a:srgbClr val="C00000"/>
                    </a:solidFill>
                    <a:latin typeface="Huawei Sans" panose="020C0503030203020204" pitchFamily="34" charset="0"/>
                    <a:ea typeface="微软雅黑" panose="020B0503020204020204" pitchFamily="34" charset="-122"/>
                    <a:cs typeface="Arial" panose="020B0604020202020204" pitchFamily="34" charset="0"/>
                  </a:rPr>
                  <a:t>ModelArts</a:t>
                </a:r>
              </a:p>
            </p:txBody>
          </p:sp>
          <p:sp>
            <p:nvSpPr>
              <p:cNvPr id="58" name="圆角矩形 112"/>
              <p:cNvSpPr/>
              <p:nvPr/>
            </p:nvSpPr>
            <p:spPr>
              <a:xfrm>
                <a:off x="5017467" y="2580100"/>
                <a:ext cx="904285" cy="217976"/>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000">
                    <a:solidFill>
                      <a:schemeClr val="tx1"/>
                    </a:solidFill>
                    <a:latin typeface="Huawei Sans" panose="020C0503030203020204" pitchFamily="34" charset="0"/>
                    <a:ea typeface="微软雅黑" panose="020B0503020204020204" pitchFamily="34" charset="-122"/>
                    <a:cs typeface="Arial" panose="020B0604020202020204" pitchFamily="34" charset="0"/>
                  </a:rPr>
                  <a:t>General APIs</a:t>
                </a:r>
              </a:p>
            </p:txBody>
          </p:sp>
          <p:sp>
            <p:nvSpPr>
              <p:cNvPr id="59" name="圆角矩形 113"/>
              <p:cNvSpPr/>
              <p:nvPr/>
            </p:nvSpPr>
            <p:spPr>
              <a:xfrm>
                <a:off x="5953572" y="2580100"/>
                <a:ext cx="1008112" cy="217976"/>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000">
                    <a:solidFill>
                      <a:schemeClr val="tx1"/>
                    </a:solidFill>
                    <a:latin typeface="Huawei Sans" panose="020C0503030203020204" pitchFamily="34" charset="0"/>
                    <a:ea typeface="微软雅黑" panose="020B0503020204020204" pitchFamily="34" charset="-122"/>
                    <a:cs typeface="Arial" panose="020B0604020202020204" pitchFamily="34" charset="0"/>
                  </a:rPr>
                  <a:t>Advanced APIs</a:t>
                </a:r>
              </a:p>
            </p:txBody>
          </p:sp>
          <p:sp>
            <p:nvSpPr>
              <p:cNvPr id="60" name="圆角矩形 114"/>
              <p:cNvSpPr/>
              <p:nvPr/>
            </p:nvSpPr>
            <p:spPr>
              <a:xfrm>
                <a:off x="7015690" y="2580100"/>
                <a:ext cx="1674185" cy="217976"/>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000">
                    <a:solidFill>
                      <a:schemeClr val="tx1"/>
                    </a:solidFill>
                    <a:latin typeface="Huawei Sans" panose="020C0503030203020204" pitchFamily="34" charset="0"/>
                    <a:ea typeface="微软雅黑" panose="020B0503020204020204" pitchFamily="34" charset="-122"/>
                    <a:cs typeface="Arial" panose="020B0604020202020204" pitchFamily="34" charset="0"/>
                  </a:rPr>
                  <a:t>Pre-integrated solutions</a:t>
                </a:r>
              </a:p>
            </p:txBody>
          </p:sp>
        </p:grpSp>
        <p:sp>
          <p:nvSpPr>
            <p:cNvPr id="30" name="圆角矩形 83"/>
            <p:cNvSpPr/>
            <p:nvPr/>
          </p:nvSpPr>
          <p:spPr>
            <a:xfrm>
              <a:off x="1376239" y="4105419"/>
              <a:ext cx="6084037" cy="487778"/>
            </a:xfrm>
            <a:prstGeom prst="roundRect">
              <a:avLst>
                <a:gd name="adj" fmla="val 0"/>
              </a:avLst>
            </a:prstGeom>
            <a:solidFill>
              <a:srgbClr val="F7F7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600" b="1">
                  <a:solidFill>
                    <a:srgbClr val="C00000"/>
                  </a:solidFill>
                  <a:latin typeface="Huawei Sans" panose="020C0503030203020204" pitchFamily="34" charset="0"/>
                  <a:ea typeface="微软雅黑" panose="020B0503020204020204" pitchFamily="34" charset="-122"/>
                  <a:cs typeface="Arial" panose="020B0604020202020204" pitchFamily="34" charset="0"/>
                </a:rPr>
                <a:t>Ascend</a:t>
              </a:r>
            </a:p>
          </p:txBody>
        </p:sp>
        <p:sp>
          <p:nvSpPr>
            <p:cNvPr id="31" name="圆角矩形 84"/>
            <p:cNvSpPr/>
            <p:nvPr/>
          </p:nvSpPr>
          <p:spPr>
            <a:xfrm>
              <a:off x="5759727" y="4158532"/>
              <a:ext cx="713497" cy="382371"/>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Ascend-Max</a:t>
              </a:r>
            </a:p>
          </p:txBody>
        </p:sp>
        <p:sp>
          <p:nvSpPr>
            <p:cNvPr id="32" name="圆角矩形 86"/>
            <p:cNvSpPr/>
            <p:nvPr/>
          </p:nvSpPr>
          <p:spPr>
            <a:xfrm>
              <a:off x="4924681" y="4158532"/>
              <a:ext cx="759133" cy="382371"/>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Ascend-Mini</a:t>
              </a:r>
            </a:p>
          </p:txBody>
        </p:sp>
        <p:sp>
          <p:nvSpPr>
            <p:cNvPr id="33" name="圆角矩形 87"/>
            <p:cNvSpPr/>
            <p:nvPr/>
          </p:nvSpPr>
          <p:spPr>
            <a:xfrm>
              <a:off x="2279756" y="4158532"/>
              <a:ext cx="629564" cy="382371"/>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Ascend-Tiny</a:t>
              </a:r>
            </a:p>
          </p:txBody>
        </p:sp>
        <p:sp>
          <p:nvSpPr>
            <p:cNvPr id="34" name="圆角矩形 88"/>
            <p:cNvSpPr/>
            <p:nvPr/>
          </p:nvSpPr>
          <p:spPr>
            <a:xfrm>
              <a:off x="3066922" y="4158532"/>
              <a:ext cx="629564" cy="382371"/>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Ascend-Lite</a:t>
              </a:r>
            </a:p>
          </p:txBody>
        </p:sp>
        <p:sp>
          <p:nvSpPr>
            <p:cNvPr id="35" name="圆角矩形 89"/>
            <p:cNvSpPr/>
            <p:nvPr/>
          </p:nvSpPr>
          <p:spPr>
            <a:xfrm>
              <a:off x="1376240" y="1629594"/>
              <a:ext cx="6084036" cy="357594"/>
            </a:xfrm>
            <a:prstGeom prst="roundRect">
              <a:avLst/>
            </a:prstGeom>
            <a:solidFill>
              <a:srgbClr val="F7F7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800">
                  <a:solidFill>
                    <a:schemeClr val="tx1"/>
                  </a:solidFill>
                  <a:latin typeface="Huawei Sans" panose="020C0503030203020204" pitchFamily="34" charset="0"/>
                  <a:ea typeface="微软雅黑" panose="020B0503020204020204" pitchFamily="34" charset="-122"/>
                  <a:cs typeface="Arial" panose="020B0604020202020204" pitchFamily="34" charset="0"/>
                </a:rPr>
                <a:t>AI applications</a:t>
              </a:r>
            </a:p>
          </p:txBody>
        </p:sp>
        <p:grpSp>
          <p:nvGrpSpPr>
            <p:cNvPr id="36" name="组合 35"/>
            <p:cNvGrpSpPr/>
            <p:nvPr/>
          </p:nvGrpSpPr>
          <p:grpSpPr>
            <a:xfrm>
              <a:off x="1405077" y="5167045"/>
              <a:ext cx="6054752" cy="434459"/>
              <a:chOff x="3316889" y="5518026"/>
              <a:chExt cx="6092616" cy="436130"/>
            </a:xfrm>
          </p:grpSpPr>
          <p:grpSp>
            <p:nvGrpSpPr>
              <p:cNvPr id="51" name="组合 50"/>
              <p:cNvGrpSpPr/>
              <p:nvPr/>
            </p:nvGrpSpPr>
            <p:grpSpPr>
              <a:xfrm>
                <a:off x="3316889" y="5518026"/>
                <a:ext cx="6092616" cy="432048"/>
                <a:chOff x="3316889" y="5734050"/>
                <a:chExt cx="6092616" cy="432048"/>
              </a:xfrm>
            </p:grpSpPr>
            <p:cxnSp>
              <p:nvCxnSpPr>
                <p:cNvPr id="55" name="直接连接符 54"/>
                <p:cNvCxnSpPr/>
                <p:nvPr/>
              </p:nvCxnSpPr>
              <p:spPr>
                <a:xfrm>
                  <a:off x="3316889" y="5734050"/>
                  <a:ext cx="0" cy="4320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9409505" y="5734050"/>
                  <a:ext cx="0" cy="4320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2" name="文本框 165"/>
              <p:cNvSpPr txBox="1"/>
              <p:nvPr/>
            </p:nvSpPr>
            <p:spPr>
              <a:xfrm>
                <a:off x="5314040" y="5614211"/>
                <a:ext cx="1791659" cy="339945"/>
              </a:xfrm>
              <a:prstGeom prst="rect">
                <a:avLst/>
              </a:prstGeom>
              <a:noFill/>
              <a:ln>
                <a:noFill/>
              </a:ln>
            </p:spPr>
            <p:txBody>
              <a:bodyPr wrap="square"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ctr"/>
                <a:r>
                  <a:rPr lang="en-US" sz="1600" b="1">
                    <a:solidFill>
                      <a:srgbClr val="666666">
                        <a:lumMod val="75000"/>
                      </a:srgbClr>
                    </a:solidFill>
                    <a:latin typeface="Huawei Sans" panose="020C0503030203020204" pitchFamily="34" charset="0"/>
                    <a:ea typeface="微软雅黑" panose="020B0503020204020204" pitchFamily="34" charset="-122"/>
                    <a:cs typeface="Arial" panose="020B0604020202020204" pitchFamily="34" charset="0"/>
                  </a:rPr>
                  <a:t>All Scenarios</a:t>
                </a:r>
              </a:p>
            </p:txBody>
          </p:sp>
          <p:cxnSp>
            <p:nvCxnSpPr>
              <p:cNvPr id="53" name="直接连接符 52"/>
              <p:cNvCxnSpPr>
                <a:stCxn id="52" idx="3"/>
              </p:cNvCxnSpPr>
              <p:nvPr/>
            </p:nvCxnSpPr>
            <p:spPr>
              <a:xfrm>
                <a:off x="7105700" y="5784184"/>
                <a:ext cx="2303804" cy="14697"/>
              </a:xfrm>
              <a:prstGeom prst="line">
                <a:avLst/>
              </a:prstGeom>
              <a:ln>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2" idx="1"/>
              </p:cNvCxnSpPr>
              <p:nvPr/>
            </p:nvCxnSpPr>
            <p:spPr>
              <a:xfrm flipH="1">
                <a:off x="3316890" y="5784184"/>
                <a:ext cx="1997150" cy="14697"/>
              </a:xfrm>
              <a:prstGeom prst="line">
                <a:avLst/>
              </a:prstGeom>
              <a:ln>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1508588" y="2178393"/>
              <a:ext cx="967463" cy="693240"/>
              <a:chOff x="3394851" y="2475909"/>
              <a:chExt cx="1321436" cy="593845"/>
            </a:xfrm>
          </p:grpSpPr>
          <p:sp>
            <p:nvSpPr>
              <p:cNvPr id="49" name="圆角矩形 103"/>
              <p:cNvSpPr/>
              <p:nvPr/>
            </p:nvSpPr>
            <p:spPr>
              <a:xfrm>
                <a:off x="3394851" y="2798076"/>
                <a:ext cx="1321436" cy="271678"/>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HiAI Engine</a:t>
                </a:r>
              </a:p>
            </p:txBody>
          </p:sp>
          <p:sp>
            <p:nvSpPr>
              <p:cNvPr id="50" name="圆角矩形 104"/>
              <p:cNvSpPr/>
              <p:nvPr/>
            </p:nvSpPr>
            <p:spPr>
              <a:xfrm>
                <a:off x="3394851" y="2475909"/>
                <a:ext cx="1321436" cy="271678"/>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HiAI Service</a:t>
                </a:r>
              </a:p>
            </p:txBody>
          </p:sp>
        </p:grpSp>
        <p:sp>
          <p:nvSpPr>
            <p:cNvPr id="38" name="圆角矩形 92"/>
            <p:cNvSpPr/>
            <p:nvPr/>
          </p:nvSpPr>
          <p:spPr>
            <a:xfrm>
              <a:off x="1376239" y="2991489"/>
              <a:ext cx="6084036" cy="487778"/>
            </a:xfrm>
            <a:prstGeom prst="roundRect">
              <a:avLst>
                <a:gd name="adj" fmla="val 0"/>
              </a:avLst>
            </a:prstGeom>
            <a:solidFill>
              <a:srgbClr val="F7F7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endParaRPr lang="zh-CN" altLang="en-US" sz="500" dirty="0">
                <a:solidFill>
                  <a:srgbClr val="666666">
                    <a:lumMod val="95000"/>
                  </a:srgbClr>
                </a:solidFill>
                <a:latin typeface="Huawei Sans" panose="020C0503030203020204" pitchFamily="34" charset="0"/>
                <a:ea typeface="微软雅黑" panose="020B0503020204020204" pitchFamily="34" charset="-122"/>
                <a:cs typeface="Arial" panose="020B0604020202020204" pitchFamily="34" charset="0"/>
              </a:endParaRPr>
            </a:p>
          </p:txBody>
        </p:sp>
        <p:sp>
          <p:nvSpPr>
            <p:cNvPr id="39" name="圆角矩形 93"/>
            <p:cNvSpPr/>
            <p:nvPr/>
          </p:nvSpPr>
          <p:spPr>
            <a:xfrm>
              <a:off x="1508588" y="3067326"/>
              <a:ext cx="1313224" cy="346926"/>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600" b="1" dirty="0" err="1">
                  <a:solidFill>
                    <a:srgbClr val="C00000"/>
                  </a:solidFill>
                  <a:latin typeface="Huawei Sans" panose="020C0503030203020204" pitchFamily="34" charset="0"/>
                  <a:ea typeface="微软雅黑" panose="020B0503020204020204" pitchFamily="34" charset="-122"/>
                  <a:cs typeface="Arial" panose="020B0604020202020204" pitchFamily="34" charset="0"/>
                </a:rPr>
                <a:t>MindSpore</a:t>
              </a:r>
              <a:endParaRPr lang="en-US" sz="1600" b="1" dirty="0">
                <a:solidFill>
                  <a:srgbClr val="C00000"/>
                </a:solidFill>
                <a:latin typeface="Huawei Sans" panose="020C0503030203020204" pitchFamily="34" charset="0"/>
                <a:ea typeface="微软雅黑" panose="020B0503020204020204" pitchFamily="34" charset="-122"/>
                <a:cs typeface="Arial" panose="020B0604020202020204" pitchFamily="34" charset="0"/>
              </a:endParaRPr>
            </a:p>
          </p:txBody>
        </p:sp>
        <p:sp>
          <p:nvSpPr>
            <p:cNvPr id="40" name="圆角矩形 94"/>
            <p:cNvSpPr/>
            <p:nvPr/>
          </p:nvSpPr>
          <p:spPr>
            <a:xfrm>
              <a:off x="2875026" y="3073532"/>
              <a:ext cx="913812" cy="346926"/>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dirty="0" err="1">
                  <a:solidFill>
                    <a:schemeClr val="tx1"/>
                  </a:solidFill>
                  <a:latin typeface="Huawei Sans" panose="020C0503030203020204" pitchFamily="34" charset="0"/>
                  <a:ea typeface="微软雅黑" panose="020B0503020204020204" pitchFamily="34" charset="-122"/>
                  <a:cs typeface="Arial" panose="020B0604020202020204" pitchFamily="34" charset="0"/>
                </a:rPr>
                <a:t>TensorFlow</a:t>
              </a:r>
              <a:endParaRPr lang="en-US" sz="1100" dirty="0">
                <a:solidFill>
                  <a:schemeClr val="tx1"/>
                </a:solidFill>
                <a:latin typeface="Huawei Sans" panose="020C0503030203020204" pitchFamily="34" charset="0"/>
                <a:ea typeface="微软雅黑" panose="020B0503020204020204" pitchFamily="34" charset="-122"/>
                <a:cs typeface="Arial" panose="020B0604020202020204" pitchFamily="34" charset="0"/>
              </a:endParaRPr>
            </a:p>
          </p:txBody>
        </p:sp>
        <p:sp>
          <p:nvSpPr>
            <p:cNvPr id="41" name="圆角矩形 95"/>
            <p:cNvSpPr/>
            <p:nvPr/>
          </p:nvSpPr>
          <p:spPr>
            <a:xfrm>
              <a:off x="3864664" y="3073532"/>
              <a:ext cx="781704" cy="346926"/>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dirty="0" err="1">
                  <a:solidFill>
                    <a:schemeClr val="tx1"/>
                  </a:solidFill>
                  <a:latin typeface="Huawei Sans" panose="020C0503030203020204" pitchFamily="34" charset="0"/>
                  <a:ea typeface="微软雅黑" panose="020B0503020204020204" pitchFamily="34" charset="-122"/>
                  <a:cs typeface="Arial" panose="020B0604020202020204" pitchFamily="34" charset="0"/>
                </a:rPr>
                <a:t>PyTorch</a:t>
              </a:r>
              <a:endParaRPr lang="en-US" sz="1100" dirty="0">
                <a:solidFill>
                  <a:schemeClr val="tx1"/>
                </a:solidFill>
                <a:latin typeface="Huawei Sans" panose="020C0503030203020204" pitchFamily="34" charset="0"/>
                <a:ea typeface="微软雅黑" panose="020B0503020204020204" pitchFamily="34" charset="-122"/>
                <a:cs typeface="Arial" panose="020B0604020202020204" pitchFamily="34" charset="0"/>
              </a:endParaRPr>
            </a:p>
          </p:txBody>
        </p:sp>
        <p:sp>
          <p:nvSpPr>
            <p:cNvPr id="42" name="圆角矩形 96"/>
            <p:cNvSpPr/>
            <p:nvPr/>
          </p:nvSpPr>
          <p:spPr>
            <a:xfrm>
              <a:off x="4787461" y="3073532"/>
              <a:ext cx="1104283" cy="346926"/>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dirty="0" err="1">
                  <a:solidFill>
                    <a:schemeClr val="tx1"/>
                  </a:solidFill>
                  <a:latin typeface="Huawei Sans" panose="020C0503030203020204" pitchFamily="34" charset="0"/>
                  <a:ea typeface="微软雅黑" panose="020B0503020204020204" pitchFamily="34" charset="-122"/>
                  <a:cs typeface="Arial" panose="020B0604020202020204" pitchFamily="34" charset="0"/>
                </a:rPr>
                <a:t>PaddlePaddle</a:t>
              </a:r>
              <a:endParaRPr lang="en-US" sz="1100" dirty="0">
                <a:solidFill>
                  <a:schemeClr val="tx1"/>
                </a:solidFill>
                <a:latin typeface="Huawei Sans" panose="020C0503030203020204" pitchFamily="34" charset="0"/>
                <a:ea typeface="微软雅黑" panose="020B0503020204020204" pitchFamily="34" charset="-122"/>
                <a:cs typeface="Arial" panose="020B0604020202020204" pitchFamily="34" charset="0"/>
              </a:endParaRPr>
            </a:p>
          </p:txBody>
        </p:sp>
        <p:sp>
          <p:nvSpPr>
            <p:cNvPr id="43" name="圆角矩形 97"/>
            <p:cNvSpPr/>
            <p:nvPr/>
          </p:nvSpPr>
          <p:spPr>
            <a:xfrm>
              <a:off x="5959643" y="3073532"/>
              <a:ext cx="476954" cy="349814"/>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a:t>
              </a:r>
            </a:p>
          </p:txBody>
        </p:sp>
        <p:sp>
          <p:nvSpPr>
            <p:cNvPr id="44" name="圆角矩形 98"/>
            <p:cNvSpPr/>
            <p:nvPr/>
          </p:nvSpPr>
          <p:spPr>
            <a:xfrm>
              <a:off x="1469800" y="4156478"/>
              <a:ext cx="629564" cy="382371"/>
            </a:xfrm>
            <a:prstGeom prst="roundRect">
              <a:avLst/>
            </a:prstGeom>
            <a:solidFill>
              <a:srgbClr val="E1E1E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defPPr>
                <a:defRPr lang="zh-CN"/>
              </a:defPPr>
              <a:lvl1pPr marL="0" algn="l" defTabSz="1219200" rtl="0" eaLnBrk="1" latinLnBrk="0" hangingPunct="1">
                <a:defRPr sz="2400" kern="1200">
                  <a:solidFill>
                    <a:schemeClr val="lt1"/>
                  </a:solidFill>
                  <a:latin typeface="+mn-lt"/>
                  <a:ea typeface="+mn-ea"/>
                  <a:cs typeface="+mn-cs"/>
                </a:defRPr>
              </a:lvl1pPr>
              <a:lvl2pPr marL="609600" algn="l" defTabSz="1219200" rtl="0" eaLnBrk="1" latinLnBrk="0" hangingPunct="1">
                <a:defRPr sz="2400" kern="1200">
                  <a:solidFill>
                    <a:schemeClr val="lt1"/>
                  </a:solidFill>
                  <a:latin typeface="+mn-lt"/>
                  <a:ea typeface="+mn-ea"/>
                  <a:cs typeface="+mn-cs"/>
                </a:defRPr>
              </a:lvl2pPr>
              <a:lvl3pPr marL="1219200" algn="l" defTabSz="1219200" rtl="0" eaLnBrk="1" latinLnBrk="0" hangingPunct="1">
                <a:defRPr sz="2400" kern="1200">
                  <a:solidFill>
                    <a:schemeClr val="lt1"/>
                  </a:solidFill>
                  <a:latin typeface="+mn-lt"/>
                  <a:ea typeface="+mn-ea"/>
                  <a:cs typeface="+mn-cs"/>
                </a:defRPr>
              </a:lvl3pPr>
              <a:lvl4pPr marL="1828800" algn="l" defTabSz="1219200" rtl="0" eaLnBrk="1" latinLnBrk="0" hangingPunct="1">
                <a:defRPr sz="2400" kern="1200">
                  <a:solidFill>
                    <a:schemeClr val="lt1"/>
                  </a:solidFill>
                  <a:latin typeface="+mn-lt"/>
                  <a:ea typeface="+mn-ea"/>
                  <a:cs typeface="+mn-cs"/>
                </a:defRPr>
              </a:lvl4pPr>
              <a:lvl5pPr marL="2438400" algn="l" defTabSz="1219200" rtl="0" eaLnBrk="1" latinLnBrk="0" hangingPunct="1">
                <a:defRPr sz="2400" kern="1200">
                  <a:solidFill>
                    <a:schemeClr val="lt1"/>
                  </a:solidFill>
                  <a:latin typeface="+mn-lt"/>
                  <a:ea typeface="+mn-ea"/>
                  <a:cs typeface="+mn-cs"/>
                </a:defRPr>
              </a:lvl5pPr>
              <a:lvl6pPr marL="3048000" algn="l" defTabSz="1219200" rtl="0" eaLnBrk="1" latinLnBrk="0" hangingPunct="1">
                <a:defRPr sz="2400" kern="1200">
                  <a:solidFill>
                    <a:schemeClr val="lt1"/>
                  </a:solidFill>
                  <a:latin typeface="+mn-lt"/>
                  <a:ea typeface="+mn-ea"/>
                  <a:cs typeface="+mn-cs"/>
                </a:defRPr>
              </a:lvl6pPr>
              <a:lvl7pPr marL="3657600" algn="l" defTabSz="1219200" rtl="0" eaLnBrk="1" latinLnBrk="0" hangingPunct="1">
                <a:defRPr sz="2400" kern="1200">
                  <a:solidFill>
                    <a:schemeClr val="lt1"/>
                  </a:solidFill>
                  <a:latin typeface="+mn-lt"/>
                  <a:ea typeface="+mn-ea"/>
                  <a:cs typeface="+mn-cs"/>
                </a:defRPr>
              </a:lvl7pPr>
              <a:lvl8pPr marL="4267200" algn="l" defTabSz="1219200" rtl="0" eaLnBrk="1" latinLnBrk="0" hangingPunct="1">
                <a:defRPr sz="2400" kern="1200">
                  <a:solidFill>
                    <a:schemeClr val="lt1"/>
                  </a:solidFill>
                  <a:latin typeface="+mn-lt"/>
                  <a:ea typeface="+mn-ea"/>
                  <a:cs typeface="+mn-cs"/>
                </a:defRPr>
              </a:lvl8pPr>
              <a:lvl9pPr marL="4876800" algn="l" defTabSz="1219200" rtl="0" eaLnBrk="1" latinLnBrk="0" hangingPunct="1">
                <a:defRPr sz="2400" kern="1200">
                  <a:solidFill>
                    <a:schemeClr val="lt1"/>
                  </a:solidFill>
                  <a:latin typeface="+mn-lt"/>
                  <a:ea typeface="+mn-ea"/>
                  <a:cs typeface="+mn-cs"/>
                </a:defRPr>
              </a:lvl9pPr>
            </a:lstStyle>
            <a:p>
              <a:pPr algn="ctr"/>
              <a:r>
                <a:rPr lang="en-US" sz="1100">
                  <a:solidFill>
                    <a:schemeClr val="tx1"/>
                  </a:solidFill>
                  <a:latin typeface="Huawei Sans" panose="020C0503030203020204" pitchFamily="34" charset="0"/>
                  <a:ea typeface="微软雅黑" panose="020B0503020204020204" pitchFamily="34" charset="-122"/>
                  <a:cs typeface="Arial" panose="020B0604020202020204" pitchFamily="34" charset="0"/>
                </a:rPr>
                <a:t>Ascend-Nano</a:t>
              </a:r>
            </a:p>
          </p:txBody>
        </p:sp>
        <p:sp>
          <p:nvSpPr>
            <p:cNvPr id="45" name="文本框 158"/>
            <p:cNvSpPr txBox="1"/>
            <p:nvPr/>
          </p:nvSpPr>
          <p:spPr>
            <a:xfrm>
              <a:off x="6562492" y="2215167"/>
              <a:ext cx="865402" cy="430999"/>
            </a:xfrm>
            <a:prstGeom prst="rect">
              <a:avLst/>
            </a:prstGeom>
            <a:noFill/>
            <a:ln>
              <a:solidFill>
                <a:schemeClr val="bg1"/>
              </a:solidFill>
            </a:ln>
          </p:spPr>
          <p:txBody>
            <a:bodyPr wrap="square" lIns="36000" rIns="36000"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r">
                <a:spcAft>
                  <a:spcPts val="600"/>
                </a:spcAft>
              </a:pPr>
              <a:r>
                <a:rPr lang="en-US" sz="1100" i="1" dirty="0">
                  <a:solidFill>
                    <a:srgbClr val="C00000"/>
                  </a:solidFill>
                  <a:latin typeface="Huawei Sans" panose="020C0503030203020204" pitchFamily="34" charset="0"/>
                  <a:ea typeface="微软雅黑" panose="020B0503020204020204" pitchFamily="34" charset="-122"/>
                  <a:cs typeface="Arial" panose="020B0604020202020204" pitchFamily="34" charset="0"/>
                </a:rPr>
                <a:t>Application enablement</a:t>
              </a:r>
            </a:p>
          </p:txBody>
        </p:sp>
        <p:sp>
          <p:nvSpPr>
            <p:cNvPr id="46" name="文本框 159"/>
            <p:cNvSpPr txBox="1"/>
            <p:nvPr/>
          </p:nvSpPr>
          <p:spPr>
            <a:xfrm>
              <a:off x="6562492" y="3067326"/>
              <a:ext cx="865401" cy="261678"/>
            </a:xfrm>
            <a:prstGeom prst="rect">
              <a:avLst/>
            </a:prstGeom>
            <a:noFill/>
            <a:ln>
              <a:solidFill>
                <a:schemeClr val="bg1"/>
              </a:solidFill>
            </a:ln>
          </p:spPr>
          <p:txBody>
            <a:bodyPr wrap="square" lIns="36000" rIns="36000"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r">
                <a:spcAft>
                  <a:spcPts val="600"/>
                </a:spcAft>
              </a:pPr>
              <a:r>
                <a:rPr lang="en-US" sz="1100" i="1">
                  <a:solidFill>
                    <a:srgbClr val="C00000"/>
                  </a:solidFill>
                  <a:latin typeface="Huawei Sans" panose="020C0503030203020204" pitchFamily="34" charset="0"/>
                  <a:ea typeface="微软雅黑" panose="020B0503020204020204" pitchFamily="34" charset="-122"/>
                  <a:cs typeface="Arial" panose="020B0604020202020204" pitchFamily="34" charset="0"/>
                </a:rPr>
                <a:t>Framework</a:t>
              </a:r>
            </a:p>
          </p:txBody>
        </p:sp>
        <p:sp>
          <p:nvSpPr>
            <p:cNvPr id="47" name="文本框 160"/>
            <p:cNvSpPr txBox="1"/>
            <p:nvPr/>
          </p:nvSpPr>
          <p:spPr>
            <a:xfrm>
              <a:off x="6562492" y="3586176"/>
              <a:ext cx="865402" cy="430999"/>
            </a:xfrm>
            <a:prstGeom prst="rect">
              <a:avLst/>
            </a:prstGeom>
            <a:noFill/>
            <a:ln>
              <a:solidFill>
                <a:schemeClr val="bg1"/>
              </a:solidFill>
            </a:ln>
          </p:spPr>
          <p:txBody>
            <a:bodyPr wrap="square" lIns="36000" rIns="36000"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r">
                <a:spcAft>
                  <a:spcPts val="600"/>
                </a:spcAft>
              </a:pPr>
              <a:r>
                <a:rPr lang="en-US" sz="1100" i="1">
                  <a:solidFill>
                    <a:srgbClr val="C00000"/>
                  </a:solidFill>
                  <a:latin typeface="Huawei Sans" panose="020C0503030203020204" pitchFamily="34" charset="0"/>
                  <a:ea typeface="微软雅黑" panose="020B0503020204020204" pitchFamily="34" charset="-122"/>
                  <a:cs typeface="Arial" panose="020B0604020202020204" pitchFamily="34" charset="0"/>
                </a:rPr>
                <a:t>Chip enablement</a:t>
              </a:r>
            </a:p>
          </p:txBody>
        </p:sp>
        <p:sp>
          <p:nvSpPr>
            <p:cNvPr id="48" name="文本框 161"/>
            <p:cNvSpPr txBox="1"/>
            <p:nvPr/>
          </p:nvSpPr>
          <p:spPr>
            <a:xfrm>
              <a:off x="6562492" y="4193501"/>
              <a:ext cx="865401" cy="261678"/>
            </a:xfrm>
            <a:prstGeom prst="rect">
              <a:avLst/>
            </a:prstGeom>
            <a:noFill/>
            <a:ln>
              <a:solidFill>
                <a:schemeClr val="bg1"/>
              </a:solidFill>
            </a:ln>
          </p:spPr>
          <p:txBody>
            <a:bodyPr wrap="square" lIns="36000" rIns="36000" rtlCol="0">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algn="r">
                <a:spcAft>
                  <a:spcPts val="600"/>
                </a:spcAft>
              </a:pPr>
              <a:r>
                <a:rPr lang="en-US" sz="1100" i="1">
                  <a:solidFill>
                    <a:srgbClr val="C00000"/>
                  </a:solidFill>
                  <a:latin typeface="Huawei Sans" panose="020C0503030203020204" pitchFamily="34" charset="0"/>
                  <a:ea typeface="微软雅黑" panose="020B0503020204020204" pitchFamily="34" charset="-122"/>
                  <a:cs typeface="Arial" panose="020B0604020202020204" pitchFamily="34" charset="0"/>
                </a:rPr>
                <a:t>IP &amp; Chip</a:t>
              </a:r>
            </a:p>
          </p:txBody>
        </p:sp>
      </p:grpSp>
    </p:spTree>
    <p:extLst>
      <p:ext uri="{BB962C8B-B14F-4D97-AF65-F5344CB8AC3E}">
        <p14:creationId xmlns:p14="http://schemas.microsoft.com/office/powerpoint/2010/main" val="3645420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7"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 </a:t>
            </a:r>
            <a:r>
              <a:rPr lang="en-US" dirty="0" err="1">
                <a:latin typeface="Huawei Sans" panose="020C0503030203020204" pitchFamily="34" charset="0"/>
              </a:rPr>
              <a:t>MindStudio</a:t>
            </a:r>
            <a:endParaRPr lang="en-US" dirty="0">
              <a:latin typeface="Huawei Sans" panose="020C0503030203020204" pitchFamily="34" charset="0"/>
            </a:endParaRPr>
          </a:p>
        </p:txBody>
      </p:sp>
      <p:sp>
        <p:nvSpPr>
          <p:cNvPr id="3" name="文本框 2"/>
          <p:cNvSpPr txBox="1"/>
          <p:nvPr/>
        </p:nvSpPr>
        <p:spPr>
          <a:xfrm>
            <a:off x="624450" y="1182016"/>
            <a:ext cx="10845238" cy="4893647"/>
          </a:xfrm>
          <a:prstGeom prst="rect">
            <a:avLst/>
          </a:prstGeom>
          <a:noFill/>
        </p:spPr>
        <p:txBody>
          <a:bodyPr wrap="square" rtlCol="0">
            <a:spAutoFit/>
          </a:bodyPr>
          <a:lstStyle/>
          <a:p>
            <a:pPr>
              <a:lnSpc>
                <a:spcPct val="150000"/>
              </a:lnSpc>
            </a:pPr>
            <a:r>
              <a:rPr lang="en-US" sz="1600" dirty="0">
                <a:solidFill>
                  <a:srgbClr val="1D1D1A"/>
                </a:solidFill>
                <a:latin typeface="Huawei Sans" panose="020C0503030203020204" pitchFamily="34" charset="0"/>
              </a:rPr>
              <a:t>Perform the following operations as a </a:t>
            </a:r>
            <a:r>
              <a:rPr lang="en-US" sz="1600" b="1" dirty="0">
                <a:solidFill>
                  <a:srgbClr val="C00000"/>
                </a:solidFill>
                <a:latin typeface="Huawei Sans" panose="020C0503030203020204" pitchFamily="34" charset="0"/>
              </a:rPr>
              <a:t>common user</a:t>
            </a:r>
            <a:r>
              <a:rPr lang="en-US" sz="1600"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sz="1600" dirty="0">
                <a:solidFill>
                  <a:srgbClr val="1D1D1A"/>
                </a:solidFill>
                <a:latin typeface="Huawei Sans" panose="020C0503030203020204" pitchFamily="34" charset="0"/>
              </a:rPr>
              <a:t>1. Go to the directory where </a:t>
            </a:r>
            <a:r>
              <a:rPr lang="en-US" altLang="zh-CN" sz="1600" b="1" dirty="0">
                <a:solidFill>
                  <a:srgbClr val="1D1D1A"/>
                </a:solidFill>
                <a:latin typeface="Huawei Sans" panose="020C0503030203020204" pitchFamily="34" charset="0"/>
              </a:rPr>
              <a:t>MindStudio_2.0.0-beta2_ubuntu18.04-x86_64.tar.gz</a:t>
            </a:r>
            <a:r>
              <a:rPr lang="en-US" sz="1600" dirty="0" smtClean="0">
                <a:solidFill>
                  <a:srgbClr val="1D1D1A"/>
                </a:solidFill>
                <a:latin typeface="Huawei Sans" panose="020C0503030203020204" pitchFamily="34" charset="0"/>
              </a:rPr>
              <a:t> </a:t>
            </a:r>
            <a:r>
              <a:rPr lang="en-US" sz="1600" dirty="0">
                <a:solidFill>
                  <a:srgbClr val="1D1D1A"/>
                </a:solidFill>
                <a:latin typeface="Huawei Sans" panose="020C0503030203020204" pitchFamily="34" charset="0"/>
              </a:rPr>
              <a:t>is stored and run the following command:</a:t>
            </a:r>
          </a:p>
          <a:p>
            <a:pPr marL="266700">
              <a:lnSpc>
                <a:spcPct val="150000"/>
              </a:lnSpc>
              <a:buFont typeface="Arial" panose="020B0604020202020204" pitchFamily="34" charset="0"/>
              <a:buNone/>
            </a:pPr>
            <a:r>
              <a:rPr lang="en-US" sz="1600" b="1" dirty="0" smtClean="0">
                <a:solidFill>
                  <a:srgbClr val="1D1D1A"/>
                </a:solidFill>
                <a:latin typeface="Huawei Sans" panose="020C0503030203020204" pitchFamily="34" charset="0"/>
              </a:rPr>
              <a:t>tar </a:t>
            </a:r>
            <a:r>
              <a:rPr lang="en-US" sz="1600" b="1" dirty="0" err="1">
                <a:solidFill>
                  <a:srgbClr val="1D1D1A"/>
                </a:solidFill>
                <a:latin typeface="Huawei Sans" panose="020C0503030203020204" pitchFamily="34" charset="0"/>
              </a:rPr>
              <a:t>zxvf</a:t>
            </a:r>
            <a:r>
              <a:rPr lang="en-US" sz="1600" b="1" dirty="0">
                <a:solidFill>
                  <a:srgbClr val="1D1D1A"/>
                </a:solidFill>
                <a:latin typeface="Huawei Sans" panose="020C0503030203020204" pitchFamily="34" charset="0"/>
              </a:rPr>
              <a:t> </a:t>
            </a:r>
            <a:r>
              <a:rPr lang="en-US" altLang="zh-CN" sz="1600" b="1" dirty="0">
                <a:solidFill>
                  <a:srgbClr val="1D1D1A"/>
                </a:solidFill>
                <a:latin typeface="Huawei Sans" panose="020C0503030203020204" pitchFamily="34" charset="0"/>
              </a:rPr>
              <a:t>MindStudio_2.0.0-beta2_ubuntu18.04-x86_64.tar.gz</a:t>
            </a:r>
            <a:r>
              <a:rPr lang="en-US" sz="1600" b="1" dirty="0" smtClean="0">
                <a:solidFill>
                  <a:srgbClr val="1D1D1A"/>
                </a:solidFill>
                <a:latin typeface="Huawei Sans" panose="020C0503030203020204" pitchFamily="34" charset="0"/>
              </a:rPr>
              <a:t>; </a:t>
            </a:r>
            <a:r>
              <a:rPr lang="en-US" sz="1600" b="1" dirty="0">
                <a:solidFill>
                  <a:srgbClr val="1D1D1A"/>
                </a:solidFill>
                <a:latin typeface="Huawei Sans" panose="020C0503030203020204" pitchFamily="34" charset="0"/>
              </a:rPr>
              <a:t>cd </a:t>
            </a:r>
            <a:r>
              <a:rPr lang="en-US" sz="1600" b="1" dirty="0" err="1">
                <a:solidFill>
                  <a:srgbClr val="1D1D1A"/>
                </a:solidFill>
                <a:latin typeface="Huawei Sans" panose="020C0503030203020204" pitchFamily="34" charset="0"/>
              </a:rPr>
              <a:t>MindStudio-ubuntu</a:t>
            </a:r>
            <a:r>
              <a:rPr lang="en-US" sz="1600" b="1" dirty="0">
                <a:solidFill>
                  <a:srgbClr val="1D1D1A"/>
                </a:solidFill>
                <a:latin typeface="Huawei Sans" panose="020C0503030203020204" pitchFamily="34" charset="0"/>
              </a:rPr>
              <a:t>/bin;./MindStudio.sh</a:t>
            </a:r>
          </a:p>
          <a:p>
            <a:pPr>
              <a:lnSpc>
                <a:spcPct val="150000"/>
              </a:lnSpc>
              <a:buFont typeface="Arial" panose="020B0604020202020204" pitchFamily="34" charset="0"/>
              <a:buNone/>
            </a:pPr>
            <a:r>
              <a:rPr lang="en-US" sz="1600" dirty="0">
                <a:solidFill>
                  <a:srgbClr val="1D1D1A"/>
                </a:solidFill>
                <a:latin typeface="Huawei Sans" panose="020C0503030203020204" pitchFamily="34" charset="0"/>
              </a:rPr>
              <a:t>2. If command outputs similar to the following are displayed, run the command as prompted.</a:t>
            </a: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r>
              <a:rPr lang="en-US" sz="1600" dirty="0" smtClean="0">
                <a:solidFill>
                  <a:srgbClr val="1D1D1A"/>
                </a:solidFill>
                <a:latin typeface="Huawei Sans" panose="020C0503030203020204" pitchFamily="34" charset="0"/>
              </a:rPr>
              <a:t>3</a:t>
            </a:r>
            <a:r>
              <a:rPr lang="en-US" sz="1600" dirty="0">
                <a:solidFill>
                  <a:srgbClr val="1D1D1A"/>
                </a:solidFill>
                <a:latin typeface="Huawei Sans" panose="020C0503030203020204" pitchFamily="34" charset="0"/>
              </a:rPr>
              <a:t>. After </a:t>
            </a:r>
            <a:r>
              <a:rPr lang="en-US" sz="1600" dirty="0" err="1">
                <a:solidFill>
                  <a:srgbClr val="1D1D1A"/>
                </a:solidFill>
                <a:latin typeface="Huawei Sans" panose="020C0503030203020204" pitchFamily="34" charset="0"/>
              </a:rPr>
              <a:t>MindStudio</a:t>
            </a:r>
            <a:r>
              <a:rPr lang="en-US" sz="1600" dirty="0">
                <a:solidFill>
                  <a:srgbClr val="1D1D1A"/>
                </a:solidFill>
                <a:latin typeface="Huawei Sans" panose="020C0503030203020204" pitchFamily="34" charset="0"/>
              </a:rPr>
              <a:t> is launched for the first time, the </a:t>
            </a:r>
            <a:r>
              <a:rPr lang="en-US" sz="1600" b="1" dirty="0">
                <a:solidFill>
                  <a:srgbClr val="1D1D1A"/>
                </a:solidFill>
                <a:latin typeface="Huawei Sans" panose="020C0503030203020204" pitchFamily="34" charset="0"/>
              </a:rPr>
              <a:t>Import </a:t>
            </a:r>
            <a:r>
              <a:rPr lang="en-US" sz="1600" b="1" dirty="0" err="1">
                <a:solidFill>
                  <a:srgbClr val="1D1D1A"/>
                </a:solidFill>
                <a:latin typeface="Huawei Sans" panose="020C0503030203020204" pitchFamily="34" charset="0"/>
              </a:rPr>
              <a:t>MindStudio</a:t>
            </a:r>
            <a:r>
              <a:rPr lang="en-US" sz="1600" b="1" dirty="0">
                <a:solidFill>
                  <a:srgbClr val="1D1D1A"/>
                </a:solidFill>
                <a:latin typeface="Huawei Sans" panose="020C0503030203020204" pitchFamily="34" charset="0"/>
              </a:rPr>
              <a:t> Settings</a:t>
            </a:r>
            <a:r>
              <a:rPr lang="en-US" sz="1600" dirty="0">
                <a:solidFill>
                  <a:srgbClr val="1D1D1A"/>
                </a:solidFill>
                <a:latin typeface="Huawei Sans" panose="020C0503030203020204" pitchFamily="34" charset="0"/>
              </a:rPr>
              <a:t> dialog box is displayed. Select </a:t>
            </a:r>
            <a:r>
              <a:rPr lang="en-US" sz="1600" b="1" dirty="0">
                <a:solidFill>
                  <a:srgbClr val="1D1D1A"/>
                </a:solidFill>
                <a:latin typeface="Huawei Sans" panose="020C0503030203020204" pitchFamily="34" charset="0"/>
              </a:rPr>
              <a:t>Do not import settings</a:t>
            </a:r>
            <a:r>
              <a:rPr lang="en-US" sz="1600" dirty="0">
                <a:solidFill>
                  <a:srgbClr val="1D1D1A"/>
                </a:solidFill>
                <a:latin typeface="Huawei Sans" panose="020C0503030203020204" pitchFamily="34" charset="0"/>
              </a:rPr>
              <a:t> and click </a:t>
            </a:r>
            <a:r>
              <a:rPr lang="en-US" sz="1600" b="1" dirty="0">
                <a:solidFill>
                  <a:srgbClr val="1D1D1A"/>
                </a:solidFill>
                <a:latin typeface="Huawei Sans" panose="020C0503030203020204" pitchFamily="34" charset="0"/>
              </a:rPr>
              <a:t>OK</a:t>
            </a:r>
            <a:r>
              <a:rPr lang="en-US" sz="1600" dirty="0">
                <a:solidFill>
                  <a:srgbClr val="1D1D1A"/>
                </a:solidFill>
                <a:latin typeface="Huawei Sans" panose="020C0503030203020204" pitchFamily="34" charset="0"/>
              </a:rPr>
              <a:t>.</a:t>
            </a: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p:txBody>
      </p:sp>
      <p:pic>
        <p:nvPicPr>
          <p:cNvPr id="4" name="图片 3"/>
          <p:cNvPicPr>
            <a:picLocks noChangeAspect="1"/>
          </p:cNvPicPr>
          <p:nvPr/>
        </p:nvPicPr>
        <p:blipFill>
          <a:blip r:embed="rId3"/>
          <a:stretch>
            <a:fillRect/>
          </a:stretch>
        </p:blipFill>
        <p:spPr>
          <a:xfrm>
            <a:off x="932145" y="3083633"/>
            <a:ext cx="8576038" cy="1426515"/>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4"/>
          <a:stretch>
            <a:fillRect/>
          </a:stretch>
        </p:blipFill>
        <p:spPr>
          <a:xfrm>
            <a:off x="932145" y="5249410"/>
            <a:ext cx="2790825" cy="968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9140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9"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a:latin typeface="Huawei Sans" panose="020C0503030203020204" pitchFamily="34" charset="0"/>
              </a:rPr>
              <a:t>Installing MindStudio (Continued)</a:t>
            </a:r>
          </a:p>
        </p:txBody>
      </p:sp>
      <p:sp>
        <p:nvSpPr>
          <p:cNvPr id="6" name="文本框 5"/>
          <p:cNvSpPr txBox="1"/>
          <p:nvPr/>
        </p:nvSpPr>
        <p:spPr>
          <a:xfrm>
            <a:off x="648302" y="1157627"/>
            <a:ext cx="10821385" cy="964367"/>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4. In the </a:t>
            </a:r>
            <a:r>
              <a:rPr lang="en-US" b="1" dirty="0">
                <a:solidFill>
                  <a:srgbClr val="1D1D1A"/>
                </a:solidFill>
                <a:latin typeface="Huawei Sans" panose="020C0503030203020204" pitchFamily="34" charset="0"/>
              </a:rPr>
              <a:t>Toolkit Version Setting</a:t>
            </a:r>
            <a:r>
              <a:rPr lang="en-US" dirty="0">
                <a:solidFill>
                  <a:srgbClr val="1D1D1A"/>
                </a:solidFill>
                <a:latin typeface="Huawei Sans" panose="020C0503030203020204" pitchFamily="34" charset="0"/>
              </a:rPr>
              <a:t> dialog box, select the Toolkit directory (including the version number</a:t>
            </a:r>
            <a:r>
              <a:rPr lang="en-US" dirty="0" smtClean="0">
                <a:solidFill>
                  <a:srgbClr val="1D1D1A"/>
                </a:solidFill>
                <a:latin typeface="Huawei Sans" panose="020C0503030203020204" pitchFamily="34" charset="0"/>
              </a:rPr>
              <a:t>).</a:t>
            </a:r>
            <a:endParaRPr lang="zh-CN" altLang="en-US" dirty="0">
              <a:solidFill>
                <a:srgbClr val="1D1D1A"/>
              </a:solidFill>
              <a:latin typeface="Huawei Sans" panose="020C0503030203020204" pitchFamily="34" charset="0"/>
            </a:endParaRPr>
          </a:p>
        </p:txBody>
      </p:sp>
      <p:pic>
        <p:nvPicPr>
          <p:cNvPr id="8" name="图片 7"/>
          <p:cNvPicPr>
            <a:picLocks noChangeAspect="1"/>
          </p:cNvPicPr>
          <p:nvPr/>
        </p:nvPicPr>
        <p:blipFill>
          <a:blip r:embed="rId3"/>
          <a:stretch>
            <a:fillRect/>
          </a:stretch>
        </p:blipFill>
        <p:spPr>
          <a:xfrm>
            <a:off x="6513310" y="2230029"/>
            <a:ext cx="5020310" cy="3176905"/>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4"/>
          <a:stretch>
            <a:fillRect/>
          </a:stretch>
        </p:blipFill>
        <p:spPr>
          <a:xfrm>
            <a:off x="745605" y="2230029"/>
            <a:ext cx="5334635" cy="3176905"/>
          </a:xfrm>
          <a:prstGeom prst="rect">
            <a:avLst/>
          </a:prstGeom>
          <a:effectLst>
            <a:outerShdw blurRad="50800" dist="38100" dir="2700000" algn="tl" rotWithShape="0">
              <a:prstClr val="black">
                <a:alpha val="40000"/>
              </a:prstClr>
            </a:outerShdw>
          </a:effectLst>
        </p:spPr>
      </p:pic>
      <p:cxnSp>
        <p:nvCxnSpPr>
          <p:cNvPr id="10" name="直接箭头连接符 9"/>
          <p:cNvCxnSpPr>
            <a:stCxn id="9" idx="3"/>
            <a:endCxn id="8" idx="1"/>
          </p:cNvCxnSpPr>
          <p:nvPr/>
        </p:nvCxnSpPr>
        <p:spPr>
          <a:xfrm>
            <a:off x="6080240" y="3818482"/>
            <a:ext cx="433070" cy="0"/>
          </a:xfrm>
          <a:prstGeom prst="straightConnector1">
            <a:avLst/>
          </a:prstGeom>
          <a:ln w="4445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760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7" y="511543"/>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a:t>
            </a:r>
            <a:r>
              <a:rPr lang="en-US" i="1" dirty="0">
                <a:latin typeface="Huawei Sans" panose="020C0503030203020204" pitchFamily="34" charset="0"/>
              </a:rPr>
              <a:t>Continued</a:t>
            </a:r>
            <a:r>
              <a:rPr lang="en-US" dirty="0">
                <a:latin typeface="Huawei Sans" panose="020C0503030203020204" pitchFamily="34" charset="0"/>
              </a:rPr>
              <a:t>)</a:t>
            </a:r>
          </a:p>
        </p:txBody>
      </p:sp>
      <p:sp>
        <p:nvSpPr>
          <p:cNvPr id="6" name="文本框 5"/>
          <p:cNvSpPr txBox="1"/>
          <p:nvPr/>
        </p:nvSpPr>
        <p:spPr>
          <a:xfrm>
            <a:off x="649410" y="1195366"/>
            <a:ext cx="9999980" cy="528350"/>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4. In the displayed authorization dialog box, click </a:t>
            </a:r>
            <a:r>
              <a:rPr lang="en-US" sz="2000" b="1" dirty="0">
                <a:solidFill>
                  <a:srgbClr val="1D1D1A"/>
                </a:solidFill>
                <a:latin typeface="Huawei Sans" panose="020C0503030203020204" pitchFamily="34" charset="0"/>
              </a:rPr>
              <a:t>Accept</a:t>
            </a:r>
            <a:r>
              <a:rPr lang="en-US" sz="2000" dirty="0" smtClean="0">
                <a:solidFill>
                  <a:srgbClr val="1D1D1A"/>
                </a:solidFill>
                <a:latin typeface="Huawei Sans" panose="020C0503030203020204" pitchFamily="34" charset="0"/>
              </a:rPr>
              <a:t>.</a:t>
            </a:r>
            <a:endParaRPr lang="en-US" sz="2000" dirty="0">
              <a:solidFill>
                <a:srgbClr val="1D1D1A"/>
              </a:solidFill>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4212114" y="1873885"/>
            <a:ext cx="3772535" cy="43935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26398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9" y="274153"/>
            <a:ext cx="10035539"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Preparing </a:t>
            </a:r>
            <a:r>
              <a:rPr lang="en-US" dirty="0">
                <a:latin typeface="Huawei Sans" panose="020C0503030203020204" pitchFamily="34" charset="0"/>
              </a:rPr>
              <a:t>Software and Hardware</a:t>
            </a:r>
          </a:p>
        </p:txBody>
      </p:sp>
      <p:sp>
        <p:nvSpPr>
          <p:cNvPr id="3" name="文本框 2"/>
          <p:cNvSpPr txBox="1"/>
          <p:nvPr/>
        </p:nvSpPr>
        <p:spPr>
          <a:xfrm>
            <a:off x="622739" y="1762156"/>
            <a:ext cx="10685456" cy="528350"/>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Hardware: a 32–128 GB microSD card and a card reader for creating a bootable SD card.</a:t>
            </a:r>
          </a:p>
        </p:txBody>
      </p:sp>
      <p:pic>
        <p:nvPicPr>
          <p:cNvPr id="4" name="图片 3"/>
          <p:cNvPicPr>
            <a:picLocks noChangeAspect="1"/>
          </p:cNvPicPr>
          <p:nvPr/>
        </p:nvPicPr>
        <p:blipFill>
          <a:blip r:embed="rId3"/>
          <a:stretch>
            <a:fillRect/>
          </a:stretch>
        </p:blipFill>
        <p:spPr>
          <a:xfrm>
            <a:off x="833755" y="3229610"/>
            <a:ext cx="2974340" cy="2231390"/>
          </a:xfrm>
          <a:prstGeom prst="rect">
            <a:avLst/>
          </a:prstGeom>
          <a:noFill/>
        </p:spPr>
      </p:pic>
      <p:pic>
        <p:nvPicPr>
          <p:cNvPr id="5" name="图片 4"/>
          <p:cNvPicPr>
            <a:picLocks noChangeAspect="1"/>
          </p:cNvPicPr>
          <p:nvPr/>
        </p:nvPicPr>
        <p:blipFill>
          <a:blip r:embed="rId4"/>
          <a:stretch>
            <a:fillRect/>
          </a:stretch>
        </p:blipFill>
        <p:spPr>
          <a:xfrm>
            <a:off x="5680075" y="3157855"/>
            <a:ext cx="3862705" cy="2575560"/>
          </a:xfrm>
          <a:prstGeom prst="rect">
            <a:avLst/>
          </a:prstGeom>
        </p:spPr>
      </p:pic>
    </p:spTree>
    <p:extLst>
      <p:ext uri="{BB962C8B-B14F-4D97-AF65-F5344CB8AC3E}">
        <p14:creationId xmlns:p14="http://schemas.microsoft.com/office/powerpoint/2010/main" val="29725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3298" y="274155"/>
            <a:ext cx="9266104"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Preparing </a:t>
            </a:r>
            <a:r>
              <a:rPr lang="en-US" dirty="0">
                <a:latin typeface="Huawei Sans" panose="020C0503030203020204" pitchFamily="34" charset="0"/>
              </a:rPr>
              <a:t>Software and Hardware</a:t>
            </a:r>
          </a:p>
        </p:txBody>
      </p:sp>
      <p:sp>
        <p:nvSpPr>
          <p:cNvPr id="6" name="文本框 5"/>
          <p:cNvSpPr txBox="1"/>
          <p:nvPr/>
        </p:nvSpPr>
        <p:spPr>
          <a:xfrm>
            <a:off x="637997" y="1166762"/>
            <a:ext cx="11180476" cy="964367"/>
          </a:xfrm>
          <a:prstGeom prst="rect">
            <a:avLst/>
          </a:prstGeom>
          <a:noFill/>
        </p:spPr>
        <p:txBody>
          <a:bodyPr wrap="square" rtlCol="0">
            <a:spAutoFit/>
          </a:bodyPr>
          <a:lstStyle/>
          <a:p>
            <a:pPr>
              <a:lnSpc>
                <a:spcPts val="3440"/>
              </a:lnSpc>
            </a:pPr>
            <a:r>
              <a:rPr lang="en-US" sz="1600" dirty="0">
                <a:solidFill>
                  <a:srgbClr val="1D1D1A"/>
                </a:solidFill>
                <a:latin typeface="Huawei Sans" panose="020C0503030203020204" pitchFamily="34" charset="0"/>
              </a:rPr>
              <a:t>Software</a:t>
            </a:r>
          </a:p>
          <a:p>
            <a:pPr>
              <a:lnSpc>
                <a:spcPts val="3440"/>
              </a:lnSpc>
            </a:pPr>
            <a:r>
              <a:rPr lang="en-US" sz="1600" dirty="0">
                <a:solidFill>
                  <a:srgbClr val="1D1D1A"/>
                </a:solidFill>
                <a:latin typeface="Huawei Sans" panose="020C0503030203020204" pitchFamily="34" charset="0"/>
              </a:rPr>
              <a:t>1. Download required runfiles from</a:t>
            </a:r>
            <a:r>
              <a:rPr lang="en-US" sz="1600" dirty="0" smtClean="0">
                <a:solidFill>
                  <a:srgbClr val="1D1D1A"/>
                </a:solidFill>
                <a:latin typeface="Huawei Sans" panose="020C0503030203020204" pitchFamily="34" charset="0"/>
              </a:rPr>
              <a:t>: </a:t>
            </a:r>
            <a:r>
              <a:rPr lang="en-US" sz="1600" dirty="0" smtClean="0">
                <a:solidFill>
                  <a:srgbClr val="1D1D1A"/>
                </a:solidFill>
                <a:latin typeface="Huawei Sans" panose="020C0503030203020204" pitchFamily="34" charset="0"/>
                <a:hlinkClick r:id="rId3"/>
              </a:rPr>
              <a:t>https://www.huaweicloud.com/intl/en-us/ascend/resource/Software</a:t>
            </a:r>
            <a:endParaRPr lang="en-US" sz="1600" dirty="0">
              <a:solidFill>
                <a:srgbClr val="1D1D1A"/>
              </a:solidFill>
              <a:latin typeface="Huawei Sans" panose="020C0503030203020204" pitchFamily="34" charset="0"/>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584" y="2156080"/>
            <a:ext cx="7809996" cy="42179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3703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3299" y="274154"/>
            <a:ext cx="9266104"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Preparing </a:t>
            </a:r>
            <a:r>
              <a:rPr lang="en-US" dirty="0">
                <a:latin typeface="Huawei Sans" panose="020C0503030203020204" pitchFamily="34" charset="0"/>
              </a:rPr>
              <a:t>Software and Hardware</a:t>
            </a:r>
          </a:p>
        </p:txBody>
      </p:sp>
      <p:sp>
        <p:nvSpPr>
          <p:cNvPr id="6" name="文本框 5"/>
          <p:cNvSpPr txBox="1"/>
          <p:nvPr/>
        </p:nvSpPr>
        <p:spPr>
          <a:xfrm>
            <a:off x="640032" y="1167866"/>
            <a:ext cx="10829656" cy="2272417"/>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2. Download the </a:t>
            </a:r>
            <a:r>
              <a:rPr lang="en-US" b="1" dirty="0">
                <a:solidFill>
                  <a:srgbClr val="1D1D1A"/>
                </a:solidFill>
                <a:latin typeface="Huawei Sans" panose="020C0503030203020204" pitchFamily="34" charset="0"/>
              </a:rPr>
              <a:t>Ubuntu18.04.4-server-arm64</a:t>
            </a:r>
            <a:r>
              <a:rPr lang="en-US" dirty="0">
                <a:solidFill>
                  <a:srgbClr val="1D1D1A"/>
                </a:solidFill>
                <a:latin typeface="Huawei Sans" panose="020C0503030203020204" pitchFamily="34" charset="0"/>
              </a:rPr>
              <a:t> package from: </a:t>
            </a:r>
            <a:r>
              <a:rPr lang="en-US" dirty="0">
                <a:solidFill>
                  <a:srgbClr val="1D1D1A"/>
                </a:solidFill>
                <a:latin typeface="Huawei Sans" panose="020C0503030203020204" pitchFamily="34" charset="0"/>
                <a:hlinkClick r:id="rId3"/>
              </a:rPr>
              <a:t>https://mirrors.huaweicloud.com/ubuntu-cdimage/releases/18.04.4/release/ubuntu-18.04.4-server-arm64.iso</a:t>
            </a:r>
            <a:endParaRPr lang="en-US" dirty="0">
              <a:solidFill>
                <a:srgbClr val="1D1D1A"/>
              </a:solidFill>
              <a:latin typeface="Huawei Sans" panose="020C0503030203020204" pitchFamily="34" charset="0"/>
            </a:endParaRPr>
          </a:p>
          <a:p>
            <a:pPr>
              <a:lnSpc>
                <a:spcPts val="3440"/>
              </a:lnSpc>
            </a:pPr>
            <a:r>
              <a:rPr lang="en-US" dirty="0" smtClean="0">
                <a:solidFill>
                  <a:srgbClr val="1D1D1A"/>
                </a:solidFill>
                <a:latin typeface="Huawei Sans" panose="020C0503030203020204" pitchFamily="34" charset="0"/>
              </a:rPr>
              <a:t>3</a:t>
            </a:r>
            <a:r>
              <a:rPr lang="en-US" dirty="0">
                <a:solidFill>
                  <a:srgbClr val="1D1D1A"/>
                </a:solidFill>
                <a:latin typeface="Huawei Sans" panose="020C0503030203020204" pitchFamily="34" charset="0"/>
              </a:rPr>
              <a:t>. Download the following two files from</a:t>
            </a:r>
            <a:r>
              <a:rPr lang="en-US" dirty="0" smtClean="0">
                <a:solidFill>
                  <a:srgbClr val="1D1D1A"/>
                </a:solidFill>
                <a:latin typeface="Huawei Sans" panose="020C0503030203020204" pitchFamily="34" charset="0"/>
              </a:rPr>
              <a:t>: </a:t>
            </a:r>
            <a:r>
              <a:rPr lang="en-US" dirty="0" smtClean="0">
                <a:solidFill>
                  <a:srgbClr val="1D1D1A"/>
                </a:solidFill>
                <a:latin typeface="Huawei Sans" panose="020C0503030203020204" pitchFamily="34" charset="0"/>
                <a:hlinkClick r:id="rId4"/>
              </a:rPr>
              <a:t>https://gitee.com/ascend/tools/tree/master/makesd/for_1.7x.0.0</a:t>
            </a:r>
            <a:endParaRPr lang="zh-CN" altLang="en-US" dirty="0">
              <a:solidFill>
                <a:srgbClr val="1D1D1A"/>
              </a:solidFill>
              <a:latin typeface="Huawei Sans" panose="020C0503030203020204" pitchFamily="34" charset="0"/>
            </a:endParaRPr>
          </a:p>
        </p:txBody>
      </p:sp>
      <p:pic>
        <p:nvPicPr>
          <p:cNvPr id="3" name="图片 2"/>
          <p:cNvPicPr>
            <a:picLocks noChangeAspect="1"/>
          </p:cNvPicPr>
          <p:nvPr/>
        </p:nvPicPr>
        <p:blipFill rotWithShape="1">
          <a:blip r:embed="rId5"/>
          <a:srcRect t="54755" r="34985"/>
          <a:stretch/>
        </p:blipFill>
        <p:spPr>
          <a:xfrm>
            <a:off x="640032" y="3715860"/>
            <a:ext cx="4920273" cy="1236270"/>
          </a:xfrm>
          <a:prstGeom prst="rect">
            <a:avLst/>
          </a:prstGeom>
          <a:effectLst>
            <a:outerShdw blurRad="50800" dist="38100" dir="2700000" algn="tl" rotWithShape="0">
              <a:prstClr val="black">
                <a:alpha val="40000"/>
              </a:prstClr>
            </a:outerShdw>
          </a:effectLst>
        </p:spPr>
      </p:pic>
      <p:sp>
        <p:nvSpPr>
          <p:cNvPr id="4" name="矩形标注 3"/>
          <p:cNvSpPr/>
          <p:nvPr/>
        </p:nvSpPr>
        <p:spPr>
          <a:xfrm>
            <a:off x="6503302" y="3715860"/>
            <a:ext cx="3061428" cy="1052992"/>
          </a:xfrm>
          <a:prstGeom prst="wedgeRectCallout">
            <a:avLst>
              <a:gd name="adj1" fmla="val -65950"/>
              <a:gd name="adj2" fmla="val 2626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666666"/>
                </a:solidFill>
                <a:latin typeface="Huawei Sans" panose="020C0503030203020204" pitchFamily="34" charset="0"/>
              </a:rPr>
              <a:t>Save all the downloaded files to the same directory.</a:t>
            </a:r>
          </a:p>
        </p:txBody>
      </p:sp>
    </p:spTree>
    <p:extLst>
      <p:ext uri="{BB962C8B-B14F-4D97-AF65-F5344CB8AC3E}">
        <p14:creationId xmlns:p14="http://schemas.microsoft.com/office/powerpoint/2010/main" val="35642905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274155"/>
            <a:ext cx="10006389"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Installation </a:t>
            </a:r>
            <a:r>
              <a:rPr lang="en-US" dirty="0">
                <a:latin typeface="Huawei Sans" panose="020C0503030203020204" pitchFamily="34" charset="0"/>
              </a:rPr>
              <a:t>Procedure</a:t>
            </a:r>
          </a:p>
        </p:txBody>
      </p:sp>
      <p:sp>
        <p:nvSpPr>
          <p:cNvPr id="6" name="文本框 5"/>
          <p:cNvSpPr txBox="1"/>
          <p:nvPr/>
        </p:nvSpPr>
        <p:spPr>
          <a:xfrm>
            <a:off x="622446" y="1185449"/>
            <a:ext cx="10847241" cy="3144451"/>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Perform the following operations as the </a:t>
            </a:r>
            <a:r>
              <a:rPr lang="en-US" sz="2000" b="1" dirty="0">
                <a:solidFill>
                  <a:srgbClr val="C00000"/>
                </a:solidFill>
                <a:latin typeface="Huawei Sans" panose="020C0503030203020204" pitchFamily="34" charset="0"/>
              </a:rPr>
              <a:t>root</a:t>
            </a:r>
            <a:r>
              <a:rPr lang="en-US" sz="2000" dirty="0">
                <a:solidFill>
                  <a:srgbClr val="1D1D1A"/>
                </a:solidFill>
                <a:latin typeface="Huawei Sans" panose="020C0503030203020204" pitchFamily="34" charset="0"/>
              </a:rPr>
              <a:t> user:</a:t>
            </a:r>
          </a:p>
          <a:p>
            <a:pPr>
              <a:lnSpc>
                <a:spcPts val="3440"/>
              </a:lnSpc>
            </a:pPr>
            <a:r>
              <a:rPr lang="en-US" sz="2000" dirty="0">
                <a:solidFill>
                  <a:srgbClr val="1D1D1A"/>
                </a:solidFill>
                <a:latin typeface="Huawei Sans" panose="020C0503030203020204" pitchFamily="34" charset="0"/>
              </a:rPr>
              <a:t>1. Configure an available pip source.</a:t>
            </a:r>
          </a:p>
          <a:p>
            <a:pPr>
              <a:lnSpc>
                <a:spcPts val="3440"/>
              </a:lnSpc>
            </a:pPr>
            <a:r>
              <a:rPr lang="en-US" sz="2000" dirty="0">
                <a:solidFill>
                  <a:srgbClr val="1D1D1A"/>
                </a:solidFill>
                <a:latin typeface="Huawei Sans" panose="020C0503030203020204" pitchFamily="34" charset="0"/>
              </a:rPr>
              <a:t>2. Run the following </a:t>
            </a:r>
            <a:r>
              <a:rPr lang="en-US" sz="2000" dirty="0" smtClean="0">
                <a:solidFill>
                  <a:srgbClr val="1D1D1A"/>
                </a:solidFill>
                <a:latin typeface="Huawei Sans" panose="020C0503030203020204" pitchFamily="34" charset="0"/>
              </a:rPr>
              <a:t>commands:</a:t>
            </a:r>
            <a:endParaRPr lang="en-US" sz="2000" dirty="0">
              <a:solidFill>
                <a:srgbClr val="1D1D1A"/>
              </a:solidFill>
              <a:latin typeface="Huawei Sans" panose="020C0503030203020204" pitchFamily="34" charset="0"/>
            </a:endParaRPr>
          </a:p>
          <a:p>
            <a:pPr marL="266700">
              <a:lnSpc>
                <a:spcPts val="3440"/>
              </a:lnSpc>
            </a:pPr>
            <a:r>
              <a:rPr lang="en-US" sz="2000" b="1" dirty="0" smtClean="0">
                <a:solidFill>
                  <a:srgbClr val="1D1D1A"/>
                </a:solidFill>
                <a:latin typeface="Huawei Sans" panose="020C0503030203020204" pitchFamily="34" charset="0"/>
              </a:rPr>
              <a:t>pip3 </a:t>
            </a:r>
            <a:r>
              <a:rPr lang="en-US" sz="2000" b="1" dirty="0">
                <a:solidFill>
                  <a:srgbClr val="1D1D1A"/>
                </a:solidFill>
                <a:latin typeface="Huawei Sans" panose="020C0503030203020204" pitchFamily="34" charset="0"/>
              </a:rPr>
              <a:t>install </a:t>
            </a:r>
            <a:r>
              <a:rPr lang="en-US" sz="2000" b="1" dirty="0" err="1">
                <a:solidFill>
                  <a:srgbClr val="1D1D1A"/>
                </a:solidFill>
                <a:latin typeface="Huawei Sans" panose="020C0503030203020204" pitchFamily="34" charset="0"/>
              </a:rPr>
              <a:t>pyyaml</a:t>
            </a:r>
            <a:endParaRPr lang="en-US" sz="2000" b="1" dirty="0">
              <a:solidFill>
                <a:srgbClr val="1D1D1A"/>
              </a:solidFill>
              <a:latin typeface="Huawei Sans" panose="020C0503030203020204" pitchFamily="34" charset="0"/>
            </a:endParaRPr>
          </a:p>
          <a:p>
            <a:pPr marL="266700">
              <a:lnSpc>
                <a:spcPts val="3440"/>
              </a:lnSpc>
            </a:pPr>
            <a:r>
              <a:rPr lang="en-US" sz="2000" b="1" dirty="0" smtClean="0">
                <a:solidFill>
                  <a:srgbClr val="1D1D1A"/>
                </a:solidFill>
                <a:latin typeface="Huawei Sans" panose="020C0503030203020204" pitchFamily="34" charset="0"/>
              </a:rPr>
              <a:t>apt-get </a:t>
            </a:r>
            <a:r>
              <a:rPr lang="en-US" sz="2000" b="1" dirty="0">
                <a:solidFill>
                  <a:srgbClr val="1D1D1A"/>
                </a:solidFill>
                <a:latin typeface="Huawei Sans" panose="020C0503030203020204" pitchFamily="34" charset="0"/>
              </a:rPr>
              <a:t>install </a:t>
            </a:r>
            <a:r>
              <a:rPr lang="en-US" sz="2000" b="1" dirty="0" err="1">
                <a:solidFill>
                  <a:srgbClr val="1D1D1A"/>
                </a:solidFill>
                <a:latin typeface="Huawei Sans" panose="020C0503030203020204" pitchFamily="34" charset="0"/>
              </a:rPr>
              <a:t>qemu</a:t>
            </a:r>
            <a:r>
              <a:rPr lang="en-US" sz="2000" b="1" dirty="0">
                <a:solidFill>
                  <a:srgbClr val="1D1D1A"/>
                </a:solidFill>
                <a:latin typeface="Huawei Sans" panose="020C0503030203020204" pitchFamily="34" charset="0"/>
              </a:rPr>
              <a:t>-user-static </a:t>
            </a:r>
            <a:r>
              <a:rPr lang="en-US" sz="2000" b="1" dirty="0" err="1">
                <a:solidFill>
                  <a:srgbClr val="1D1D1A"/>
                </a:solidFill>
                <a:latin typeface="Huawei Sans" panose="020C0503030203020204" pitchFamily="34" charset="0"/>
              </a:rPr>
              <a:t>binfmt</a:t>
            </a:r>
            <a:r>
              <a:rPr lang="en-US" sz="2000" b="1" dirty="0">
                <a:solidFill>
                  <a:srgbClr val="1D1D1A"/>
                </a:solidFill>
                <a:latin typeface="Huawei Sans" panose="020C0503030203020204" pitchFamily="34" charset="0"/>
              </a:rPr>
              <a:t>-support python3-yaml gcc-aarch64-linux-gnu g++-aarch64-linux-gnu</a:t>
            </a:r>
          </a:p>
          <a:p>
            <a:pPr>
              <a:lnSpc>
                <a:spcPts val="3440"/>
              </a:lnSpc>
            </a:pPr>
            <a:r>
              <a:rPr lang="en-US" sz="2000" dirty="0">
                <a:solidFill>
                  <a:srgbClr val="1D1D1A"/>
                </a:solidFill>
                <a:latin typeface="Huawei Sans" panose="020C0503030203020204" pitchFamily="34" charset="0"/>
              </a:rPr>
              <a:t>3. Go to the package directory</a:t>
            </a:r>
            <a:r>
              <a:rPr lang="en-US" sz="2000" dirty="0" smtClean="0">
                <a:solidFill>
                  <a:srgbClr val="1D1D1A"/>
                </a:solidFill>
                <a:latin typeface="Huawei Sans" panose="020C0503030203020204" pitchFamily="34" charset="0"/>
              </a:rPr>
              <a:t>.</a:t>
            </a:r>
            <a:endParaRPr lang="zh-CN" altLang="en-US" sz="2000"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783036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274153"/>
            <a:ext cx="10492739"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Installation </a:t>
            </a:r>
            <a:r>
              <a:rPr lang="en-US" dirty="0">
                <a:latin typeface="Huawei Sans" panose="020C0503030203020204" pitchFamily="34" charset="0"/>
              </a:rPr>
              <a:t>Procedure (</a:t>
            </a:r>
            <a:r>
              <a:rPr lang="en-US" i="1" dirty="0">
                <a:latin typeface="Huawei Sans" panose="020C0503030203020204" pitchFamily="34" charset="0"/>
              </a:rPr>
              <a:t>Continued</a:t>
            </a:r>
            <a:r>
              <a:rPr lang="en-US" dirty="0">
                <a:latin typeface="Huawei Sans" panose="020C0503030203020204" pitchFamily="34" charset="0"/>
              </a:rPr>
              <a:t>)</a:t>
            </a:r>
          </a:p>
        </p:txBody>
      </p:sp>
      <p:sp>
        <p:nvSpPr>
          <p:cNvPr id="6" name="文本框 5"/>
          <p:cNvSpPr txBox="1"/>
          <p:nvPr/>
        </p:nvSpPr>
        <p:spPr>
          <a:xfrm>
            <a:off x="637008" y="1167067"/>
            <a:ext cx="7101081" cy="4016484"/>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4. Run the following command</a:t>
            </a:r>
            <a:r>
              <a:rPr lang="en-US" dirty="0" smtClean="0">
                <a:solidFill>
                  <a:srgbClr val="1D1D1A"/>
                </a:solidFill>
                <a:latin typeface="Huawei Sans" panose="020C0503030203020204" pitchFamily="34" charset="0"/>
              </a:rPr>
              <a:t>: </a:t>
            </a:r>
            <a:r>
              <a:rPr lang="en-US" b="1" dirty="0" err="1" smtClean="0">
                <a:solidFill>
                  <a:srgbClr val="1D1D1A"/>
                </a:solidFill>
                <a:latin typeface="Huawei Sans" panose="020C0503030203020204" pitchFamily="34" charset="0"/>
              </a:rPr>
              <a:t>fdisk</a:t>
            </a:r>
            <a:r>
              <a:rPr lang="en-US" b="1" dirty="0" smtClean="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-l</a:t>
            </a:r>
          </a:p>
          <a:p>
            <a:pPr>
              <a:lnSpc>
                <a:spcPts val="3440"/>
              </a:lnSpc>
            </a:pPr>
            <a:r>
              <a:rPr lang="en-US" dirty="0">
                <a:solidFill>
                  <a:srgbClr val="1D1D1A"/>
                </a:solidFill>
                <a:latin typeface="Huawei Sans" panose="020C0503030203020204" pitchFamily="34" charset="0"/>
              </a:rPr>
              <a:t>Check the name of the USB device corresponding to the SD card.</a:t>
            </a:r>
          </a:p>
          <a:p>
            <a:pPr>
              <a:lnSpc>
                <a:spcPts val="3440"/>
              </a:lnSpc>
            </a:pPr>
            <a:r>
              <a:rPr lang="en-US" dirty="0">
                <a:solidFill>
                  <a:srgbClr val="1D1D1A"/>
                </a:solidFill>
                <a:latin typeface="Huawei Sans" panose="020C0503030203020204" pitchFamily="34" charset="0"/>
              </a:rPr>
              <a:t>In this example, a 32 GB SD card is used. Therefore, the 29.7 GB device is the required device, named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dev</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sdb</a:t>
            </a:r>
            <a:r>
              <a:rPr lang="en-US" dirty="0">
                <a:solidFill>
                  <a:srgbClr val="1D1D1A"/>
                </a:solidFill>
                <a:latin typeface="Huawei Sans" panose="020C0503030203020204" pitchFamily="34" charset="0"/>
              </a:rPr>
              <a:t>.</a:t>
            </a:r>
          </a:p>
          <a:p>
            <a:pPr>
              <a:lnSpc>
                <a:spcPts val="3440"/>
              </a:lnSpc>
            </a:pPr>
            <a:r>
              <a:rPr lang="en-US" dirty="0">
                <a:solidFill>
                  <a:srgbClr val="1D1D1A"/>
                </a:solidFill>
                <a:latin typeface="Huawei Sans" panose="020C0503030203020204" pitchFamily="34" charset="0"/>
              </a:rPr>
              <a:t>5. Run the following command:</a:t>
            </a:r>
          </a:p>
          <a:p>
            <a:pPr marL="266700">
              <a:lnSpc>
                <a:spcPts val="3440"/>
              </a:lnSpc>
            </a:pPr>
            <a:r>
              <a:rPr lang="en-US" b="1" dirty="0" smtClean="0">
                <a:solidFill>
                  <a:srgbClr val="1D1D1A"/>
                </a:solidFill>
                <a:latin typeface="Huawei Sans" panose="020C0503030203020204" pitchFamily="34" charset="0"/>
              </a:rPr>
              <a:t>python3 </a:t>
            </a:r>
            <a:r>
              <a:rPr lang="en-US" b="1" dirty="0">
                <a:solidFill>
                  <a:srgbClr val="1D1D1A"/>
                </a:solidFill>
                <a:latin typeface="Huawei Sans" panose="020C0503030203020204" pitchFamily="34" charset="0"/>
              </a:rPr>
              <a:t>make_sd_card.py local /</a:t>
            </a:r>
            <a:r>
              <a:rPr lang="en-US" b="1" dirty="0" err="1">
                <a:solidFill>
                  <a:srgbClr val="1D1D1A"/>
                </a:solidFill>
                <a:latin typeface="Huawei Sans" panose="020C0503030203020204" pitchFamily="34" charset="0"/>
              </a:rPr>
              <a:t>dev</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sdb</a:t>
            </a:r>
            <a:endParaRPr lang="en-US" b="1" dirty="0">
              <a:solidFill>
                <a:srgbClr val="1D1D1A"/>
              </a:solidFill>
              <a:latin typeface="Huawei Sans" panose="020C0503030203020204" pitchFamily="34" charset="0"/>
            </a:endParaRPr>
          </a:p>
          <a:p>
            <a:pPr>
              <a:lnSpc>
                <a:spcPts val="3440"/>
              </a:lnSpc>
            </a:pPr>
            <a:r>
              <a:rPr lang="en-US" dirty="0">
                <a:solidFill>
                  <a:srgbClr val="1D1D1A"/>
                </a:solidFill>
                <a:latin typeface="Huawei Sans" panose="020C0503030203020204" pitchFamily="34" charset="0"/>
              </a:rPr>
              <a:t>6. A bootable SD card is created. Remove the SD card from the card reader, insert it into the card slot of the Atlas 200 DK, and power on the Atlas 200 DK.</a:t>
            </a:r>
          </a:p>
        </p:txBody>
      </p:sp>
      <p:pic>
        <p:nvPicPr>
          <p:cNvPr id="5" name="图片 4"/>
          <p:cNvPicPr>
            <a:picLocks noChangeAspect="1"/>
          </p:cNvPicPr>
          <p:nvPr/>
        </p:nvPicPr>
        <p:blipFill>
          <a:blip r:embed="rId3"/>
          <a:stretch>
            <a:fillRect/>
          </a:stretch>
        </p:blipFill>
        <p:spPr>
          <a:xfrm>
            <a:off x="7975480" y="1509967"/>
            <a:ext cx="3469640" cy="22675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36378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40032" y="1167865"/>
            <a:ext cx="10829656" cy="4452501"/>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1. After the Atlas 200 DK is booted successfully and the four LEDs are on, use a USB Type-C cable to connect the Atlas 200 DK to the development environment PC.</a:t>
            </a:r>
          </a:p>
          <a:p>
            <a:pPr>
              <a:lnSpc>
                <a:spcPts val="3440"/>
              </a:lnSpc>
            </a:pPr>
            <a:r>
              <a:rPr lang="en-US" dirty="0">
                <a:solidFill>
                  <a:srgbClr val="1D1D1A"/>
                </a:solidFill>
                <a:latin typeface="Huawei Sans" panose="020C0503030203020204" pitchFamily="34" charset="0"/>
              </a:rPr>
              <a:t>2. Download the </a:t>
            </a:r>
            <a:r>
              <a:rPr lang="en-US" b="1" dirty="0">
                <a:solidFill>
                  <a:srgbClr val="1D1D1A"/>
                </a:solidFill>
                <a:latin typeface="Huawei Sans" panose="020C0503030203020204" pitchFamily="34" charset="0"/>
              </a:rPr>
              <a:t>configure_usb_ethernet.sh</a:t>
            </a:r>
            <a:r>
              <a:rPr lang="en-US" dirty="0">
                <a:solidFill>
                  <a:srgbClr val="1D1D1A"/>
                </a:solidFill>
                <a:latin typeface="Huawei Sans" panose="020C0503030203020204" pitchFamily="34" charset="0"/>
              </a:rPr>
              <a:t> script to the development environment from: </a:t>
            </a:r>
            <a:r>
              <a:rPr lang="en-US" dirty="0">
                <a:solidFill>
                  <a:srgbClr val="1D1D1A"/>
                </a:solidFill>
                <a:latin typeface="Huawei Sans" panose="020C0503030203020204" pitchFamily="34" charset="0"/>
                <a:hlinkClick r:id="rId3"/>
              </a:rPr>
              <a:t>https://</a:t>
            </a:r>
            <a:r>
              <a:rPr lang="en-US" dirty="0" smtClean="0">
                <a:solidFill>
                  <a:srgbClr val="1D1D1A"/>
                </a:solidFill>
                <a:latin typeface="Huawei Sans" panose="020C0503030203020204" pitchFamily="34" charset="0"/>
                <a:hlinkClick r:id="rId3"/>
              </a:rPr>
              <a:t>gitee.com/ascend/tools/tree/master/configure_usb_ethernet/for_1.7x.0.0</a:t>
            </a:r>
            <a:endParaRPr lang="en-US" dirty="0">
              <a:solidFill>
                <a:srgbClr val="1D1D1A"/>
              </a:solidFill>
              <a:latin typeface="Huawei Sans" panose="020C0503030203020204" pitchFamily="34" charset="0"/>
            </a:endParaRPr>
          </a:p>
          <a:p>
            <a:pPr>
              <a:lnSpc>
                <a:spcPts val="3440"/>
              </a:lnSpc>
            </a:pPr>
            <a:r>
              <a:rPr lang="en-US" dirty="0">
                <a:solidFill>
                  <a:srgbClr val="1D1D1A"/>
                </a:solidFill>
                <a:latin typeface="Huawei Sans" panose="020C0503030203020204" pitchFamily="34" charset="0"/>
              </a:rPr>
              <a:t>3. Go to the script directory and run the script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r>
              <a:rPr lang="en-US" dirty="0" smtClean="0">
                <a:solidFill>
                  <a:srgbClr val="1D1D1A"/>
                </a:solidFill>
                <a:latin typeface="Huawei Sans" panose="020C0503030203020204" pitchFamily="34" charset="0"/>
              </a:rPr>
              <a:t>.</a:t>
            </a:r>
          </a:p>
          <a:p>
            <a:pPr marL="266700">
              <a:lnSpc>
                <a:spcPts val="3440"/>
              </a:lnSpc>
            </a:pPr>
            <a:r>
              <a:rPr lang="en-US" b="1" dirty="0" smtClean="0">
                <a:solidFill>
                  <a:srgbClr val="1D1D1A"/>
                </a:solidFill>
                <a:latin typeface="Huawei Sans" panose="020C0503030203020204" pitchFamily="34" charset="0"/>
              </a:rPr>
              <a:t>./</a:t>
            </a:r>
            <a:r>
              <a:rPr lang="en-US" b="1" dirty="0">
                <a:solidFill>
                  <a:srgbClr val="1D1D1A"/>
                </a:solidFill>
                <a:latin typeface="Huawei Sans" panose="020C0503030203020204" pitchFamily="34" charset="0"/>
              </a:rPr>
              <a:t>configure_usb_ethernet.sh</a:t>
            </a:r>
          </a:p>
          <a:p>
            <a:pPr>
              <a:lnSpc>
                <a:spcPts val="3440"/>
              </a:lnSpc>
            </a:pPr>
            <a:r>
              <a:rPr lang="en-US" dirty="0">
                <a:solidFill>
                  <a:srgbClr val="1D1D1A"/>
                </a:solidFill>
                <a:latin typeface="Huawei Sans" panose="020C0503030203020204" pitchFamily="34" charset="0"/>
              </a:rPr>
              <a:t>4. Ping the operating environment.</a:t>
            </a:r>
          </a:p>
          <a:p>
            <a:pPr marL="266700">
              <a:lnSpc>
                <a:spcPts val="3440"/>
              </a:lnSpc>
            </a:pPr>
            <a:r>
              <a:rPr lang="en-US" b="1" dirty="0" smtClean="0">
                <a:solidFill>
                  <a:srgbClr val="1D1D1A"/>
                </a:solidFill>
                <a:latin typeface="Huawei Sans" panose="020C0503030203020204" pitchFamily="34" charset="0"/>
              </a:rPr>
              <a:t>ping </a:t>
            </a:r>
            <a:r>
              <a:rPr lang="en-US" b="1" dirty="0">
                <a:solidFill>
                  <a:srgbClr val="1D1D1A"/>
                </a:solidFill>
                <a:latin typeface="Huawei Sans" panose="020C0503030203020204" pitchFamily="34" charset="0"/>
              </a:rPr>
              <a:t>192.168.1.2</a:t>
            </a:r>
          </a:p>
          <a:p>
            <a:pPr>
              <a:lnSpc>
                <a:spcPts val="3440"/>
              </a:lnSpc>
            </a:pPr>
            <a:r>
              <a:rPr lang="en-US" dirty="0">
                <a:solidFill>
                  <a:srgbClr val="1D1D1A"/>
                </a:solidFill>
                <a:latin typeface="Huawei Sans" panose="020C0503030203020204" pitchFamily="34" charset="0"/>
              </a:rPr>
              <a:t>If the ping shows to be successful, the configuration is complete. </a:t>
            </a:r>
            <a:endParaRPr lang="en-US" dirty="0" smtClean="0">
              <a:solidFill>
                <a:srgbClr val="1D1D1A"/>
              </a:solidFill>
              <a:latin typeface="Huawei Sans" panose="020C0503030203020204" pitchFamily="34" charset="0"/>
            </a:endParaRPr>
          </a:p>
          <a:p>
            <a:pPr>
              <a:lnSpc>
                <a:spcPts val="3440"/>
              </a:lnSpc>
            </a:pPr>
            <a:r>
              <a:rPr lang="en-US" dirty="0" smtClean="0">
                <a:solidFill>
                  <a:srgbClr val="1D1D1A"/>
                </a:solidFill>
                <a:latin typeface="Huawei Sans" panose="020C0503030203020204" pitchFamily="34" charset="0"/>
              </a:rPr>
              <a:t>The </a:t>
            </a:r>
            <a:r>
              <a:rPr lang="en-US" dirty="0">
                <a:solidFill>
                  <a:srgbClr val="1D1D1A"/>
                </a:solidFill>
                <a:latin typeface="Huawei Sans" panose="020C0503030203020204" pitchFamily="34" charset="0"/>
              </a:rPr>
              <a:t>development and operating environments have been set up.</a:t>
            </a:r>
          </a:p>
        </p:txBody>
      </p:sp>
      <p:sp>
        <p:nvSpPr>
          <p:cNvPr id="4" name="圆角矩形">
            <a:extLst>
              <a:ext uri="{FF2B5EF4-FFF2-40B4-BE49-F238E27FC236}">
                <a16:creationId xmlns="" xmlns:a16="http://schemas.microsoft.com/office/drawing/2014/main" id="{3238DE70-9DD7-4656-8BD5-58AA70A9DD3C}"/>
              </a:ext>
            </a:extLst>
          </p:cNvPr>
          <p:cNvSpPr/>
          <p:nvPr/>
        </p:nvSpPr>
        <p:spPr>
          <a:xfrm>
            <a:off x="8074325" y="3054817"/>
            <a:ext cx="3353753" cy="3240000"/>
          </a:xfrm>
          <a:prstGeom prst="roundRect">
            <a:avLst>
              <a:gd name="adj" fmla="val 1107"/>
            </a:avLst>
          </a:prstGeom>
          <a:solidFill>
            <a:srgbClr val="F2F2F2"/>
          </a:solidFill>
          <a:ln w="12700">
            <a:miter lim="400000"/>
          </a:ln>
          <a:effectLst/>
        </p:spPr>
        <p:txBody>
          <a:bodyPr lIns="15493" tIns="15493" rIns="15493" bIns="15493" anchor="ctr"/>
          <a:lstStyle/>
          <a:p>
            <a:pPr defTabSz="155146">
              <a:defRPr sz="1800" b="0"/>
            </a:pPr>
            <a:endParaRPr sz="500">
              <a:solidFill>
                <a:srgbClr val="1D1D1A"/>
              </a:solidFill>
              <a:latin typeface="Huawei Sans" panose="020C0503030203020204" pitchFamily="34" charset="0"/>
            </a:endParaRPr>
          </a:p>
        </p:txBody>
      </p:sp>
      <p:sp>
        <p:nvSpPr>
          <p:cNvPr id="2" name="文本框 1"/>
          <p:cNvSpPr txBox="1"/>
          <p:nvPr/>
        </p:nvSpPr>
        <p:spPr>
          <a:xfrm>
            <a:off x="1454506" y="274155"/>
            <a:ext cx="10015181"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Connecting </a:t>
            </a:r>
            <a:r>
              <a:rPr lang="en-US" dirty="0">
                <a:latin typeface="Huawei Sans" panose="020C0503030203020204" pitchFamily="34" charset="0"/>
              </a:rPr>
              <a:t>the Development and Operating Environments</a:t>
            </a:r>
          </a:p>
        </p:txBody>
      </p:sp>
      <p:sp>
        <p:nvSpPr>
          <p:cNvPr id="3" name="圆角矩形 2"/>
          <p:cNvSpPr/>
          <p:nvPr/>
        </p:nvSpPr>
        <p:spPr>
          <a:xfrm>
            <a:off x="8321188" y="3128387"/>
            <a:ext cx="2919567" cy="87085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666666"/>
                </a:solidFill>
                <a:latin typeface="Huawei Sans" panose="020C0503030203020204" pitchFamily="34" charset="0"/>
              </a:rPr>
              <a:t>Development environment (PC)</a:t>
            </a:r>
          </a:p>
          <a:p>
            <a:pPr algn="ctr"/>
            <a:r>
              <a:rPr lang="en-US" sz="1400" dirty="0">
                <a:solidFill>
                  <a:srgbClr val="666666"/>
                </a:solidFill>
                <a:latin typeface="Huawei Sans" panose="020C0503030203020204" pitchFamily="34" charset="0"/>
              </a:rPr>
              <a:t>Default IP: 192.168.1.166</a:t>
            </a:r>
          </a:p>
        </p:txBody>
      </p:sp>
      <p:sp>
        <p:nvSpPr>
          <p:cNvPr id="5" name="圆角矩形 4"/>
          <p:cNvSpPr/>
          <p:nvPr/>
        </p:nvSpPr>
        <p:spPr>
          <a:xfrm>
            <a:off x="8321188" y="5340727"/>
            <a:ext cx="2919567" cy="87085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666666"/>
                </a:solidFill>
                <a:latin typeface="Huawei Sans" panose="020C0503030203020204" pitchFamily="34" charset="0"/>
              </a:rPr>
              <a:t>Default IP: 192.168.1.2</a:t>
            </a:r>
          </a:p>
          <a:p>
            <a:pPr algn="ctr"/>
            <a:r>
              <a:rPr lang="en-US" sz="1400">
                <a:solidFill>
                  <a:srgbClr val="666666"/>
                </a:solidFill>
                <a:latin typeface="Huawei Sans" panose="020C0503030203020204" pitchFamily="34" charset="0"/>
              </a:rPr>
              <a:t>Operating Environment (Atlas 200 DK)</a:t>
            </a:r>
          </a:p>
        </p:txBody>
      </p:sp>
      <p:cxnSp>
        <p:nvCxnSpPr>
          <p:cNvPr id="7" name="直接箭头连接符 6"/>
          <p:cNvCxnSpPr/>
          <p:nvPr/>
        </p:nvCxnSpPr>
        <p:spPr>
          <a:xfrm>
            <a:off x="9771674" y="3999245"/>
            <a:ext cx="18594" cy="13414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769408" y="4405811"/>
            <a:ext cx="1640076" cy="528350"/>
          </a:xfrm>
          <a:prstGeom prst="rect">
            <a:avLst/>
          </a:prstGeom>
          <a:noFill/>
        </p:spPr>
        <p:txBody>
          <a:bodyPr wrap="square" rtlCol="0">
            <a:spAutoFit/>
          </a:bodyPr>
          <a:lstStyle/>
          <a:p>
            <a:pPr>
              <a:lnSpc>
                <a:spcPts val="3440"/>
              </a:lnSpc>
            </a:pPr>
            <a:r>
              <a:rPr lang="en-US" sz="1200">
                <a:solidFill>
                  <a:srgbClr val="1D1D1A"/>
                </a:solidFill>
                <a:latin typeface="Huawei Sans" panose="020C0503030203020204" pitchFamily="34" charset="0"/>
              </a:rPr>
              <a:t>USB Type-C</a:t>
            </a:r>
          </a:p>
        </p:txBody>
      </p:sp>
    </p:spTree>
    <p:extLst>
      <p:ext uri="{BB962C8B-B14F-4D97-AF65-F5344CB8AC3E}">
        <p14:creationId xmlns:p14="http://schemas.microsoft.com/office/powerpoint/2010/main" val="17007798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9B30895-E218-4AAE-957B-8EB090621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6" name="矩形 5">
            <a:extLst>
              <a:ext uri="{FF2B5EF4-FFF2-40B4-BE49-F238E27FC236}">
                <a16:creationId xmlns="" xmlns:a16="http://schemas.microsoft.com/office/drawing/2014/main" id="{5FA4AFFD-4344-4681-8CDD-E78E192E4D47}"/>
              </a:ext>
            </a:extLst>
          </p:cNvPr>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sp>
        <p:nvSpPr>
          <p:cNvPr id="2" name="文本框 1"/>
          <p:cNvSpPr txBox="1"/>
          <p:nvPr/>
        </p:nvSpPr>
        <p:spPr>
          <a:xfrm>
            <a:off x="814598" y="3001011"/>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Atlas </a:t>
            </a:r>
            <a:r>
              <a:rPr lang="en-US" dirty="0" smtClean="0">
                <a:latin typeface="Huawei Sans" panose="020C0503030203020204" pitchFamily="34" charset="0"/>
              </a:rPr>
              <a:t>300 </a:t>
            </a:r>
            <a:r>
              <a:rPr lang="en-US" dirty="0">
                <a:latin typeface="Huawei Sans" panose="020C0503030203020204" pitchFamily="34" charset="0"/>
              </a:rPr>
              <a:t>Environment Setup</a:t>
            </a:r>
          </a:p>
        </p:txBody>
      </p:sp>
    </p:spTree>
    <p:extLst>
      <p:ext uri="{BB962C8B-B14F-4D97-AF65-F5344CB8AC3E}">
        <p14:creationId xmlns:p14="http://schemas.microsoft.com/office/powerpoint/2010/main" val="4183354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4" name="任意多边形: 形状 9"/>
          <p:cNvSpPr/>
          <p:nvPr/>
        </p:nvSpPr>
        <p:spPr>
          <a:xfrm rot="10800000">
            <a:off x="1124408" y="712431"/>
            <a:ext cx="1359018" cy="400143"/>
          </a:xfrm>
          <a:prstGeom prst="rect">
            <a:avLst/>
          </a:prstGeom>
          <a:solidFill>
            <a:schemeClr val="bg1"/>
          </a:solidFill>
          <a:ln w="25400" cap="flat" cmpd="sng" algn="ctr">
            <a:noFill/>
            <a:prstDash val="solid"/>
          </a:ln>
          <a:effectLst/>
        </p:spPr>
        <p:txBody>
          <a:bodyPr rtlCol="0" anchor="ctr"/>
          <a:lstStyle/>
          <a:p>
            <a:pPr algn="ctr" defTabSz="1219272">
              <a:defRPr/>
            </a:pPr>
            <a:endParaRPr lang="zh-CN" altLang="en-US" sz="3201" kern="0" dirty="0">
              <a:solidFill>
                <a:prstClr val="white">
                  <a:lumMod val="65000"/>
                </a:prstClr>
              </a:solidFill>
              <a:latin typeface="Huawei Sans" panose="020C0503030203020204" pitchFamily="34" charset="0"/>
              <a:cs typeface="Huawei Sans" panose="020C0503030203020204" pitchFamily="34" charset="0"/>
              <a:sym typeface="+mn-lt"/>
            </a:endParaRPr>
          </a:p>
        </p:txBody>
      </p:sp>
      <p:sp>
        <p:nvSpPr>
          <p:cNvPr id="6" name="文本框 5"/>
          <p:cNvSpPr txBox="1">
            <a:spLocks noChangeArrowheads="1"/>
          </p:cNvSpPr>
          <p:nvPr/>
        </p:nvSpPr>
        <p:spPr bwMode="auto">
          <a:xfrm>
            <a:off x="1164242" y="712432"/>
            <a:ext cx="1282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72" eaLnBrk="0" hangingPunct="0"/>
            <a:r>
              <a:rPr lang="en-US" sz="2000" dirty="0">
                <a:solidFill>
                  <a:prstClr val="white"/>
                </a:solidFill>
                <a:latin typeface="Huawei Sans" panose="020C0503030203020204" pitchFamily="34" charset="0"/>
                <a:cs typeface="Huawei Sans" panose="020C0503030203020204" pitchFamily="34" charset="0"/>
                <a:sym typeface="+mn-lt"/>
              </a:rPr>
              <a:t>Contents</a:t>
            </a:r>
          </a:p>
        </p:txBody>
      </p:sp>
      <p:sp>
        <p:nvSpPr>
          <p:cNvPr id="7" name="矩形 6"/>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cxnSp>
        <p:nvCxnSpPr>
          <p:cNvPr id="8" name="直接连接符 7"/>
          <p:cNvCxnSpPr/>
          <p:nvPr/>
        </p:nvCxnSpPr>
        <p:spPr bwMode="auto">
          <a:xfrm flipH="1">
            <a:off x="-819149" y="920588"/>
            <a:ext cx="1695449" cy="0"/>
          </a:xfrm>
          <a:prstGeom prst="line">
            <a:avLst/>
          </a:prstGeom>
          <a:noFill/>
          <a:ln w="9525" cap="flat" cmpd="sng" algn="ctr">
            <a:solidFill>
              <a:sysClr val="window" lastClr="FFFFFF">
                <a:lumMod val="65000"/>
              </a:sysClr>
            </a:solidFill>
            <a:prstDash val="solid"/>
          </a:ln>
          <a:effectLst/>
        </p:spPr>
      </p:cxnSp>
      <p:cxnSp>
        <p:nvCxnSpPr>
          <p:cNvPr id="9" name="直接连接符 8"/>
          <p:cNvCxnSpPr>
            <a:cxnSpLocks/>
          </p:cNvCxnSpPr>
          <p:nvPr/>
        </p:nvCxnSpPr>
        <p:spPr>
          <a:xfrm>
            <a:off x="2731534" y="920588"/>
            <a:ext cx="4368603" cy="54350"/>
          </a:xfrm>
          <a:prstGeom prst="line">
            <a:avLst/>
          </a:prstGeom>
          <a:noFill/>
          <a:ln w="9525" cap="flat" cmpd="sng" algn="ctr">
            <a:solidFill>
              <a:sysClr val="window" lastClr="FFFFFF">
                <a:lumMod val="65000"/>
              </a:sysClr>
            </a:solidFill>
            <a:prstDash val="solid"/>
          </a:ln>
          <a:effectLst/>
        </p:spPr>
      </p:cxnSp>
      <p:sp>
        <p:nvSpPr>
          <p:cNvPr id="10" name="矩形 9"/>
          <p:cNvSpPr/>
          <p:nvPr/>
        </p:nvSpPr>
        <p:spPr>
          <a:xfrm>
            <a:off x="1139105" y="1500706"/>
            <a:ext cx="421910" cy="584775"/>
          </a:xfrm>
          <a:prstGeom prst="rect">
            <a:avLst/>
          </a:prstGeom>
        </p:spPr>
        <p:txBody>
          <a:bodyPr wrap="none">
            <a:spAutoFit/>
          </a:bodyPr>
          <a:lstStyle/>
          <a:p>
            <a:pPr algn="ctr" defTabSz="914478"/>
            <a:r>
              <a:rPr lang="en-US" sz="3200" b="1">
                <a:solidFill>
                  <a:schemeClr val="bg1"/>
                </a:solidFill>
                <a:latin typeface="Huawei Sans" panose="020C0503030203020204" pitchFamily="34" charset="0"/>
                <a:cs typeface="Huawei Sans" panose="020C0503030203020204" pitchFamily="34" charset="0"/>
                <a:sym typeface="+mn-lt"/>
              </a:rPr>
              <a:t>1</a:t>
            </a:r>
          </a:p>
        </p:txBody>
      </p:sp>
      <p:sp>
        <p:nvSpPr>
          <p:cNvPr id="11" name="矩形 10"/>
          <p:cNvSpPr/>
          <p:nvPr/>
        </p:nvSpPr>
        <p:spPr>
          <a:xfrm>
            <a:off x="1637061" y="1638934"/>
            <a:ext cx="6596678" cy="424732"/>
          </a:xfrm>
          <a:prstGeom prst="rect">
            <a:avLst/>
          </a:prstGeom>
          <a:effectLst/>
        </p:spPr>
        <p:txBody>
          <a:bodyPr wrap="none">
            <a:spAutoFit/>
          </a:bodyPr>
          <a:lstStyle/>
          <a:p>
            <a:pPr defTabSz="914478">
              <a:lnSpc>
                <a:spcPct val="90000"/>
              </a:lnSpc>
            </a:pPr>
            <a:r>
              <a:rPr lang="en-US" sz="2400" b="1" dirty="0">
                <a:solidFill>
                  <a:schemeClr val="bg1"/>
                </a:solidFill>
                <a:latin typeface="Huawei Sans" panose="020C0503030203020204" pitchFamily="34" charset="0"/>
                <a:cs typeface="Huawei Sans" panose="020C0503030203020204" pitchFamily="34" charset="0"/>
                <a:sym typeface="Arial" panose="020B0604020202020204" pitchFamily="34" charset="0"/>
              </a:rPr>
              <a:t>Huawei Full-Stack, All-Scenario AI Solution</a:t>
            </a:r>
          </a:p>
        </p:txBody>
      </p:sp>
      <p:sp>
        <p:nvSpPr>
          <p:cNvPr id="12" name="矩形 11"/>
          <p:cNvSpPr/>
          <p:nvPr/>
        </p:nvSpPr>
        <p:spPr>
          <a:xfrm>
            <a:off x="1139105" y="2456059"/>
            <a:ext cx="421910" cy="584775"/>
          </a:xfrm>
          <a:prstGeom prst="rect">
            <a:avLst/>
          </a:prstGeom>
        </p:spPr>
        <p:txBody>
          <a:bodyPr wrap="none">
            <a:spAutoFit/>
          </a:bodyPr>
          <a:lstStyle/>
          <a:p>
            <a:pPr algn="ctr" defTabSz="914478"/>
            <a:r>
              <a:rPr lang="en-US" sz="3200" b="1">
                <a:solidFill>
                  <a:schemeClr val="accent1"/>
                </a:solidFill>
                <a:latin typeface="Huawei Sans" panose="020C0503030203020204" pitchFamily="34" charset="0"/>
                <a:cs typeface="Huawei Sans" panose="020C0503030203020204" pitchFamily="34" charset="0"/>
                <a:sym typeface="+mn-lt"/>
              </a:rPr>
              <a:t>2</a:t>
            </a:r>
          </a:p>
        </p:txBody>
      </p:sp>
      <p:sp>
        <p:nvSpPr>
          <p:cNvPr id="13" name="矩形 12"/>
          <p:cNvSpPr/>
          <p:nvPr/>
        </p:nvSpPr>
        <p:spPr>
          <a:xfrm>
            <a:off x="1637061" y="2587570"/>
            <a:ext cx="6655989" cy="424732"/>
          </a:xfrm>
          <a:prstGeom prst="rect">
            <a:avLst/>
          </a:prstGeom>
          <a:effectLst/>
        </p:spPr>
        <p:txBody>
          <a:bodyPr wrap="none">
            <a:spAutoFit/>
          </a:bodyPr>
          <a:lstStyle/>
          <a:p>
            <a:pPr defTabSz="914478">
              <a:lnSpc>
                <a:spcPct val="90000"/>
              </a:lnSpc>
            </a:pPr>
            <a:r>
              <a:rPr lang="en-US" sz="2400" b="1">
                <a:solidFill>
                  <a:schemeClr val="accent1"/>
                </a:solidFill>
                <a:latin typeface="Huawei Sans" panose="020C0503030203020204" pitchFamily="34" charset="0"/>
                <a:cs typeface="Huawei Sans" panose="020C0503030203020204" pitchFamily="34" charset="0"/>
                <a:sym typeface="+mn-lt"/>
              </a:rPr>
              <a:t>Hardware Platforms of the Ascend Solution</a:t>
            </a:r>
          </a:p>
        </p:txBody>
      </p:sp>
      <p:sp>
        <p:nvSpPr>
          <p:cNvPr id="14" name="矩形 13"/>
          <p:cNvSpPr/>
          <p:nvPr/>
        </p:nvSpPr>
        <p:spPr>
          <a:xfrm>
            <a:off x="1139105" y="3411412"/>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3</a:t>
            </a:r>
          </a:p>
        </p:txBody>
      </p:sp>
      <p:sp>
        <p:nvSpPr>
          <p:cNvPr id="15" name="矩形 14"/>
          <p:cNvSpPr/>
          <p:nvPr/>
        </p:nvSpPr>
        <p:spPr>
          <a:xfrm>
            <a:off x="1637061" y="3545259"/>
            <a:ext cx="6437263" cy="757130"/>
          </a:xfrm>
          <a:prstGeom prst="rect">
            <a:avLst/>
          </a:prstGeom>
          <a:effectLst/>
        </p:spPr>
        <p:txBody>
          <a:bodyPr wrap="squar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Software Architecture and Features of the Ascend Solution</a:t>
            </a:r>
          </a:p>
        </p:txBody>
      </p:sp>
      <p:sp>
        <p:nvSpPr>
          <p:cNvPr id="16" name="矩形 15"/>
          <p:cNvSpPr/>
          <p:nvPr/>
        </p:nvSpPr>
        <p:spPr>
          <a:xfrm>
            <a:off x="1139105" y="4366765"/>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4</a:t>
            </a:r>
          </a:p>
        </p:txBody>
      </p:sp>
      <p:sp>
        <p:nvSpPr>
          <p:cNvPr id="17" name="矩形 16"/>
          <p:cNvSpPr/>
          <p:nvPr/>
        </p:nvSpPr>
        <p:spPr>
          <a:xfrm>
            <a:off x="1637061" y="4509665"/>
            <a:ext cx="4270721" cy="424732"/>
          </a:xfrm>
          <a:prstGeom prst="rect">
            <a:avLst/>
          </a:prstGeom>
          <a:effectLst/>
        </p:spPr>
        <p:txBody>
          <a:bodyPr wrap="none">
            <a:spAutoFit/>
          </a:bodyPr>
          <a:lstStyle/>
          <a:p>
            <a:pPr defTabSz="914478">
              <a:lnSpc>
                <a:spcPct val="90000"/>
              </a:lnSpc>
            </a:pPr>
            <a:r>
              <a:rPr lang="en-US" sz="2400" b="1">
                <a:solidFill>
                  <a:srgbClr val="575757"/>
                </a:solidFill>
                <a:latin typeface="Huawei Sans" panose="020C0503030203020204" pitchFamily="34" charset="0"/>
                <a:cs typeface="Huawei Sans" panose="020C0503030203020204" pitchFamily="34" charset="0"/>
                <a:sym typeface="Arial" panose="020B0604020202020204" pitchFamily="34" charset="0"/>
              </a:rPr>
              <a:t>Ascend Toolchain Overview</a:t>
            </a:r>
          </a:p>
        </p:txBody>
      </p:sp>
      <p:sp>
        <p:nvSpPr>
          <p:cNvPr id="18" name="矩形 17"/>
          <p:cNvSpPr/>
          <p:nvPr/>
        </p:nvSpPr>
        <p:spPr>
          <a:xfrm>
            <a:off x="1139105" y="5354758"/>
            <a:ext cx="421910" cy="584775"/>
          </a:xfrm>
          <a:prstGeom prst="rect">
            <a:avLst/>
          </a:prstGeom>
        </p:spPr>
        <p:txBody>
          <a:bodyPr wrap="none">
            <a:spAutoFit/>
          </a:bodyPr>
          <a:lstStyle/>
          <a:p>
            <a:pPr algn="ctr" defTabSz="914478"/>
            <a:r>
              <a:rPr lang="en-US" sz="3200" b="1">
                <a:solidFill>
                  <a:srgbClr val="575757"/>
                </a:solidFill>
                <a:latin typeface="Huawei Sans" panose="020C0503030203020204" pitchFamily="34" charset="0"/>
                <a:cs typeface="Huawei Sans" panose="020C0503030203020204" pitchFamily="34" charset="0"/>
                <a:sym typeface="+mn-lt"/>
              </a:rPr>
              <a:t>5</a:t>
            </a:r>
          </a:p>
        </p:txBody>
      </p:sp>
      <p:sp>
        <p:nvSpPr>
          <p:cNvPr id="19" name="矩形 18"/>
          <p:cNvSpPr/>
          <p:nvPr/>
        </p:nvSpPr>
        <p:spPr>
          <a:xfrm>
            <a:off x="1637061" y="5497658"/>
            <a:ext cx="6118086" cy="757130"/>
          </a:xfrm>
          <a:prstGeom prst="rect">
            <a:avLst/>
          </a:prstGeom>
          <a:effectLst/>
        </p:spPr>
        <p:txBody>
          <a:bodyPr wrap="square">
            <a:spAutoFit/>
          </a:bodyPr>
          <a:lstStyle/>
          <a:p>
            <a:pPr defTabSz="914478">
              <a:lnSpc>
                <a:spcPct val="90000"/>
              </a:lnSpc>
            </a:pPr>
            <a:r>
              <a:rPr lang="en-US" sz="2400" b="1" dirty="0">
                <a:solidFill>
                  <a:srgbClr val="575757"/>
                </a:solidFill>
                <a:latin typeface="Huawei Sans" panose="020C0503030203020204" pitchFamily="34" charset="0"/>
                <a:cs typeface="Huawei Sans" panose="020C0503030203020204" pitchFamily="34" charset="0"/>
                <a:sym typeface="Arial" panose="020B0604020202020204" pitchFamily="34" charset="0"/>
              </a:rPr>
              <a:t>Setup of Development and Operating Environments</a:t>
            </a:r>
          </a:p>
        </p:txBody>
      </p:sp>
    </p:spTree>
    <p:extLst>
      <p:ext uri="{BB962C8B-B14F-4D97-AF65-F5344CB8AC3E}">
        <p14:creationId xmlns:p14="http://schemas.microsoft.com/office/powerpoint/2010/main" val="26536169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7916615" y="1591408"/>
            <a:ext cx="3348000" cy="5002898"/>
          </a:xfrm>
          <a:prstGeom prst="roundRect">
            <a:avLst/>
          </a:prstGeom>
          <a:solidFill>
            <a:schemeClr val="tx2">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8" name="圆角矩形 7"/>
          <p:cNvSpPr/>
          <p:nvPr/>
        </p:nvSpPr>
        <p:spPr>
          <a:xfrm>
            <a:off x="838519" y="1591408"/>
            <a:ext cx="3422105" cy="5002898"/>
          </a:xfrm>
          <a:prstGeom prst="roundRect">
            <a:avLst/>
          </a:prstGeom>
          <a:solidFill>
            <a:schemeClr val="tx2">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pic>
        <p:nvPicPr>
          <p:cNvPr id="22" name="图片 21"/>
          <p:cNvPicPr>
            <a:picLocks noChangeAspect="1"/>
          </p:cNvPicPr>
          <p:nvPr/>
        </p:nvPicPr>
        <p:blipFill rotWithShape="1">
          <a:blip r:embed="rId3"/>
          <a:srcRect r="66911"/>
          <a:stretch/>
        </p:blipFill>
        <p:spPr>
          <a:xfrm>
            <a:off x="1222051" y="1657366"/>
            <a:ext cx="2655040" cy="1638935"/>
          </a:xfrm>
          <a:prstGeom prst="rect">
            <a:avLst/>
          </a:prstGeom>
          <a:solidFill>
            <a:srgbClr val="FFFFFF"/>
          </a:solidFill>
        </p:spPr>
      </p:pic>
      <p:pic>
        <p:nvPicPr>
          <p:cNvPr id="25" name="Picture 25" descr="20070609234934484"/>
          <p:cNvPicPr>
            <a:picLocks noChangeAspect="1" noChangeArrowheads="1"/>
          </p:cNvPicPr>
          <p:nvPr/>
        </p:nvPicPr>
        <p:blipFill>
          <a:blip r:embed="rId4"/>
          <a:srcRect/>
          <a:stretch>
            <a:fillRect/>
          </a:stretch>
        </p:blipFill>
        <p:spPr bwMode="auto">
          <a:xfrm>
            <a:off x="1818051" y="5039348"/>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680348" y="2931272"/>
            <a:ext cx="1728016" cy="434745"/>
          </a:xfrm>
          <a:prstGeom prst="rect">
            <a:avLst/>
          </a:prstGeom>
          <a:noFill/>
        </p:spPr>
        <p:txBody>
          <a:bodyPr wrap="square" rtlCol="0">
            <a:noAutofit/>
          </a:bodyPr>
          <a:lstStyle/>
          <a:p>
            <a:pPr fontAlgn="ctr"/>
            <a:r>
              <a:rPr lang="en-US" b="1">
                <a:solidFill>
                  <a:srgbClr val="1D1D1A"/>
                </a:solidFill>
                <a:latin typeface="Huawei Sans" panose="020C0503030203020204" pitchFamily="34" charset="0"/>
              </a:rPr>
              <a:t>Mind Studio</a:t>
            </a:r>
          </a:p>
        </p:txBody>
      </p:sp>
      <p:sp>
        <p:nvSpPr>
          <p:cNvPr id="4" name="文本框 3"/>
          <p:cNvSpPr txBox="1"/>
          <p:nvPr/>
        </p:nvSpPr>
        <p:spPr>
          <a:xfrm>
            <a:off x="4448969" y="2179599"/>
            <a:ext cx="3298825" cy="512445"/>
          </a:xfrm>
          <a:prstGeom prst="rect">
            <a:avLst/>
          </a:prstGeom>
          <a:solidFill>
            <a:srgbClr val="00AEF9"/>
          </a:solidFill>
          <a:effectLst>
            <a:softEdge rad="12700"/>
          </a:effectLst>
        </p:spPr>
        <p:txBody>
          <a:bodyPr wrap="square" rtlCol="0" anchor="ctr">
            <a:noAutofit/>
          </a:bodyPr>
          <a:lstStyle/>
          <a:p>
            <a:pPr algn="ctr" fontAlgn="ctr"/>
            <a:r>
              <a:rPr lang="en-US" sz="2000">
                <a:solidFill>
                  <a:srgbClr val="FFFFFF"/>
                </a:solidFill>
                <a:latin typeface="Huawei Sans" panose="020C0503030203020204" pitchFamily="34" charset="0"/>
                <a:ea typeface="Arial Unicode MS" panose="020B0604020202020204" pitchFamily="34" charset="-122"/>
                <a:cs typeface="Arial" panose="020B0604020202020204" pitchFamily="34" charset="0"/>
              </a:rPr>
              <a:t>Layer 2 Software layer</a:t>
            </a:r>
          </a:p>
        </p:txBody>
      </p:sp>
      <p:sp>
        <p:nvSpPr>
          <p:cNvPr id="11" name="文本框 10"/>
          <p:cNvSpPr txBox="1"/>
          <p:nvPr/>
        </p:nvSpPr>
        <p:spPr>
          <a:xfrm>
            <a:off x="4448969" y="3920043"/>
            <a:ext cx="3298825" cy="512445"/>
          </a:xfrm>
          <a:prstGeom prst="rect">
            <a:avLst/>
          </a:prstGeom>
          <a:solidFill>
            <a:srgbClr val="00AEF9"/>
          </a:solidFill>
          <a:effectLst>
            <a:softEdge rad="12700"/>
          </a:effectLst>
        </p:spPr>
        <p:txBody>
          <a:bodyPr wrap="square" rtlCol="0" anchor="ctr">
            <a:noAutofit/>
          </a:bodyPr>
          <a:lstStyle/>
          <a:p>
            <a:pPr algn="ctr" fontAlgn="ctr"/>
            <a:r>
              <a:rPr lang="en-US" sz="2000">
                <a:solidFill>
                  <a:srgbClr val="FFFFFF"/>
                </a:solidFill>
                <a:latin typeface="Huawei Sans" panose="020C0503030203020204" pitchFamily="34" charset="0"/>
                <a:ea typeface="Arial Unicode MS" panose="020B0604020202020204" pitchFamily="34" charset="-122"/>
                <a:cs typeface="Arial" panose="020B0604020202020204" pitchFamily="34" charset="0"/>
              </a:rPr>
              <a:t>Layer 1 OS layer</a:t>
            </a:r>
          </a:p>
        </p:txBody>
      </p:sp>
      <p:sp>
        <p:nvSpPr>
          <p:cNvPr id="12" name="文本框 11"/>
          <p:cNvSpPr txBox="1"/>
          <p:nvPr/>
        </p:nvSpPr>
        <p:spPr>
          <a:xfrm>
            <a:off x="4448969" y="5431886"/>
            <a:ext cx="3298825" cy="512445"/>
          </a:xfrm>
          <a:prstGeom prst="rect">
            <a:avLst/>
          </a:prstGeom>
          <a:solidFill>
            <a:srgbClr val="00AEF9"/>
          </a:solidFill>
          <a:effectLst>
            <a:softEdge rad="12700"/>
          </a:effectLst>
        </p:spPr>
        <p:txBody>
          <a:bodyPr wrap="square" rtlCol="0" anchor="ctr">
            <a:noAutofit/>
          </a:bodyPr>
          <a:lstStyle/>
          <a:p>
            <a:pPr algn="ctr" fontAlgn="ctr"/>
            <a:r>
              <a:rPr lang="en-US" sz="2000">
                <a:solidFill>
                  <a:srgbClr val="FFFFFF"/>
                </a:solidFill>
                <a:latin typeface="Huawei Sans" panose="020C0503030203020204" pitchFamily="34" charset="0"/>
                <a:ea typeface="Arial Unicode MS" panose="020B0604020202020204" pitchFamily="34" charset="-122"/>
                <a:cs typeface="Arial" panose="020B0604020202020204" pitchFamily="34" charset="0"/>
              </a:rPr>
              <a:t>Layer 0 Hardware layer</a:t>
            </a: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3319" y="3480316"/>
            <a:ext cx="992505" cy="99250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363" y="3480316"/>
            <a:ext cx="992505" cy="992505"/>
          </a:xfrm>
          <a:prstGeom prst="rect">
            <a:avLst/>
          </a:prstGeom>
        </p:spPr>
      </p:pic>
      <p:sp>
        <p:nvSpPr>
          <p:cNvPr id="6" name="文本框 5"/>
          <p:cNvSpPr txBox="1"/>
          <p:nvPr/>
        </p:nvSpPr>
        <p:spPr>
          <a:xfrm>
            <a:off x="833304" y="4456940"/>
            <a:ext cx="3762344" cy="528350"/>
          </a:xfrm>
          <a:prstGeom prst="rect">
            <a:avLst/>
          </a:prstGeom>
          <a:noFill/>
        </p:spPr>
        <p:txBody>
          <a:bodyPr wrap="square" rtlCol="0">
            <a:spAutoFit/>
          </a:bodyPr>
          <a:lstStyle/>
          <a:p>
            <a:pPr>
              <a:lnSpc>
                <a:spcPts val="3440"/>
              </a:lnSpc>
            </a:pPr>
            <a:r>
              <a:rPr lang="en-US" sz="1400" b="1" dirty="0">
                <a:solidFill>
                  <a:srgbClr val="1D1D1A"/>
                </a:solidFill>
                <a:latin typeface="Huawei Sans" panose="020C0503030203020204" pitchFamily="34" charset="0"/>
              </a:rPr>
              <a:t>Ubuntu-18.04.4-desktop-amd64</a:t>
            </a:r>
          </a:p>
        </p:txBody>
      </p:sp>
      <p:sp>
        <p:nvSpPr>
          <p:cNvPr id="17" name="文本框 16"/>
          <p:cNvSpPr txBox="1"/>
          <p:nvPr/>
        </p:nvSpPr>
        <p:spPr>
          <a:xfrm>
            <a:off x="7920967" y="4456940"/>
            <a:ext cx="3508029" cy="528350"/>
          </a:xfrm>
          <a:prstGeom prst="rect">
            <a:avLst/>
          </a:prstGeom>
          <a:noFill/>
        </p:spPr>
        <p:txBody>
          <a:bodyPr wrap="square" rtlCol="0">
            <a:spAutoFit/>
          </a:bodyPr>
          <a:lstStyle/>
          <a:p>
            <a:pPr>
              <a:lnSpc>
                <a:spcPts val="3440"/>
              </a:lnSpc>
            </a:pPr>
            <a:r>
              <a:rPr lang="en-US" sz="1400" b="1" dirty="0">
                <a:solidFill>
                  <a:srgbClr val="1D1D1A"/>
                </a:solidFill>
                <a:latin typeface="Huawei Sans" panose="020C0503030203020204" pitchFamily="34" charset="0"/>
              </a:rPr>
              <a:t>Ubuntu-18.04.4-server-amd64</a:t>
            </a:r>
          </a:p>
        </p:txBody>
      </p:sp>
      <p:pic>
        <p:nvPicPr>
          <p:cNvPr id="14" name="图片 13"/>
          <p:cNvPicPr>
            <a:picLocks noChangeAspect="1"/>
          </p:cNvPicPr>
          <p:nvPr/>
        </p:nvPicPr>
        <p:blipFill>
          <a:blip r:embed="rId6"/>
          <a:stretch>
            <a:fillRect/>
          </a:stretch>
        </p:blipFill>
        <p:spPr>
          <a:xfrm>
            <a:off x="9005463" y="1800213"/>
            <a:ext cx="1170305" cy="1051560"/>
          </a:xfrm>
          <a:prstGeom prst="rect">
            <a:avLst/>
          </a:prstGeom>
        </p:spPr>
      </p:pic>
      <p:sp>
        <p:nvSpPr>
          <p:cNvPr id="18" name="文本框 17"/>
          <p:cNvSpPr txBox="1"/>
          <p:nvPr/>
        </p:nvSpPr>
        <p:spPr>
          <a:xfrm>
            <a:off x="7920967" y="2807506"/>
            <a:ext cx="3705941" cy="528350"/>
          </a:xfrm>
          <a:prstGeom prst="rect">
            <a:avLst/>
          </a:prstGeom>
          <a:noFill/>
        </p:spPr>
        <p:txBody>
          <a:bodyPr wrap="square" rtlCol="0">
            <a:spAutoFit/>
          </a:bodyPr>
          <a:lstStyle/>
          <a:p>
            <a:pPr>
              <a:lnSpc>
                <a:spcPts val="3440"/>
              </a:lnSpc>
            </a:pPr>
            <a:r>
              <a:rPr lang="en-US" b="1" dirty="0">
                <a:solidFill>
                  <a:srgbClr val="1D1D1A"/>
                </a:solidFill>
                <a:latin typeface="Huawei Sans" panose="020C0503030203020204" pitchFamily="34" charset="0"/>
              </a:rPr>
              <a:t>Driver, Firmware, </a:t>
            </a:r>
            <a:r>
              <a:rPr lang="en-US" b="1" dirty="0" err="1">
                <a:solidFill>
                  <a:srgbClr val="1D1D1A"/>
                </a:solidFill>
                <a:latin typeface="Huawei Sans" panose="020C0503030203020204" pitchFamily="34" charset="0"/>
              </a:rPr>
              <a:t>rufiles</a:t>
            </a:r>
            <a:r>
              <a:rPr lang="en-US" b="1" dirty="0">
                <a:solidFill>
                  <a:srgbClr val="1D1D1A"/>
                </a:solidFill>
                <a:latin typeface="Huawei Sans" panose="020C0503030203020204" pitchFamily="34" charset="0"/>
              </a:rPr>
              <a:t>, ...</a:t>
            </a:r>
          </a:p>
        </p:txBody>
      </p:sp>
      <p:sp>
        <p:nvSpPr>
          <p:cNvPr id="2" name="文本框 1"/>
          <p:cNvSpPr txBox="1"/>
          <p:nvPr/>
        </p:nvSpPr>
        <p:spPr>
          <a:xfrm>
            <a:off x="1463298" y="511544"/>
            <a:ext cx="10492739"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Setting up Development and Operating Environments</a:t>
            </a: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rcRect/>
          <a:stretch/>
        </p:blipFill>
        <p:spPr>
          <a:xfrm>
            <a:off x="9082589" y="5121211"/>
            <a:ext cx="1016053" cy="730288"/>
          </a:xfrm>
          <a:prstGeom prst="rect">
            <a:avLst/>
          </a:prstGeom>
          <a:solidFill>
            <a:srgbClr val="FCFCFC"/>
          </a:solidFill>
        </p:spPr>
      </p:pic>
      <p:sp>
        <p:nvSpPr>
          <p:cNvPr id="9" name="文本框 8"/>
          <p:cNvSpPr txBox="1"/>
          <p:nvPr/>
        </p:nvSpPr>
        <p:spPr>
          <a:xfrm>
            <a:off x="8929457" y="5944331"/>
            <a:ext cx="1491047" cy="528350"/>
          </a:xfrm>
          <a:prstGeom prst="rect">
            <a:avLst/>
          </a:prstGeom>
          <a:noFill/>
        </p:spPr>
        <p:txBody>
          <a:bodyPr wrap="square" rtlCol="0">
            <a:spAutoFit/>
          </a:bodyPr>
          <a:lstStyle/>
          <a:p>
            <a:pPr>
              <a:lnSpc>
                <a:spcPts val="3440"/>
              </a:lnSpc>
            </a:pPr>
            <a:r>
              <a:rPr lang="en-US" b="1" dirty="0" smtClean="0">
                <a:solidFill>
                  <a:srgbClr val="1D1D1A"/>
                </a:solidFill>
                <a:latin typeface="Huawei Sans" panose="020C0503030203020204" pitchFamily="34" charset="0"/>
              </a:rPr>
              <a:t>Atlas300</a:t>
            </a:r>
            <a:endParaRPr lang="en-US" b="1" dirty="0">
              <a:solidFill>
                <a:srgbClr val="1D1D1A"/>
              </a:solidFill>
              <a:latin typeface="Huawei Sans" panose="020C0503030203020204" pitchFamily="34" charset="0"/>
            </a:endParaRPr>
          </a:p>
        </p:txBody>
      </p:sp>
      <p:sp>
        <p:nvSpPr>
          <p:cNvPr id="10" name="文本框 9"/>
          <p:cNvSpPr txBox="1"/>
          <p:nvPr/>
        </p:nvSpPr>
        <p:spPr>
          <a:xfrm>
            <a:off x="582855" y="1061456"/>
            <a:ext cx="3933432" cy="528350"/>
          </a:xfrm>
          <a:prstGeom prst="rect">
            <a:avLst/>
          </a:prstGeom>
          <a:noFill/>
        </p:spPr>
        <p:txBody>
          <a:bodyPr wrap="square" rtlCol="0">
            <a:spAutoFit/>
          </a:bodyPr>
          <a:lstStyle/>
          <a:p>
            <a:pPr algn="ctr">
              <a:lnSpc>
                <a:spcPts val="3440"/>
              </a:lnSpc>
            </a:pPr>
            <a:r>
              <a:rPr lang="en-US" sz="2000" b="1" dirty="0">
                <a:solidFill>
                  <a:srgbClr val="1D1D1A"/>
                </a:solidFill>
                <a:latin typeface="Huawei Sans" panose="020C0503030203020204" pitchFamily="34" charset="0"/>
              </a:rPr>
              <a:t>Development environment</a:t>
            </a:r>
          </a:p>
        </p:txBody>
      </p:sp>
      <p:sp>
        <p:nvSpPr>
          <p:cNvPr id="23" name="文本框 22"/>
          <p:cNvSpPr txBox="1"/>
          <p:nvPr/>
        </p:nvSpPr>
        <p:spPr>
          <a:xfrm>
            <a:off x="7848282" y="1061456"/>
            <a:ext cx="3484666" cy="528350"/>
          </a:xfrm>
          <a:prstGeom prst="rect">
            <a:avLst/>
          </a:prstGeom>
          <a:noFill/>
        </p:spPr>
        <p:txBody>
          <a:bodyPr wrap="square" rtlCol="0">
            <a:spAutoFit/>
          </a:bodyPr>
          <a:lstStyle/>
          <a:p>
            <a:pPr algn="ctr">
              <a:lnSpc>
                <a:spcPts val="3440"/>
              </a:lnSpc>
            </a:pPr>
            <a:r>
              <a:rPr lang="en-US" sz="2000" b="1" dirty="0">
                <a:solidFill>
                  <a:srgbClr val="1D1D1A"/>
                </a:solidFill>
                <a:latin typeface="Huawei Sans" panose="020C0503030203020204" pitchFamily="34" charset="0"/>
              </a:rPr>
              <a:t>Operating environment</a:t>
            </a:r>
          </a:p>
        </p:txBody>
      </p:sp>
      <p:cxnSp>
        <p:nvCxnSpPr>
          <p:cNvPr id="20" name="直接连接符 19">
            <a:extLst>
              <a:ext uri="{FF2B5EF4-FFF2-40B4-BE49-F238E27FC236}">
                <a16:creationId xmlns="" xmlns:a16="http://schemas.microsoft.com/office/drawing/2014/main" id="{5D3FFE90-4462-4ABA-8416-62BBB40BC9BA}"/>
              </a:ext>
            </a:extLst>
          </p:cNvPr>
          <p:cNvCxnSpPr/>
          <p:nvPr/>
        </p:nvCxnSpPr>
        <p:spPr>
          <a:xfrm>
            <a:off x="833304" y="3348428"/>
            <a:ext cx="10426871" cy="0"/>
          </a:xfrm>
          <a:prstGeom prst="line">
            <a:avLst/>
          </a:prstGeom>
          <a:ln w="22225">
            <a:solidFill>
              <a:srgbClr val="00AEF9"/>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 xmlns:a16="http://schemas.microsoft.com/office/drawing/2014/main" id="{311344FA-97BE-4C31-BD21-51C8C5822CA7}"/>
              </a:ext>
            </a:extLst>
          </p:cNvPr>
          <p:cNvCxnSpPr/>
          <p:nvPr/>
        </p:nvCxnSpPr>
        <p:spPr>
          <a:xfrm>
            <a:off x="833304" y="4986507"/>
            <a:ext cx="10426871" cy="0"/>
          </a:xfrm>
          <a:prstGeom prst="line">
            <a:avLst/>
          </a:prstGeom>
          <a:ln w="22225">
            <a:solidFill>
              <a:srgbClr val="00AE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0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1"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1"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11" grpId="0" bldLvl="0" animBg="1"/>
      <p:bldP spid="11" grpId="1" animBg="1"/>
      <p:bldP spid="12" grpId="0" animBg="1"/>
      <p:bldP spid="12" grpId="1" animBg="1"/>
      <p:bldP spid="6" grpId="0"/>
      <p:bldP spid="6" grpId="1"/>
      <p:bldP spid="17" grpId="0"/>
      <p:bldP spid="17" grpId="1"/>
      <p:bldP spid="1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3299"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Setting up the Development Environment</a:t>
            </a:r>
          </a:p>
        </p:txBody>
      </p:sp>
      <p:graphicFrame>
        <p:nvGraphicFramePr>
          <p:cNvPr id="6" name="图示 5"/>
          <p:cNvGraphicFramePr/>
          <p:nvPr/>
        </p:nvGraphicFramePr>
        <p:xfrm>
          <a:off x="2033905" y="719455"/>
          <a:ext cx="8128000" cy="541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6385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Downloading </a:t>
            </a:r>
            <a:r>
              <a:rPr lang="en-US" dirty="0">
                <a:latin typeface="Huawei Sans" panose="020C0503030203020204" pitchFamily="34" charset="0"/>
              </a:rPr>
              <a:t>Runfiles</a:t>
            </a:r>
          </a:p>
        </p:txBody>
      </p:sp>
      <p:sp>
        <p:nvSpPr>
          <p:cNvPr id="3" name="文本框 2"/>
          <p:cNvSpPr txBox="1"/>
          <p:nvPr/>
        </p:nvSpPr>
        <p:spPr>
          <a:xfrm>
            <a:off x="733425" y="5768340"/>
            <a:ext cx="10335260" cy="528350"/>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hlinkClick r:id="rId3"/>
              </a:rPr>
              <a:t>https://www.huaweicloud.com/intl/en-us/ascend/resource/Software</a:t>
            </a:r>
            <a:endParaRPr lang="en-US" sz="2000" dirty="0">
              <a:solidFill>
                <a:srgbClr val="1D1D1A"/>
              </a:solidFill>
              <a:latin typeface="Huawei Sans" panose="020C0503030203020204" pitchFamily="3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830" y="1315085"/>
            <a:ext cx="6571355" cy="42310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76256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7"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Replacing </a:t>
            </a:r>
            <a:r>
              <a:rPr lang="en-US" dirty="0">
                <a:latin typeface="Huawei Sans" panose="020C0503030203020204" pitchFamily="34" charset="0"/>
              </a:rPr>
              <a:t>Software Sources</a:t>
            </a:r>
          </a:p>
        </p:txBody>
      </p:sp>
      <p:sp>
        <p:nvSpPr>
          <p:cNvPr id="3" name="文本框 2"/>
          <p:cNvSpPr txBox="1"/>
          <p:nvPr/>
        </p:nvSpPr>
        <p:spPr>
          <a:xfrm>
            <a:off x="833755" y="1167812"/>
            <a:ext cx="10632440" cy="964367"/>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a:lnSpc>
                <a:spcPts val="3440"/>
              </a:lnSpc>
            </a:pPr>
            <a:r>
              <a:rPr lang="en-US" dirty="0">
                <a:solidFill>
                  <a:srgbClr val="1D1D1A"/>
                </a:solidFill>
                <a:latin typeface="Huawei Sans" panose="020C0503030203020204" pitchFamily="34" charset="0"/>
              </a:rPr>
              <a:t>Modify the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etc</a:t>
            </a:r>
            <a:r>
              <a:rPr lang="en-US" b="1" dirty="0">
                <a:solidFill>
                  <a:srgbClr val="1D1D1A"/>
                </a:solidFill>
                <a:latin typeface="Huawei Sans" panose="020C0503030203020204" pitchFamily="34" charset="0"/>
              </a:rPr>
              <a:t>/apt/</a:t>
            </a:r>
            <a:r>
              <a:rPr lang="en-US" b="1" dirty="0" err="1">
                <a:solidFill>
                  <a:srgbClr val="1D1D1A"/>
                </a:solidFill>
                <a:latin typeface="Huawei Sans" panose="020C0503030203020204" pitchFamily="34" charset="0"/>
              </a:rPr>
              <a:t>sources.list</a:t>
            </a:r>
            <a:r>
              <a:rPr lang="en-US" dirty="0">
                <a:solidFill>
                  <a:srgbClr val="1D1D1A"/>
                </a:solidFill>
                <a:latin typeface="Huawei Sans" panose="020C0503030203020204" pitchFamily="34" charset="0"/>
              </a:rPr>
              <a:t> file.</a:t>
            </a:r>
          </a:p>
        </p:txBody>
      </p:sp>
      <p:sp>
        <p:nvSpPr>
          <p:cNvPr id="5" name="文本框 4"/>
          <p:cNvSpPr txBox="1"/>
          <p:nvPr/>
        </p:nvSpPr>
        <p:spPr>
          <a:xfrm>
            <a:off x="833755" y="4094542"/>
            <a:ext cx="8368030" cy="1338828"/>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Replace the ubuntu18.04-amd64 source addresses with valid ones.</a:t>
            </a:r>
          </a:p>
          <a:p>
            <a:pPr>
              <a:lnSpc>
                <a:spcPct val="150000"/>
              </a:lnSpc>
            </a:pPr>
            <a:r>
              <a:rPr lang="en-US" dirty="0">
                <a:solidFill>
                  <a:srgbClr val="1D1D1A"/>
                </a:solidFill>
                <a:latin typeface="Huawei Sans" panose="020C0503030203020204" pitchFamily="34" charset="0"/>
              </a:rPr>
              <a:t>Save the file and run the following </a:t>
            </a:r>
            <a:r>
              <a:rPr lang="en-US" dirty="0" smtClean="0">
                <a:solidFill>
                  <a:srgbClr val="1D1D1A"/>
                </a:solidFill>
                <a:latin typeface="Huawei Sans" panose="020C0503030203020204" pitchFamily="34" charset="0"/>
              </a:rPr>
              <a:t>command: </a:t>
            </a:r>
            <a:r>
              <a:rPr lang="en-US" b="1" dirty="0" smtClean="0">
                <a:solidFill>
                  <a:srgbClr val="1D1D1A"/>
                </a:solidFill>
                <a:latin typeface="Huawei Sans" panose="020C0503030203020204" pitchFamily="34" charset="0"/>
              </a:rPr>
              <a:t>apt-get </a:t>
            </a:r>
            <a:r>
              <a:rPr lang="en-US" b="1" dirty="0">
                <a:solidFill>
                  <a:srgbClr val="1D1D1A"/>
                </a:solidFill>
                <a:latin typeface="Huawei Sans" panose="020C0503030203020204" pitchFamily="34" charset="0"/>
              </a:rPr>
              <a:t>update</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If a message similar to the following is displayed, the execution is successful</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pic>
        <p:nvPicPr>
          <p:cNvPr id="6" name="图片 5"/>
          <p:cNvPicPr>
            <a:picLocks noChangeAspect="1"/>
          </p:cNvPicPr>
          <p:nvPr/>
        </p:nvPicPr>
        <p:blipFill>
          <a:blip r:embed="rId3"/>
          <a:stretch>
            <a:fillRect/>
          </a:stretch>
        </p:blipFill>
        <p:spPr>
          <a:xfrm>
            <a:off x="909320" y="2132179"/>
            <a:ext cx="9572625" cy="1876425"/>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4"/>
          <a:stretch>
            <a:fillRect/>
          </a:stretch>
        </p:blipFill>
        <p:spPr>
          <a:xfrm>
            <a:off x="909320" y="5519308"/>
            <a:ext cx="3710305" cy="609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99660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Creating </a:t>
            </a:r>
            <a:r>
              <a:rPr lang="en-US" dirty="0">
                <a:latin typeface="Huawei Sans" panose="020C0503030203020204" pitchFamily="34" charset="0"/>
              </a:rPr>
              <a:t>a Service User</a:t>
            </a:r>
          </a:p>
        </p:txBody>
      </p:sp>
      <p:sp>
        <p:nvSpPr>
          <p:cNvPr id="3" name="文本框 2"/>
          <p:cNvSpPr txBox="1"/>
          <p:nvPr/>
        </p:nvSpPr>
        <p:spPr>
          <a:xfrm>
            <a:off x="833755" y="1167812"/>
            <a:ext cx="10632440" cy="4016484"/>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a:lnSpc>
                <a:spcPts val="3440"/>
              </a:lnSpc>
              <a:buFont typeface="Arial" panose="020B0604020202020204" pitchFamily="34" charset="0"/>
              <a:buNone/>
            </a:pPr>
            <a:r>
              <a:rPr lang="en-US" dirty="0">
                <a:solidFill>
                  <a:srgbClr val="1D1D1A"/>
                </a:solidFill>
                <a:latin typeface="Huawei Sans" panose="020C0503030203020204" pitchFamily="34" charset="0"/>
              </a:rPr>
              <a:t>1. Create a user.</a:t>
            </a:r>
          </a:p>
          <a:p>
            <a:pPr>
              <a:lnSpc>
                <a:spcPts val="3440"/>
              </a:lnSpc>
              <a:buFont typeface="Arial" panose="020B0604020202020204" pitchFamily="34" charset="0"/>
              <a:buNone/>
            </a:pPr>
            <a:r>
              <a:rPr lang="en-US" dirty="0">
                <a:solidFill>
                  <a:srgbClr val="1D1D1A"/>
                </a:solidFill>
                <a:latin typeface="Huawei Sans" panose="020C0503030203020204" pitchFamily="34" charset="0"/>
                <a:cs typeface="方正粗黑宋简体" panose="02000000000000000000" charset="-122"/>
              </a:rPr>
              <a:t>	</a:t>
            </a:r>
            <a:r>
              <a:rPr lang="en-US" b="1" dirty="0" err="1">
                <a:solidFill>
                  <a:srgbClr val="1D1D1A"/>
                </a:solidFill>
                <a:latin typeface="Huawei Sans" panose="020C0503030203020204" pitchFamily="34" charset="0"/>
                <a:cs typeface="方正粗黑宋简体" panose="02000000000000000000" charset="-122"/>
              </a:rPr>
              <a:t>groupadd</a:t>
            </a:r>
            <a:r>
              <a:rPr lang="en-US" b="1" dirty="0">
                <a:solidFill>
                  <a:srgbClr val="1D1D1A"/>
                </a:solidFill>
                <a:latin typeface="Huawei Sans" panose="020C0503030203020204" pitchFamily="34" charset="0"/>
                <a:cs typeface="方正粗黑宋简体" panose="02000000000000000000" charset="-122"/>
              </a:rPr>
              <a:t> </a:t>
            </a:r>
            <a:r>
              <a:rPr lang="en-US" b="1" dirty="0" err="1">
                <a:solidFill>
                  <a:srgbClr val="1D1D1A"/>
                </a:solidFill>
                <a:latin typeface="Huawei Sans" panose="020C0503030203020204" pitchFamily="34" charset="0"/>
                <a:cs typeface="方正粗黑宋简体" panose="02000000000000000000" charset="-122"/>
              </a:rPr>
              <a:t>HwHiAiUse</a:t>
            </a:r>
            <a:r>
              <a:rPr lang="en-US" dirty="0" err="1">
                <a:solidFill>
                  <a:srgbClr val="1D1D1A"/>
                </a:solidFill>
                <a:latin typeface="Huawei Sans" panose="020C0503030203020204" pitchFamily="34" charset="0"/>
                <a:cs typeface="方正粗黑宋简体" panose="02000000000000000000" charset="-122"/>
              </a:rPr>
              <a:t>r</a:t>
            </a:r>
            <a:r>
              <a:rPr lang="en-US" dirty="0">
                <a:solidFill>
                  <a:srgbClr val="1D1D1A"/>
                </a:solidFill>
                <a:latin typeface="Huawei Sans" panose="020C0503030203020204" pitchFamily="34" charset="0"/>
                <a:cs typeface="方正粗黑宋简体" panose="02000000000000000000" charset="-122"/>
              </a:rPr>
              <a:t>           //Create the </a:t>
            </a:r>
            <a:r>
              <a:rPr lang="en-US" b="1" dirty="0" err="1">
                <a:solidFill>
                  <a:srgbClr val="1D1D1A"/>
                </a:solidFill>
                <a:latin typeface="Huawei Sans" panose="020C0503030203020204" pitchFamily="34" charset="0"/>
                <a:cs typeface="方正粗黑宋简体" panose="02000000000000000000" charset="-122"/>
              </a:rPr>
              <a:t>HwHiAiUser</a:t>
            </a:r>
            <a:r>
              <a:rPr lang="en-US" dirty="0">
                <a:solidFill>
                  <a:srgbClr val="1D1D1A"/>
                </a:solidFill>
                <a:latin typeface="Huawei Sans" panose="020C0503030203020204" pitchFamily="34" charset="0"/>
                <a:cs typeface="方正粗黑宋简体" panose="02000000000000000000" charset="-122"/>
              </a:rPr>
              <a:t> user group.</a:t>
            </a:r>
          </a:p>
          <a:p>
            <a:pPr>
              <a:lnSpc>
                <a:spcPts val="3440"/>
              </a:lnSpc>
              <a:buFont typeface="Arial" panose="020B0604020202020204" pitchFamily="34" charset="0"/>
              <a:buNone/>
            </a:pPr>
            <a:r>
              <a:rPr lang="en-US" b="1" dirty="0">
                <a:solidFill>
                  <a:srgbClr val="1D1D1A"/>
                </a:solidFill>
                <a:latin typeface="Huawei Sans" panose="020C0503030203020204" pitchFamily="34" charset="0"/>
                <a:cs typeface="方正粗黑宋简体" panose="02000000000000000000" charset="-122"/>
              </a:rPr>
              <a:t>	</a:t>
            </a:r>
            <a:r>
              <a:rPr lang="en-US" b="1" dirty="0" err="1">
                <a:solidFill>
                  <a:srgbClr val="1D1D1A"/>
                </a:solidFill>
                <a:latin typeface="Huawei Sans" panose="020C0503030203020204" pitchFamily="34" charset="0"/>
                <a:cs typeface="方正粗黑宋简体" panose="02000000000000000000" charset="-122"/>
              </a:rPr>
              <a:t>useradd</a:t>
            </a:r>
            <a:r>
              <a:rPr lang="en-US" b="1" dirty="0">
                <a:solidFill>
                  <a:srgbClr val="1D1D1A"/>
                </a:solidFill>
                <a:latin typeface="Huawei Sans" panose="020C0503030203020204" pitchFamily="34" charset="0"/>
                <a:cs typeface="方正粗黑宋简体" panose="02000000000000000000" charset="-122"/>
              </a:rPr>
              <a:t> -g </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-d /home/</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-m </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a:t>
            </a:r>
            <a:endParaRPr lang="en-US" b="1" dirty="0" smtClean="0">
              <a:solidFill>
                <a:srgbClr val="1D1D1A"/>
              </a:solidFill>
              <a:latin typeface="Huawei Sans" panose="020C0503030203020204" pitchFamily="34" charset="0"/>
              <a:cs typeface="方正粗黑宋简体" panose="02000000000000000000" charset="-122"/>
            </a:endParaRPr>
          </a:p>
          <a:p>
            <a:pPr>
              <a:lnSpc>
                <a:spcPts val="3440"/>
              </a:lnSpc>
              <a:buFont typeface="Arial" panose="020B0604020202020204" pitchFamily="34" charset="0"/>
              <a:buNone/>
            </a:pPr>
            <a:r>
              <a:rPr lang="en-US" b="1" dirty="0" smtClean="0">
                <a:solidFill>
                  <a:srgbClr val="1D1D1A"/>
                </a:solidFill>
                <a:latin typeface="Huawei Sans" panose="020C0503030203020204" pitchFamily="34" charset="0"/>
                <a:cs typeface="方正粗黑宋简体" panose="02000000000000000000" charset="-122"/>
              </a:rPr>
              <a:t>  </a:t>
            </a:r>
            <a:endParaRPr lang="en-US" b="1" dirty="0">
              <a:solidFill>
                <a:srgbClr val="1D1D1A"/>
              </a:solidFill>
              <a:latin typeface="Huawei Sans" panose="020C0503030203020204" pitchFamily="34" charset="0"/>
              <a:cs typeface="方正粗黑宋简体" panose="02000000000000000000" charset="-122"/>
            </a:endParaRPr>
          </a:p>
          <a:p>
            <a:pPr>
              <a:lnSpc>
                <a:spcPts val="3440"/>
              </a:lnSpc>
              <a:buFont typeface="Arial" panose="020B0604020202020204" pitchFamily="34" charset="0"/>
              <a:buNone/>
            </a:pPr>
            <a:r>
              <a:rPr lang="en-US" dirty="0">
                <a:solidFill>
                  <a:srgbClr val="1D1D1A"/>
                </a:solidFill>
                <a:latin typeface="Huawei Sans" panose="020C0503030203020204" pitchFamily="34" charset="0"/>
                <a:sym typeface="+mn-ea"/>
              </a:rPr>
              <a:t>2. Modify the </a:t>
            </a:r>
            <a:r>
              <a:rPr lang="en-US" b="1" dirty="0">
                <a:solidFill>
                  <a:srgbClr val="1D1D1A"/>
                </a:solidFill>
                <a:latin typeface="Huawei Sans" panose="020C0503030203020204" pitchFamily="34" charset="0"/>
                <a:sym typeface="+mn-ea"/>
              </a:rPr>
              <a:t>/</a:t>
            </a:r>
            <a:r>
              <a:rPr lang="en-US" b="1" dirty="0" err="1">
                <a:solidFill>
                  <a:srgbClr val="1D1D1A"/>
                </a:solidFill>
                <a:latin typeface="Huawei Sans" panose="020C0503030203020204" pitchFamily="34" charset="0"/>
                <a:sym typeface="+mn-ea"/>
              </a:rPr>
              <a:t>etc</a:t>
            </a:r>
            <a:r>
              <a:rPr lang="en-US" b="1" dirty="0">
                <a:solidFill>
                  <a:srgbClr val="1D1D1A"/>
                </a:solidFill>
                <a:latin typeface="Huawei Sans" panose="020C0503030203020204" pitchFamily="34" charset="0"/>
                <a:sym typeface="+mn-ea"/>
              </a:rPr>
              <a:t>/</a:t>
            </a:r>
            <a:r>
              <a:rPr lang="en-US" b="1" dirty="0" err="1">
                <a:solidFill>
                  <a:srgbClr val="1D1D1A"/>
                </a:solidFill>
                <a:latin typeface="Huawei Sans" panose="020C0503030203020204" pitchFamily="34" charset="0"/>
                <a:sym typeface="+mn-ea"/>
              </a:rPr>
              <a:t>sudoers</a:t>
            </a:r>
            <a:r>
              <a:rPr lang="en-US" dirty="0">
                <a:solidFill>
                  <a:srgbClr val="1D1D1A"/>
                </a:solidFill>
                <a:latin typeface="Huawei Sans" panose="020C0503030203020204" pitchFamily="34" charset="0"/>
                <a:sym typeface="+mn-ea"/>
              </a:rPr>
              <a:t> </a:t>
            </a:r>
            <a:r>
              <a:rPr lang="en-US" dirty="0" smtClean="0">
                <a:solidFill>
                  <a:srgbClr val="1D1D1A"/>
                </a:solidFill>
                <a:latin typeface="Huawei Sans" panose="020C0503030203020204" pitchFamily="34" charset="0"/>
                <a:sym typeface="+mn-ea"/>
              </a:rPr>
              <a:t>file.</a:t>
            </a:r>
          </a:p>
          <a:p>
            <a:pPr>
              <a:lnSpc>
                <a:spcPts val="3440"/>
              </a:lnSpc>
              <a:buFont typeface="Arial" panose="020B0604020202020204" pitchFamily="34" charset="0"/>
              <a:buNone/>
            </a:pPr>
            <a:r>
              <a:rPr lang="en-US" dirty="0" smtClean="0">
                <a:solidFill>
                  <a:srgbClr val="1D1D1A"/>
                </a:solidFill>
                <a:latin typeface="Huawei Sans" panose="020C0503030203020204" pitchFamily="34" charset="0"/>
                <a:sym typeface="+mn-ea"/>
              </a:rPr>
              <a:t>Add the following line under </a:t>
            </a:r>
          </a:p>
          <a:p>
            <a:pPr>
              <a:lnSpc>
                <a:spcPts val="3440"/>
              </a:lnSpc>
              <a:buFont typeface="Arial" panose="020B0604020202020204" pitchFamily="34" charset="0"/>
              <a:buNone/>
            </a:pPr>
            <a:r>
              <a:rPr lang="en-US" b="1" dirty="0" smtClean="0">
                <a:solidFill>
                  <a:srgbClr val="1D1D1A"/>
                </a:solidFill>
                <a:latin typeface="Huawei Sans" panose="020C0503030203020204" pitchFamily="34" charset="0"/>
                <a:sym typeface="+mn-ea"/>
              </a:rPr>
              <a:t># User privilege Specification</a:t>
            </a:r>
            <a:r>
              <a:rPr lang="en-US" dirty="0" smtClean="0">
                <a:solidFill>
                  <a:srgbClr val="1D1D1A"/>
                </a:solidFill>
                <a:latin typeface="Huawei Sans" panose="020C0503030203020204" pitchFamily="34" charset="0"/>
                <a:sym typeface="+mn-ea"/>
              </a:rPr>
              <a:t>: </a:t>
            </a:r>
          </a:p>
          <a:p>
            <a:pPr>
              <a:lnSpc>
                <a:spcPts val="3440"/>
              </a:lnSpc>
              <a:buFont typeface="Arial" panose="020B0604020202020204" pitchFamily="34" charset="0"/>
              <a:buNone/>
            </a:pPr>
            <a:r>
              <a:rPr lang="en-US" b="1" dirty="0" err="1" smtClean="0">
                <a:solidFill>
                  <a:srgbClr val="1D1D1A"/>
                </a:solidFill>
                <a:latin typeface="Huawei Sans" panose="020C0503030203020204" pitchFamily="34" charset="0"/>
                <a:sym typeface="+mn-ea"/>
              </a:rPr>
              <a:t>HwHiAiUser</a:t>
            </a:r>
            <a:r>
              <a:rPr lang="en-US" b="1" dirty="0" smtClean="0">
                <a:solidFill>
                  <a:srgbClr val="1D1D1A"/>
                </a:solidFill>
                <a:latin typeface="Huawei Sans" panose="020C0503030203020204" pitchFamily="34" charset="0"/>
                <a:sym typeface="+mn-ea"/>
              </a:rPr>
              <a:t> ALL=(ALL:ALL) ALL</a:t>
            </a:r>
          </a:p>
        </p:txBody>
      </p:sp>
      <p:pic>
        <p:nvPicPr>
          <p:cNvPr id="4" name="图片 3"/>
          <p:cNvPicPr>
            <a:picLocks noChangeAspect="1"/>
          </p:cNvPicPr>
          <p:nvPr>
            <p:custDataLst>
              <p:tags r:id="rId1"/>
            </p:custDataLst>
          </p:nvPr>
        </p:nvPicPr>
        <p:blipFill>
          <a:blip r:embed="rId4"/>
          <a:stretch>
            <a:fillRect/>
          </a:stretch>
        </p:blipFill>
        <p:spPr>
          <a:xfrm>
            <a:off x="5204227" y="3176054"/>
            <a:ext cx="5244465" cy="27254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00596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9" y="274154"/>
            <a:ext cx="10008000"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smtClean="0">
                <a:latin typeface="Huawei Sans" panose="020C0503030203020204" pitchFamily="34" charset="0"/>
              </a:rPr>
              <a:t>Installing Toolkit – Installing </a:t>
            </a:r>
            <a:r>
              <a:rPr lang="en-US" dirty="0">
                <a:latin typeface="Huawei Sans" panose="020C0503030203020204" pitchFamily="34" charset="0"/>
              </a:rPr>
              <a:t>System Dependencies and Python</a:t>
            </a:r>
          </a:p>
        </p:txBody>
      </p:sp>
      <p:sp>
        <p:nvSpPr>
          <p:cNvPr id="3" name="文本框 2"/>
          <p:cNvSpPr txBox="1"/>
          <p:nvPr/>
        </p:nvSpPr>
        <p:spPr>
          <a:xfrm>
            <a:off x="784575" y="1247314"/>
            <a:ext cx="10632440" cy="4742324"/>
          </a:xfrm>
          <a:prstGeom prst="rect">
            <a:avLst/>
          </a:prstGeom>
          <a:noFill/>
        </p:spPr>
        <p:txBody>
          <a:bodyPr wrap="square" rtlCol="0">
            <a:spAutoFit/>
          </a:bodyPr>
          <a:lstStyle/>
          <a:p>
            <a:pPr>
              <a:lnSpc>
                <a:spcPts val="25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 (</a:t>
            </a:r>
            <a:r>
              <a:rPr lang="en-US" b="1" dirty="0" err="1">
                <a:solidFill>
                  <a:srgbClr val="C00000"/>
                </a:solidFill>
                <a:latin typeface="Huawei Sans" panose="020C0503030203020204" pitchFamily="34" charset="0"/>
              </a:rPr>
              <a:t>HwHiAiUser</a:t>
            </a:r>
            <a:r>
              <a:rPr lang="en-US" b="1" dirty="0">
                <a:solidFill>
                  <a:srgbClr val="C00000"/>
                </a:solidFill>
                <a:latin typeface="Huawei Sans" panose="020C0503030203020204" pitchFamily="34" charset="0"/>
              </a:rPr>
              <a:t>)</a:t>
            </a:r>
            <a:r>
              <a:rPr lang="en-US" dirty="0">
                <a:solidFill>
                  <a:srgbClr val="1D1D1A"/>
                </a:solidFill>
                <a:latin typeface="Huawei Sans" panose="020C0503030203020204" pitchFamily="34" charset="0"/>
              </a:rPr>
              <a:t>:</a:t>
            </a:r>
          </a:p>
          <a:p>
            <a:pPr marL="342900" indent="-342900">
              <a:lnSpc>
                <a:spcPts val="2500"/>
              </a:lnSpc>
              <a:buFontTx/>
              <a:buAutoNum type="arabicPeriod"/>
            </a:pPr>
            <a:r>
              <a:rPr lang="en-US" dirty="0">
                <a:solidFill>
                  <a:srgbClr val="1D1D1A"/>
                </a:solidFill>
                <a:latin typeface="Huawei Sans" panose="020C0503030203020204" pitchFamily="34" charset="0"/>
              </a:rPr>
              <a:t>Install the dependencies:</a:t>
            </a:r>
          </a:p>
          <a:p>
            <a:pPr marL="896938"/>
            <a:r>
              <a:rPr lang="en-US" b="1" dirty="0" err="1" smtClean="0">
                <a:solidFill>
                  <a:srgbClr val="1D1D1A"/>
                </a:solidFill>
                <a:latin typeface="Huawei Sans" panose="020C0503030203020204" pitchFamily="34" charset="0"/>
              </a:rPr>
              <a:t>sudo</a:t>
            </a:r>
            <a:r>
              <a:rPr lang="en-US" b="1" dirty="0" smtClean="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apt-get install -y </a:t>
            </a:r>
            <a:r>
              <a:rPr lang="en-US" b="1" dirty="0" err="1">
                <a:solidFill>
                  <a:srgbClr val="1D1D1A"/>
                </a:solidFill>
                <a:latin typeface="Huawei Sans" panose="020C0503030203020204" pitchFamily="34" charset="0"/>
              </a:rPr>
              <a:t>gcc</a:t>
            </a:r>
            <a:r>
              <a:rPr lang="en-US" b="1" dirty="0">
                <a:solidFill>
                  <a:srgbClr val="1D1D1A"/>
                </a:solidFill>
                <a:latin typeface="Huawei Sans" panose="020C0503030203020204" pitchFamily="34" charset="0"/>
              </a:rPr>
              <a:t> g++ make </a:t>
            </a:r>
            <a:r>
              <a:rPr lang="en-US" b="1" dirty="0" err="1">
                <a:solidFill>
                  <a:srgbClr val="1D1D1A"/>
                </a:solidFill>
                <a:latin typeface="Huawei Sans" panose="020C0503030203020204" pitchFamily="34" charset="0"/>
              </a:rPr>
              <a:t>cmake</a:t>
            </a:r>
            <a:r>
              <a:rPr lang="en-US" b="1" dirty="0">
                <a:solidFill>
                  <a:srgbClr val="1D1D1A"/>
                </a:solidFill>
                <a:latin typeface="Huawei Sans" panose="020C0503030203020204" pitchFamily="34" charset="0"/>
              </a:rPr>
              <a:t> zlib1g zlib1g-dev libsqlite3-dev </a:t>
            </a:r>
            <a:r>
              <a:rPr lang="en-US" b="1" dirty="0" err="1">
                <a:solidFill>
                  <a:srgbClr val="1D1D1A"/>
                </a:solidFill>
                <a:latin typeface="Huawei Sans" panose="020C0503030203020204" pitchFamily="34" charset="0"/>
              </a:rPr>
              <a:t>openssl</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libssl-dev</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libffi-dev</a:t>
            </a:r>
            <a:r>
              <a:rPr lang="en-US" b="1" dirty="0">
                <a:solidFill>
                  <a:srgbClr val="1D1D1A"/>
                </a:solidFill>
                <a:latin typeface="Huawei Sans" panose="020C0503030203020204" pitchFamily="34" charset="0"/>
              </a:rPr>
              <a:t> unzip </a:t>
            </a:r>
            <a:r>
              <a:rPr lang="en-US" b="1" dirty="0" err="1">
                <a:solidFill>
                  <a:srgbClr val="1D1D1A"/>
                </a:solidFill>
                <a:latin typeface="Huawei Sans" panose="020C0503030203020204" pitchFamily="34" charset="0"/>
              </a:rPr>
              <a:t>pciutils</a:t>
            </a:r>
            <a:r>
              <a:rPr lang="en-US" b="1" dirty="0">
                <a:solidFill>
                  <a:srgbClr val="1D1D1A"/>
                </a:solidFill>
                <a:latin typeface="Huawei Sans" panose="020C0503030203020204" pitchFamily="34" charset="0"/>
              </a:rPr>
              <a:t> net-tools</a:t>
            </a:r>
          </a:p>
          <a:p>
            <a:pPr>
              <a:lnSpc>
                <a:spcPts val="2500"/>
              </a:lnSpc>
            </a:pPr>
            <a:r>
              <a:rPr lang="en-US" dirty="0">
                <a:solidFill>
                  <a:srgbClr val="1D1D1A"/>
                </a:solidFill>
                <a:latin typeface="Huawei Sans" panose="020C0503030203020204" pitchFamily="34" charset="0"/>
              </a:rPr>
              <a:t>2. Install Python 3.7.5:</a:t>
            </a:r>
          </a:p>
          <a:p>
            <a:r>
              <a:rPr lang="en-US"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wget</a:t>
            </a:r>
            <a:r>
              <a:rPr lang="en-US" b="1" dirty="0">
                <a:solidFill>
                  <a:srgbClr val="1D1D1A"/>
                </a:solidFill>
                <a:latin typeface="Huawei Sans" panose="020C0503030203020204" pitchFamily="34" charset="0"/>
              </a:rPr>
              <a:t> https://www.python.org/ftp/python/3.7.5/Python-3.7.5.tgz</a:t>
            </a:r>
          </a:p>
          <a:p>
            <a:r>
              <a:rPr lang="en-US" b="1" dirty="0">
                <a:solidFill>
                  <a:srgbClr val="1D1D1A"/>
                </a:solidFill>
                <a:latin typeface="Huawei Sans" panose="020C0503030203020204" pitchFamily="34" charset="0"/>
              </a:rPr>
              <a:t>	tar -</a:t>
            </a:r>
            <a:r>
              <a:rPr lang="en-US" b="1" dirty="0" err="1">
                <a:solidFill>
                  <a:srgbClr val="1D1D1A"/>
                </a:solidFill>
                <a:latin typeface="Huawei Sans" panose="020C0503030203020204" pitchFamily="34" charset="0"/>
              </a:rPr>
              <a:t>zxvf</a:t>
            </a:r>
            <a:r>
              <a:rPr lang="en-US" b="1" dirty="0">
                <a:solidFill>
                  <a:srgbClr val="1D1D1A"/>
                </a:solidFill>
                <a:latin typeface="Huawei Sans" panose="020C0503030203020204" pitchFamily="34" charset="0"/>
              </a:rPr>
              <a:t> Python-3.7.5.tgz</a:t>
            </a:r>
          </a:p>
          <a:p>
            <a:r>
              <a:rPr lang="en-US" b="1" dirty="0">
                <a:solidFill>
                  <a:srgbClr val="1D1D1A"/>
                </a:solidFill>
                <a:latin typeface="Huawei Sans" panose="020C0503030203020204" pitchFamily="34" charset="0"/>
              </a:rPr>
              <a:t>	cd Python-3.7.5</a:t>
            </a:r>
          </a:p>
          <a:p>
            <a:r>
              <a:rPr lang="en-US" b="1" dirty="0">
                <a:solidFill>
                  <a:srgbClr val="1D1D1A"/>
                </a:solidFill>
                <a:latin typeface="Huawei Sans" panose="020C0503030203020204" pitchFamily="34" charset="0"/>
              </a:rPr>
              <a:t>	./configure --prefix=/</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/local/python3.7.5 --enable-shared</a:t>
            </a:r>
          </a:p>
          <a:p>
            <a:r>
              <a:rPr lang="en-US" b="1" dirty="0">
                <a:solidFill>
                  <a:srgbClr val="1D1D1A"/>
                </a:solidFill>
                <a:latin typeface="Huawei Sans" panose="020C0503030203020204" pitchFamily="34" charset="0"/>
              </a:rPr>
              <a:t>	make</a:t>
            </a:r>
          </a:p>
          <a:p>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sudo</a:t>
            </a:r>
            <a:r>
              <a:rPr lang="en-US" b="1" dirty="0">
                <a:solidFill>
                  <a:srgbClr val="1D1D1A"/>
                </a:solidFill>
                <a:latin typeface="Huawei Sans" panose="020C0503030203020204" pitchFamily="34" charset="0"/>
              </a:rPr>
              <a:t> make install</a:t>
            </a:r>
          </a:p>
          <a:p>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sudo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cp</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/local/python3.7.5/lib/libpython3.7m.so.1.0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/lib</a:t>
            </a:r>
          </a:p>
          <a:p>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sudo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ln</a:t>
            </a:r>
            <a:r>
              <a:rPr lang="en-US" b="1" dirty="0">
                <a:solidFill>
                  <a:srgbClr val="1D1D1A"/>
                </a:solidFill>
                <a:latin typeface="Huawei Sans" panose="020C0503030203020204" pitchFamily="34" charset="0"/>
              </a:rPr>
              <a:t> -s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/local/python3.7.5/bin/python3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/bin/python3.7</a:t>
            </a:r>
          </a:p>
          <a:p>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sudo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ln</a:t>
            </a:r>
            <a:r>
              <a:rPr lang="en-US" b="1" dirty="0">
                <a:solidFill>
                  <a:srgbClr val="1D1D1A"/>
                </a:solidFill>
                <a:latin typeface="Huawei Sans" panose="020C0503030203020204" pitchFamily="34" charset="0"/>
              </a:rPr>
              <a:t> -s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/local/python3.7.5/bin/pip3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/bin/pip3.7</a:t>
            </a:r>
          </a:p>
          <a:p>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sudo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ln</a:t>
            </a:r>
            <a:r>
              <a:rPr lang="en-US" b="1" dirty="0">
                <a:solidFill>
                  <a:srgbClr val="1D1D1A"/>
                </a:solidFill>
                <a:latin typeface="Huawei Sans" panose="020C0503030203020204" pitchFamily="34" charset="0"/>
              </a:rPr>
              <a:t> -s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/local/python3.7.5/bin/python3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/bin/python3.7.5</a:t>
            </a:r>
          </a:p>
          <a:p>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sudo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ln</a:t>
            </a:r>
            <a:r>
              <a:rPr lang="en-US" b="1" dirty="0">
                <a:solidFill>
                  <a:srgbClr val="1D1D1A"/>
                </a:solidFill>
                <a:latin typeface="Huawei Sans" panose="020C0503030203020204" pitchFamily="34" charset="0"/>
              </a:rPr>
              <a:t> -s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/local/python3.7.5/bin/pip3 /</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/bin/pip3.7.5</a:t>
            </a:r>
          </a:p>
        </p:txBody>
      </p:sp>
    </p:spTree>
    <p:extLst>
      <p:ext uri="{BB962C8B-B14F-4D97-AF65-F5344CB8AC3E}">
        <p14:creationId xmlns:p14="http://schemas.microsoft.com/office/powerpoint/2010/main" val="42720702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3"/>
            <a:ext cx="10303168"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smtClean="0">
                <a:latin typeface="Huawei Sans" panose="020C0503030203020204" pitchFamily="34" charset="0"/>
              </a:rPr>
              <a:t>Toolkit – Installing </a:t>
            </a:r>
            <a:r>
              <a:rPr lang="en-US" dirty="0">
                <a:latin typeface="Huawei Sans" panose="020C0503030203020204" pitchFamily="34" charset="0"/>
              </a:rPr>
              <a:t>Python Dependency</a:t>
            </a:r>
          </a:p>
        </p:txBody>
      </p:sp>
      <p:sp>
        <p:nvSpPr>
          <p:cNvPr id="3" name="文本框 2"/>
          <p:cNvSpPr txBox="1"/>
          <p:nvPr/>
        </p:nvSpPr>
        <p:spPr>
          <a:xfrm>
            <a:off x="817880" y="1178476"/>
            <a:ext cx="10632440" cy="4524315"/>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 (</a:t>
            </a:r>
            <a:r>
              <a:rPr lang="en-US" b="1" dirty="0" err="1">
                <a:solidFill>
                  <a:srgbClr val="C00000"/>
                </a:solidFill>
                <a:latin typeface="Huawei Sans" panose="020C0503030203020204" pitchFamily="34" charset="0"/>
              </a:rPr>
              <a:t>HwHiAiUser</a:t>
            </a:r>
            <a:r>
              <a:rPr lang="en-US" b="1" dirty="0">
                <a:solidFill>
                  <a:srgbClr val="C00000"/>
                </a:solidFill>
                <a:latin typeface="Huawei Sans" panose="020C0503030203020204" pitchFamily="34" charset="0"/>
              </a:rPr>
              <a:t>)</a:t>
            </a:r>
            <a:r>
              <a:rPr lang="en-US"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Create a </a:t>
            </a:r>
            <a:r>
              <a:rPr lang="en-US" b="1" dirty="0">
                <a:solidFill>
                  <a:srgbClr val="1D1D1A"/>
                </a:solidFill>
                <a:latin typeface="Huawei Sans" panose="020C0503030203020204" pitchFamily="34" charset="0"/>
              </a:rPr>
              <a:t>.pip</a:t>
            </a:r>
            <a:r>
              <a:rPr lang="en-US" dirty="0">
                <a:solidFill>
                  <a:srgbClr val="1D1D1A"/>
                </a:solidFill>
                <a:latin typeface="Huawei Sans" panose="020C0503030203020204" pitchFamily="34" charset="0"/>
              </a:rPr>
              <a:t> directory in the </a:t>
            </a:r>
            <a:r>
              <a:rPr lang="en-US" b="1" dirty="0">
                <a:solidFill>
                  <a:srgbClr val="1D1D1A"/>
                </a:solidFill>
                <a:latin typeface="Huawei Sans" panose="020C0503030203020204" pitchFamily="34" charset="0"/>
              </a:rPr>
              <a:t>$HOME</a:t>
            </a:r>
            <a:r>
              <a:rPr lang="en-US" dirty="0">
                <a:solidFill>
                  <a:srgbClr val="1D1D1A"/>
                </a:solidFill>
                <a:latin typeface="Huawei Sans" panose="020C0503030203020204" pitchFamily="34" charset="0"/>
              </a:rPr>
              <a:t> directory.</a:t>
            </a:r>
          </a:p>
          <a:p>
            <a:pPr>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cd ~; </a:t>
            </a:r>
            <a:r>
              <a:rPr lang="en-US" b="1" dirty="0" err="1">
                <a:solidFill>
                  <a:srgbClr val="1D1D1A"/>
                </a:solidFill>
                <a:latin typeface="Huawei Sans" panose="020C0503030203020204" pitchFamily="34" charset="0"/>
              </a:rPr>
              <a:t>mkdir</a:t>
            </a:r>
            <a:r>
              <a:rPr lang="en-US" b="1" dirty="0">
                <a:solidFill>
                  <a:srgbClr val="1D1D1A"/>
                </a:solidFill>
                <a:latin typeface="Huawei Sans" panose="020C0503030203020204" pitchFamily="34" charset="0"/>
              </a:rPr>
              <a:t> .pip; cd .pip</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2. Create a </a:t>
            </a:r>
            <a:r>
              <a:rPr lang="en-US" b="1" dirty="0" err="1">
                <a:solidFill>
                  <a:srgbClr val="1D1D1A"/>
                </a:solidFill>
                <a:latin typeface="Huawei Sans" panose="020C0503030203020204" pitchFamily="34" charset="0"/>
              </a:rPr>
              <a:t>pip.conf</a:t>
            </a:r>
            <a:r>
              <a:rPr lang="en-US" dirty="0">
                <a:solidFill>
                  <a:srgbClr val="1D1D1A"/>
                </a:solidFill>
                <a:latin typeface="Huawei Sans" panose="020C0503030203020204" pitchFamily="34" charset="0"/>
              </a:rPr>
              <a:t> file in the </a:t>
            </a:r>
            <a:r>
              <a:rPr lang="en-US" b="1" dirty="0">
                <a:solidFill>
                  <a:srgbClr val="1D1D1A"/>
                </a:solidFill>
                <a:latin typeface="Huawei Sans" panose="020C0503030203020204" pitchFamily="34" charset="0"/>
              </a:rPr>
              <a:t>.pip</a:t>
            </a:r>
            <a:r>
              <a:rPr lang="en-US" dirty="0">
                <a:solidFill>
                  <a:srgbClr val="1D1D1A"/>
                </a:solidFill>
                <a:latin typeface="Huawei Sans" panose="020C0503030203020204" pitchFamily="34" charset="0"/>
              </a:rPr>
              <a:t> directory and fill in the following content (you can also choose other pip sources):</a:t>
            </a:r>
          </a:p>
          <a:p>
            <a:pPr>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[global]</a:t>
            </a:r>
          </a:p>
          <a:p>
            <a:pPr>
              <a:buFont typeface="Arial" panose="020B0604020202020204" pitchFamily="34" charset="0"/>
              <a:buNone/>
            </a:pPr>
            <a:r>
              <a:rPr lang="en-US" b="1" dirty="0">
                <a:solidFill>
                  <a:srgbClr val="1D1D1A"/>
                </a:solidFill>
                <a:latin typeface="Huawei Sans" panose="020C0503030203020204" pitchFamily="34" charset="0"/>
              </a:rPr>
              <a:t>	index-</a:t>
            </a:r>
            <a:r>
              <a:rPr lang="en-US" b="1" dirty="0" err="1">
                <a:solidFill>
                  <a:srgbClr val="1D1D1A"/>
                </a:solidFill>
                <a:latin typeface="Huawei Sans" panose="020C0503030203020204" pitchFamily="34" charset="0"/>
              </a:rPr>
              <a:t>url</a:t>
            </a:r>
            <a:r>
              <a:rPr lang="en-US" b="1" dirty="0">
                <a:solidFill>
                  <a:srgbClr val="1D1D1A"/>
                </a:solidFill>
                <a:latin typeface="Huawei Sans" panose="020C0503030203020204" pitchFamily="34" charset="0"/>
              </a:rPr>
              <a:t> = http://pypi.douban.com/simple</a:t>
            </a:r>
          </a:p>
          <a:p>
            <a:pPr>
              <a:buFont typeface="Arial" panose="020B0604020202020204" pitchFamily="34" charset="0"/>
              <a:buNone/>
            </a:pPr>
            <a:r>
              <a:rPr lang="en-US" b="1" dirty="0">
                <a:solidFill>
                  <a:srgbClr val="1D1D1A"/>
                </a:solidFill>
                <a:latin typeface="Huawei Sans" panose="020C0503030203020204" pitchFamily="34" charset="0"/>
              </a:rPr>
              <a:t>	[install]</a:t>
            </a:r>
          </a:p>
          <a:p>
            <a:pPr>
              <a:buFont typeface="Arial" panose="020B0604020202020204" pitchFamily="34" charset="0"/>
              <a:buNone/>
            </a:pPr>
            <a:r>
              <a:rPr lang="en-US" b="1" dirty="0">
                <a:solidFill>
                  <a:srgbClr val="1D1D1A"/>
                </a:solidFill>
                <a:latin typeface="Huawei Sans" panose="020C0503030203020204" pitchFamily="34" charset="0"/>
              </a:rPr>
              <a:t>	trusted-host = pypi.douban.com</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3. Save the </a:t>
            </a:r>
            <a:r>
              <a:rPr lang="en-US" b="1" dirty="0" err="1">
                <a:solidFill>
                  <a:srgbClr val="1D1D1A"/>
                </a:solidFill>
                <a:latin typeface="Huawei Sans" panose="020C0503030203020204" pitchFamily="34" charset="0"/>
              </a:rPr>
              <a:t>pip.conf</a:t>
            </a:r>
            <a:r>
              <a:rPr lang="en-US" dirty="0">
                <a:solidFill>
                  <a:srgbClr val="1D1D1A"/>
                </a:solidFill>
                <a:latin typeface="Huawei Sans" panose="020C0503030203020204" pitchFamily="34" charset="0"/>
              </a:rPr>
              <a:t> file.</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4. Install the dependencies:</a:t>
            </a:r>
          </a:p>
          <a:p>
            <a:pPr marL="896938">
              <a:buFont typeface="Arial" panose="020B0604020202020204" pitchFamily="34" charset="0"/>
              <a:buNone/>
            </a:pPr>
            <a:r>
              <a:rPr lang="en-US" b="1" dirty="0" smtClean="0">
                <a:solidFill>
                  <a:srgbClr val="1D1D1A"/>
                </a:solidFill>
                <a:latin typeface="Huawei Sans" panose="020C0503030203020204" pitchFamily="34" charset="0"/>
              </a:rPr>
              <a:t>pip3.7.5 </a:t>
            </a:r>
            <a:r>
              <a:rPr lang="en-US" b="1" dirty="0">
                <a:solidFill>
                  <a:srgbClr val="1D1D1A"/>
                </a:solidFill>
                <a:latin typeface="Huawei Sans" panose="020C0503030203020204" pitchFamily="34" charset="0"/>
              </a:rPr>
              <a:t>install </a:t>
            </a:r>
            <a:r>
              <a:rPr lang="en-US" b="1" dirty="0" err="1">
                <a:solidFill>
                  <a:srgbClr val="1D1D1A"/>
                </a:solidFill>
                <a:latin typeface="Huawei Sans" panose="020C0503030203020204" pitchFamily="34" charset="0"/>
              </a:rPr>
              <a:t>attrs</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psutil</a:t>
            </a:r>
            <a:r>
              <a:rPr lang="en-US" b="1" dirty="0">
                <a:solidFill>
                  <a:srgbClr val="1D1D1A"/>
                </a:solidFill>
                <a:latin typeface="Huawei Sans" panose="020C0503030203020204" pitchFamily="34" charset="0"/>
              </a:rPr>
              <a:t> decorator </a:t>
            </a:r>
            <a:r>
              <a:rPr lang="en-US" b="1" dirty="0" err="1">
                <a:solidFill>
                  <a:srgbClr val="1D1D1A"/>
                </a:solidFill>
                <a:latin typeface="Huawei Sans" panose="020C0503030203020204" pitchFamily="34" charset="0"/>
              </a:rPr>
              <a:t>numpy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protobuf</a:t>
            </a:r>
            <a:r>
              <a:rPr lang="en-US" b="1" dirty="0">
                <a:solidFill>
                  <a:srgbClr val="1D1D1A"/>
                </a:solidFill>
                <a:latin typeface="Huawei Sans" panose="020C0503030203020204" pitchFamily="34" charset="0"/>
              </a:rPr>
              <a:t>==3.11.3 </a:t>
            </a:r>
            <a:r>
              <a:rPr lang="en-US" b="1" dirty="0" err="1">
                <a:solidFill>
                  <a:srgbClr val="1D1D1A"/>
                </a:solidFill>
                <a:latin typeface="Huawei Sans" panose="020C0503030203020204" pitchFamily="34" charset="0"/>
              </a:rPr>
              <a:t>scipy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sympy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cffi</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grpcio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grpcio</a:t>
            </a:r>
            <a:r>
              <a:rPr lang="en-US" b="1" dirty="0">
                <a:solidFill>
                  <a:srgbClr val="1D1D1A"/>
                </a:solidFill>
                <a:latin typeface="Huawei Sans" panose="020C0503030203020204" pitchFamily="34" charset="0"/>
              </a:rPr>
              <a:t>-tools requests --user</a:t>
            </a:r>
          </a:p>
        </p:txBody>
      </p:sp>
    </p:spTree>
    <p:extLst>
      <p:ext uri="{BB962C8B-B14F-4D97-AF65-F5344CB8AC3E}">
        <p14:creationId xmlns:p14="http://schemas.microsoft.com/office/powerpoint/2010/main" val="32723749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smtClean="0">
                <a:latin typeface="Huawei Sans" panose="020C0503030203020204" pitchFamily="34" charset="0"/>
              </a:rPr>
              <a:t>Toolkit – Executing </a:t>
            </a:r>
            <a:r>
              <a:rPr lang="en-US" dirty="0">
                <a:latin typeface="Huawei Sans" panose="020C0503030203020204" pitchFamily="34" charset="0"/>
              </a:rPr>
              <a:t>Runfiles</a:t>
            </a:r>
          </a:p>
        </p:txBody>
      </p:sp>
      <p:sp>
        <p:nvSpPr>
          <p:cNvPr id="3" name="文本框 2"/>
          <p:cNvSpPr txBox="1"/>
          <p:nvPr/>
        </p:nvSpPr>
        <p:spPr>
          <a:xfrm>
            <a:off x="810801" y="1173899"/>
            <a:ext cx="10632440" cy="5078313"/>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 (</a:t>
            </a:r>
            <a:r>
              <a:rPr lang="en-US" b="1" dirty="0" err="1">
                <a:solidFill>
                  <a:srgbClr val="C00000"/>
                </a:solidFill>
                <a:latin typeface="Huawei Sans" panose="020C0503030203020204" pitchFamily="34" charset="0"/>
              </a:rPr>
              <a:t>HwHiAiUser</a:t>
            </a:r>
            <a:r>
              <a:rPr lang="en-US" b="1" dirty="0">
                <a:solidFill>
                  <a:srgbClr val="C00000"/>
                </a:solidFill>
                <a:latin typeface="Huawei Sans" panose="020C0503030203020204" pitchFamily="34" charset="0"/>
              </a:rPr>
              <a:t>)</a:t>
            </a:r>
            <a:r>
              <a:rPr lang="en-US"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Go to the runfile directory.</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2. Add the execute permission on the runfiles</a:t>
            </a:r>
            <a:r>
              <a:rPr lang="en-US" dirty="0" smtClean="0">
                <a:solidFill>
                  <a:srgbClr val="1D1D1A"/>
                </a:solidFill>
                <a:latin typeface="Huawei Sans" panose="020C0503030203020204" pitchFamily="34" charset="0"/>
              </a:rPr>
              <a:t>: </a:t>
            </a:r>
            <a:endParaRPr lang="en-US" dirty="0">
              <a:solidFill>
                <a:srgbClr val="1D1D1A"/>
              </a:solidFill>
              <a:latin typeface="Huawei Sans" panose="020C0503030203020204" pitchFamily="34" charset="0"/>
            </a:endParaRPr>
          </a:p>
          <a:p>
            <a:pPr>
              <a:lnSpc>
                <a:spcPct val="150000"/>
              </a:lnSpc>
              <a:buFont typeface="Arial" panose="020B0604020202020204" pitchFamily="34" charset="0"/>
              <a:buNone/>
            </a:pPr>
            <a:r>
              <a:rPr lang="en-US"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chmod</a:t>
            </a:r>
            <a:r>
              <a:rPr lang="en-US" b="1" dirty="0">
                <a:solidFill>
                  <a:srgbClr val="1D1D1A"/>
                </a:solidFill>
                <a:latin typeface="Huawei Sans" panose="020C0503030203020204" pitchFamily="34" charset="0"/>
              </a:rPr>
              <a:t> +x *.run</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3. Execute the runfiles:</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./Ascend-Toolkit-20.0.0.RC1-X86_64-linux_gcc7.3.0.run --install</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4. If messages similar to the following </a:t>
            </a:r>
            <a:r>
              <a:rPr lang="en-US" dirty="0" smtClean="0">
                <a:solidFill>
                  <a:srgbClr val="1D1D1A"/>
                </a:solidFill>
                <a:latin typeface="Huawei Sans" panose="020C0503030203020204" pitchFamily="34" charset="0"/>
              </a:rPr>
              <a:t>are displayed</a:t>
            </a:r>
            <a:r>
              <a:rPr lang="en-US" dirty="0">
                <a:solidFill>
                  <a:srgbClr val="1D1D1A"/>
                </a:solidFill>
                <a:latin typeface="Huawei Sans" panose="020C0503030203020204" pitchFamily="34" charset="0"/>
              </a:rPr>
              <a:t>, the installation is successful.</a:t>
            </a:r>
          </a:p>
          <a:p>
            <a:pPr>
              <a:lnSpc>
                <a:spcPct val="150000"/>
              </a:lnSpc>
              <a:buFont typeface="Arial" panose="020B0604020202020204" pitchFamily="34" charset="0"/>
              <a:buNone/>
            </a:pPr>
            <a:endParaRPr lang="zh-CN" altLang="en-US"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dirty="0">
              <a:solidFill>
                <a:srgbClr val="1D1D1A"/>
              </a:solidFill>
              <a:latin typeface="Huawei Sans" panose="020C0503030203020204" pitchFamily="34" charset="0"/>
            </a:endParaRPr>
          </a:p>
          <a:p>
            <a:pPr>
              <a:lnSpc>
                <a:spcPct val="150000"/>
              </a:lnSpc>
              <a:buFont typeface="Arial" panose="020B0604020202020204" pitchFamily="34" charset="0"/>
              <a:buNone/>
            </a:pPr>
            <a:r>
              <a:rPr lang="en-US" dirty="0">
                <a:solidFill>
                  <a:srgbClr val="1D1D1A"/>
                </a:solidFill>
                <a:latin typeface="Huawei Sans" panose="020C0503030203020204" pitchFamily="34" charset="0"/>
              </a:rPr>
              <a:t>5. Configure the environment variables as prompted</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pic>
        <p:nvPicPr>
          <p:cNvPr id="5" name="图片 4"/>
          <p:cNvPicPr>
            <a:picLocks noChangeAspect="1"/>
          </p:cNvPicPr>
          <p:nvPr/>
        </p:nvPicPr>
        <p:blipFill>
          <a:blip r:embed="rId3"/>
          <a:stretch>
            <a:fillRect/>
          </a:stretch>
        </p:blipFill>
        <p:spPr>
          <a:xfrm>
            <a:off x="1129854" y="4151295"/>
            <a:ext cx="8328660" cy="1409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1615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511544"/>
            <a:ext cx="10225109"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 Downloading tar.gz. Package</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75" y="1765900"/>
            <a:ext cx="7597775" cy="3690691"/>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8427651" y="1530317"/>
            <a:ext cx="3042037" cy="4154984"/>
          </a:xfrm>
          <a:prstGeom prst="rect">
            <a:avLst/>
          </a:prstGeom>
          <a:noFill/>
        </p:spPr>
        <p:txBody>
          <a:bodyPr wrap="square" rtlCol="0">
            <a:spAutoFit/>
          </a:bodyPr>
          <a:lstStyle/>
          <a:p>
            <a:pPr>
              <a:lnSpc>
                <a:spcPct val="150000"/>
              </a:lnSpc>
            </a:pPr>
            <a:r>
              <a:rPr lang="en-US" sz="1600" dirty="0">
                <a:solidFill>
                  <a:srgbClr val="1D1D1A"/>
                </a:solidFill>
                <a:latin typeface="Huawei Sans" panose="020C0503030203020204" pitchFamily="34" charset="0"/>
              </a:rPr>
              <a:t>Download </a:t>
            </a:r>
            <a:r>
              <a:rPr lang="en-US" sz="1600" dirty="0" err="1">
                <a:solidFill>
                  <a:srgbClr val="1D1D1A"/>
                </a:solidFill>
                <a:latin typeface="Huawei Sans" panose="020C0503030203020204" pitchFamily="34" charset="0"/>
              </a:rPr>
              <a:t>MindStudio</a:t>
            </a:r>
            <a:r>
              <a:rPr lang="en-US" sz="1600" dirty="0">
                <a:solidFill>
                  <a:srgbClr val="1D1D1A"/>
                </a:solidFill>
                <a:latin typeface="Huawei Sans" panose="020C0503030203020204" pitchFamily="34" charset="0"/>
              </a:rPr>
              <a:t> 2.0.0 (beta2) from </a:t>
            </a:r>
            <a:r>
              <a:rPr lang="en-US" sz="1600" dirty="0">
                <a:solidFill>
                  <a:srgbClr val="1D1D1A"/>
                </a:solidFill>
                <a:latin typeface="Huawei Sans" panose="020C0503030203020204" pitchFamily="34" charset="0"/>
                <a:hlinkClick r:id="rId4"/>
              </a:rPr>
              <a:t>https://www.huaweicloud.com/intl/en-us/ascend/resources/tools/mindStudio/download</a:t>
            </a:r>
            <a:r>
              <a:rPr lang="en-US" sz="1600" dirty="0">
                <a:solidFill>
                  <a:srgbClr val="1D1D1A"/>
                </a:solidFill>
                <a:latin typeface="Huawei Sans" panose="020C0503030203020204" pitchFamily="34" charset="0"/>
              </a:rPr>
              <a:t>. </a:t>
            </a:r>
            <a:endParaRPr lang="en-US" sz="1600" dirty="0" smtClean="0">
              <a:solidFill>
                <a:srgbClr val="1D1D1A"/>
              </a:solidFill>
              <a:latin typeface="Huawei Sans" panose="020C0503030203020204" pitchFamily="34" charset="0"/>
            </a:endParaRPr>
          </a:p>
          <a:p>
            <a:pPr>
              <a:lnSpc>
                <a:spcPct val="150000"/>
              </a:lnSpc>
            </a:pPr>
            <a:r>
              <a:rPr lang="en-US" sz="1600" dirty="0" smtClean="0">
                <a:solidFill>
                  <a:srgbClr val="1D1D1A"/>
                </a:solidFill>
                <a:latin typeface="Huawei Sans" panose="020C0503030203020204" pitchFamily="34" charset="0"/>
              </a:rPr>
              <a:t>The </a:t>
            </a:r>
            <a:r>
              <a:rPr lang="en-US" sz="1600" dirty="0">
                <a:solidFill>
                  <a:srgbClr val="1D1D1A"/>
                </a:solidFill>
                <a:latin typeface="Huawei Sans" panose="020C0503030203020204" pitchFamily="34" charset="0"/>
              </a:rPr>
              <a:t>name of the downloaded package should be </a:t>
            </a:r>
            <a:r>
              <a:rPr lang="en-US" sz="1600" b="1" dirty="0">
                <a:solidFill>
                  <a:srgbClr val="1D1D1A"/>
                </a:solidFill>
                <a:latin typeface="Huawei Sans" panose="020C0503030203020204" pitchFamily="34" charset="0"/>
              </a:rPr>
              <a:t>MindStudio_2.0.0-beta2_ubuntu18.04-x86_64.tar.gz</a:t>
            </a:r>
            <a:r>
              <a:rPr lang="en-US" sz="1600" dirty="0" smtClean="0">
                <a:solidFill>
                  <a:srgbClr val="1D1D1A"/>
                </a:solidFill>
                <a:latin typeface="Huawei Sans" panose="020C0503030203020204" pitchFamily="34" charset="0"/>
              </a:rPr>
              <a:t>.</a:t>
            </a:r>
            <a:endParaRPr lang="en-US" sz="1600"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24012192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9"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 Installing Dependencies</a:t>
            </a:r>
          </a:p>
        </p:txBody>
      </p:sp>
      <p:sp>
        <p:nvSpPr>
          <p:cNvPr id="3" name="文本框 2"/>
          <p:cNvSpPr txBox="1"/>
          <p:nvPr/>
        </p:nvSpPr>
        <p:spPr>
          <a:xfrm>
            <a:off x="817880" y="1183834"/>
            <a:ext cx="10632440" cy="4662815"/>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a </a:t>
            </a:r>
            <a:r>
              <a:rPr lang="en-US" b="1" dirty="0">
                <a:solidFill>
                  <a:srgbClr val="C00000"/>
                </a:solidFill>
                <a:latin typeface="Huawei Sans" panose="020C0503030203020204" pitchFamily="34" charset="0"/>
              </a:rPr>
              <a:t>common user (</a:t>
            </a:r>
            <a:r>
              <a:rPr lang="en-US" b="1" dirty="0" err="1">
                <a:solidFill>
                  <a:srgbClr val="C00000"/>
                </a:solidFill>
                <a:latin typeface="Huawei Sans" panose="020C0503030203020204" pitchFamily="34" charset="0"/>
              </a:rPr>
              <a:t>HwHiAiUser</a:t>
            </a:r>
            <a:r>
              <a:rPr lang="en-US" b="1" dirty="0">
                <a:solidFill>
                  <a:srgbClr val="C00000"/>
                </a:solidFill>
                <a:latin typeface="Huawei Sans" panose="020C0503030203020204" pitchFamily="34" charset="0"/>
              </a:rPr>
              <a:t>)</a:t>
            </a:r>
            <a:r>
              <a:rPr lang="en-US"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Install the system dependencies:</a:t>
            </a:r>
          </a:p>
          <a:p>
            <a:pPr marL="896938">
              <a:buFont typeface="Arial" panose="020B0604020202020204" pitchFamily="34" charset="0"/>
              <a:buNone/>
            </a:pPr>
            <a:r>
              <a:rPr lang="en-US" b="1" dirty="0" err="1" smtClean="0">
                <a:solidFill>
                  <a:srgbClr val="1D1D1A"/>
                </a:solidFill>
                <a:latin typeface="Huawei Sans" panose="020C0503030203020204" pitchFamily="34" charset="0"/>
              </a:rPr>
              <a:t>sudo</a:t>
            </a:r>
            <a:r>
              <a:rPr lang="en-US" b="1" dirty="0" smtClean="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apt-get install -y </a:t>
            </a:r>
            <a:r>
              <a:rPr lang="en-US" b="1" dirty="0" err="1">
                <a:solidFill>
                  <a:srgbClr val="1D1D1A"/>
                </a:solidFill>
                <a:latin typeface="Huawei Sans" panose="020C0503030203020204" pitchFamily="34" charset="0"/>
              </a:rPr>
              <a:t>gcc</a:t>
            </a:r>
            <a:r>
              <a:rPr lang="en-US" b="1" dirty="0">
                <a:solidFill>
                  <a:srgbClr val="1D1D1A"/>
                </a:solidFill>
                <a:latin typeface="Huawei Sans" panose="020C0503030203020204" pitchFamily="34" charset="0"/>
              </a:rPr>
              <a:t> g++ make </a:t>
            </a:r>
            <a:r>
              <a:rPr lang="en-US" b="1" dirty="0" err="1">
                <a:solidFill>
                  <a:srgbClr val="1D1D1A"/>
                </a:solidFill>
                <a:latin typeface="Huawei Sans" panose="020C0503030203020204" pitchFamily="34" charset="0"/>
              </a:rPr>
              <a:t>cmake</a:t>
            </a:r>
            <a:r>
              <a:rPr lang="en-US" b="1" dirty="0">
                <a:solidFill>
                  <a:srgbClr val="1D1D1A"/>
                </a:solidFill>
                <a:latin typeface="Huawei Sans" panose="020C0503030203020204" pitchFamily="34" charset="0"/>
              </a:rPr>
              <a:t> unzip zlib1g-dev libbz2-dev libsqlite3-dev </a:t>
            </a:r>
            <a:r>
              <a:rPr lang="en-US" b="1" dirty="0" err="1">
                <a:solidFill>
                  <a:srgbClr val="1D1D1A"/>
                </a:solidFill>
                <a:latin typeface="Huawei Sans" panose="020C0503030203020204" pitchFamily="34" charset="0"/>
              </a:rPr>
              <a:t>libssl-dev</a:t>
            </a:r>
            <a:r>
              <a:rPr lang="en-US" b="1" dirty="0">
                <a:solidFill>
                  <a:srgbClr val="1D1D1A"/>
                </a:solidFill>
                <a:latin typeface="Huawei Sans" panose="020C0503030203020204" pitchFamily="34" charset="0"/>
              </a:rPr>
              <a:t> libxslt1-dev </a:t>
            </a:r>
            <a:r>
              <a:rPr lang="en-US" b="1" dirty="0" err="1">
                <a:solidFill>
                  <a:srgbClr val="1D1D1A"/>
                </a:solidFill>
                <a:latin typeface="Huawei Sans" panose="020C0503030203020204" pitchFamily="34" charset="0"/>
              </a:rPr>
              <a:t>libffi-dev</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xterm</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firefox</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xdg-utils</a:t>
            </a:r>
            <a:r>
              <a:rPr lang="en-US" b="1" dirty="0">
                <a:solidFill>
                  <a:srgbClr val="1D1D1A"/>
                </a:solidFill>
                <a:latin typeface="Huawei Sans" panose="020C0503030203020204" pitchFamily="34" charset="0"/>
              </a:rPr>
              <a:t> fonts-droid-fallback fonts-</a:t>
            </a:r>
            <a:r>
              <a:rPr lang="en-US" b="1" dirty="0" err="1">
                <a:solidFill>
                  <a:srgbClr val="1D1D1A"/>
                </a:solidFill>
                <a:latin typeface="Huawei Sans" panose="020C0503030203020204" pitchFamily="34" charset="0"/>
              </a:rPr>
              <a:t>wqy</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zenhei</a:t>
            </a:r>
            <a:r>
              <a:rPr lang="en-US" b="1" dirty="0">
                <a:solidFill>
                  <a:srgbClr val="1D1D1A"/>
                </a:solidFill>
                <a:latin typeface="Huawei Sans" panose="020C0503030203020204" pitchFamily="34" charset="0"/>
              </a:rPr>
              <a:t> fonts-</a:t>
            </a:r>
            <a:r>
              <a:rPr lang="en-US" b="1" dirty="0" err="1">
                <a:solidFill>
                  <a:srgbClr val="1D1D1A"/>
                </a:solidFill>
                <a:latin typeface="Huawei Sans" panose="020C0503030203020204" pitchFamily="34" charset="0"/>
              </a:rPr>
              <a:t>wqy</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microhei</a:t>
            </a:r>
            <a:r>
              <a:rPr lang="en-US" b="1" dirty="0">
                <a:solidFill>
                  <a:srgbClr val="1D1D1A"/>
                </a:solidFill>
                <a:latin typeface="Huawei Sans" panose="020C0503030203020204" pitchFamily="34" charset="0"/>
              </a:rPr>
              <a:t> fonts-</a:t>
            </a:r>
            <a:r>
              <a:rPr lang="en-US" b="1" dirty="0" err="1">
                <a:solidFill>
                  <a:srgbClr val="1D1D1A"/>
                </a:solidFill>
                <a:latin typeface="Huawei Sans" panose="020C0503030203020204" pitchFamily="34" charset="0"/>
              </a:rPr>
              <a:t>arphic</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ukai</a:t>
            </a:r>
            <a:r>
              <a:rPr lang="en-US" b="1" dirty="0">
                <a:solidFill>
                  <a:srgbClr val="1D1D1A"/>
                </a:solidFill>
                <a:latin typeface="Huawei Sans" panose="020C0503030203020204" pitchFamily="34" charset="0"/>
              </a:rPr>
              <a:t> fonts-</a:t>
            </a:r>
            <a:r>
              <a:rPr lang="en-US" b="1" dirty="0" err="1">
                <a:solidFill>
                  <a:srgbClr val="1D1D1A"/>
                </a:solidFill>
                <a:latin typeface="Huawei Sans" panose="020C0503030203020204" pitchFamily="34" charset="0"/>
              </a:rPr>
              <a:t>arphic</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uming</a:t>
            </a:r>
            <a:r>
              <a:rPr lang="en-US" b="1" dirty="0">
                <a:solidFill>
                  <a:srgbClr val="1D1D1A"/>
                </a:solidFill>
                <a:latin typeface="Huawei Sans" panose="020C0503030203020204" pitchFamily="34" charset="0"/>
              </a:rPr>
              <a:t> openjdk-8-jdk</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2. Install the Python dependency:</a:t>
            </a:r>
          </a:p>
          <a:p>
            <a:pPr marL="896938">
              <a:buFont typeface="Arial" panose="020B0604020202020204" pitchFamily="34" charset="0"/>
              <a:buNone/>
            </a:pPr>
            <a:r>
              <a:rPr lang="en-US" b="1" dirty="0" smtClean="0">
                <a:solidFill>
                  <a:srgbClr val="1D1D1A"/>
                </a:solidFill>
                <a:latin typeface="Huawei Sans" panose="020C0503030203020204" pitchFamily="34" charset="0"/>
              </a:rPr>
              <a:t>pip3.7.5 </a:t>
            </a:r>
            <a:r>
              <a:rPr lang="en-US" b="1" dirty="0">
                <a:solidFill>
                  <a:srgbClr val="1D1D1A"/>
                </a:solidFill>
                <a:latin typeface="Huawei Sans" panose="020C0503030203020204" pitchFamily="34" charset="0"/>
              </a:rPr>
              <a:t>install </a:t>
            </a:r>
            <a:r>
              <a:rPr lang="en-US" b="1" dirty="0" err="1">
                <a:solidFill>
                  <a:srgbClr val="1D1D1A"/>
                </a:solidFill>
                <a:latin typeface="Huawei Sans" panose="020C0503030203020204" pitchFamily="34" charset="0"/>
              </a:rPr>
              <a:t>attrs</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psutil</a:t>
            </a:r>
            <a:r>
              <a:rPr lang="en-US" b="1" dirty="0">
                <a:solidFill>
                  <a:srgbClr val="1D1D1A"/>
                </a:solidFill>
                <a:latin typeface="Huawei Sans" panose="020C0503030203020204" pitchFamily="34" charset="0"/>
              </a:rPr>
              <a:t>   decorator   </a:t>
            </a:r>
            <a:r>
              <a:rPr lang="en-US" b="1" dirty="0" err="1">
                <a:solidFill>
                  <a:srgbClr val="1D1D1A"/>
                </a:solidFill>
                <a:latin typeface="Huawei Sans" panose="020C0503030203020204" pitchFamily="34" charset="0"/>
              </a:rPr>
              <a:t>numpy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protobuf</a:t>
            </a:r>
            <a:r>
              <a:rPr lang="en-US" b="1" dirty="0">
                <a:solidFill>
                  <a:srgbClr val="1D1D1A"/>
                </a:solidFill>
                <a:latin typeface="Huawei Sans" panose="020C0503030203020204" pitchFamily="34" charset="0"/>
              </a:rPr>
              <a:t>==3.11.3   </a:t>
            </a:r>
            <a:r>
              <a:rPr lang="en-US" b="1" dirty="0" err="1">
                <a:solidFill>
                  <a:srgbClr val="1D1D1A"/>
                </a:solidFill>
                <a:latin typeface="Huawei Sans" panose="020C0503030203020204" pitchFamily="34" charset="0"/>
              </a:rPr>
              <a:t>scipy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sympy</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cffi</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gnureadline</a:t>
            </a:r>
            <a:r>
              <a:rPr lang="en-US" b="1" dirty="0">
                <a:solidFill>
                  <a:srgbClr val="1D1D1A"/>
                </a:solidFill>
                <a:latin typeface="Huawei Sans" panose="020C0503030203020204" pitchFamily="34" charset="0"/>
              </a:rPr>
              <a:t>  coverage  </a:t>
            </a:r>
            <a:r>
              <a:rPr lang="en-US" b="1" dirty="0" err="1">
                <a:solidFill>
                  <a:srgbClr val="1D1D1A"/>
                </a:solidFill>
                <a:latin typeface="Huawei Sans" panose="020C0503030203020204" pitchFamily="34" charset="0"/>
              </a:rPr>
              <a:t>pylint</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matplotlib</a:t>
            </a:r>
            <a:r>
              <a:rPr lang="en-US" b="1" dirty="0">
                <a:solidFill>
                  <a:srgbClr val="1D1D1A"/>
                </a:solidFill>
                <a:latin typeface="Huawei Sans" panose="020C0503030203020204" pitchFamily="34" charset="0"/>
              </a:rPr>
              <a:t>  PyQt5==5.14.0  </a:t>
            </a:r>
            <a:r>
              <a:rPr lang="en-US" b="1" dirty="0" err="1">
                <a:solidFill>
                  <a:srgbClr val="1D1D1A"/>
                </a:solidFill>
                <a:latin typeface="Huawei Sans" panose="020C0503030203020204" pitchFamily="34" charset="0"/>
              </a:rPr>
              <a:t>grpcio</a:t>
            </a: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grpcio</a:t>
            </a:r>
            <a:r>
              <a:rPr lang="en-US" b="1" dirty="0">
                <a:solidFill>
                  <a:srgbClr val="1D1D1A"/>
                </a:solidFill>
                <a:latin typeface="Huawei Sans" panose="020C0503030203020204" pitchFamily="34" charset="0"/>
              </a:rPr>
              <a:t>-tools  requests  </a:t>
            </a:r>
            <a:r>
              <a:rPr lang="en-US" b="1" dirty="0" err="1">
                <a:solidFill>
                  <a:srgbClr val="1D1D1A"/>
                </a:solidFill>
                <a:latin typeface="Huawei Sans" panose="020C0503030203020204" pitchFamily="34" charset="0"/>
              </a:rPr>
              <a:t>tensorflow</a:t>
            </a:r>
            <a:r>
              <a:rPr lang="en-US" b="1" dirty="0">
                <a:solidFill>
                  <a:srgbClr val="1D1D1A"/>
                </a:solidFill>
                <a:latin typeface="Huawei Sans" panose="020C0503030203020204" pitchFamily="34" charset="0"/>
              </a:rPr>
              <a:t>==1.15 --user</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3. Append the following two lines to the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bashrc</a:t>
            </a:r>
            <a:r>
              <a:rPr lang="en-US" dirty="0">
                <a:solidFill>
                  <a:srgbClr val="1D1D1A"/>
                </a:solidFill>
                <a:latin typeface="Huawei Sans" panose="020C0503030203020204" pitchFamily="34" charset="0"/>
              </a:rPr>
              <a:t> file and save the file:</a:t>
            </a:r>
          </a:p>
          <a:p>
            <a:pPr>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export JAVA_HOME=/</a:t>
            </a:r>
            <a:r>
              <a:rPr lang="en-US" b="1" dirty="0" err="1">
                <a:solidFill>
                  <a:srgbClr val="1D1D1A"/>
                </a:solidFill>
                <a:latin typeface="Huawei Sans" panose="020C0503030203020204" pitchFamily="34" charset="0"/>
              </a:rPr>
              <a:t>usr</a:t>
            </a:r>
            <a:r>
              <a:rPr lang="en-US" b="1" dirty="0">
                <a:solidFill>
                  <a:srgbClr val="1D1D1A"/>
                </a:solidFill>
                <a:latin typeface="Huawei Sans" panose="020C0503030203020204" pitchFamily="34" charset="0"/>
              </a:rPr>
              <a:t>/lib/</a:t>
            </a:r>
            <a:r>
              <a:rPr lang="en-US" b="1" dirty="0" err="1">
                <a:solidFill>
                  <a:srgbClr val="1D1D1A"/>
                </a:solidFill>
                <a:latin typeface="Huawei Sans" panose="020C0503030203020204" pitchFamily="34" charset="0"/>
              </a:rPr>
              <a:t>jvm</a:t>
            </a:r>
            <a:r>
              <a:rPr lang="en-US" b="1" dirty="0">
                <a:solidFill>
                  <a:srgbClr val="1D1D1A"/>
                </a:solidFill>
                <a:latin typeface="Huawei Sans" panose="020C0503030203020204" pitchFamily="34" charset="0"/>
              </a:rPr>
              <a:t>/java-8-openjdk-amd64 </a:t>
            </a:r>
          </a:p>
          <a:p>
            <a:pPr>
              <a:buFont typeface="Arial" panose="020B0604020202020204" pitchFamily="34" charset="0"/>
              <a:buNone/>
            </a:pPr>
            <a:r>
              <a:rPr lang="en-US" b="1" dirty="0">
                <a:solidFill>
                  <a:srgbClr val="1D1D1A"/>
                </a:solidFill>
                <a:latin typeface="Huawei Sans" panose="020C0503030203020204" pitchFamily="34" charset="0"/>
              </a:rPr>
              <a:t>	export PATH=$JAVA_HOME/bin:$PATH</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4. Run the following command:</a:t>
            </a:r>
          </a:p>
          <a:p>
            <a:pPr>
              <a:buFont typeface="Arial" panose="020B0604020202020204" pitchFamily="34" charset="0"/>
              <a:buNone/>
            </a:pPr>
            <a:r>
              <a:rPr lang="en-US" dirty="0">
                <a:solidFill>
                  <a:srgbClr val="1D1D1A"/>
                </a:solidFill>
                <a:latin typeface="Huawei Sans" panose="020C0503030203020204" pitchFamily="34" charset="0"/>
              </a:rPr>
              <a:t>	</a:t>
            </a:r>
            <a:r>
              <a:rPr lang="en-US" b="1" dirty="0">
                <a:solidFill>
                  <a:srgbClr val="1D1D1A"/>
                </a:solidFill>
                <a:latin typeface="Huawei Sans" panose="020C0503030203020204" pitchFamily="34" charset="0"/>
              </a:rPr>
              <a:t>source ~/.</a:t>
            </a:r>
            <a:r>
              <a:rPr lang="en-US" b="1" dirty="0" err="1">
                <a:solidFill>
                  <a:srgbClr val="1D1D1A"/>
                </a:solidFill>
                <a:latin typeface="Huawei Sans" panose="020C0503030203020204" pitchFamily="34" charset="0"/>
              </a:rPr>
              <a:t>bashrc</a:t>
            </a:r>
            <a:endParaRPr lang="en-US" b="1"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3635789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矩形 96"/>
          <p:cNvSpPr/>
          <p:nvPr/>
        </p:nvSpPr>
        <p:spPr>
          <a:xfrm>
            <a:off x="727075" y="4246199"/>
            <a:ext cx="1117843" cy="1980986"/>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4" name="矩形 3"/>
          <p:cNvSpPr/>
          <p:nvPr/>
        </p:nvSpPr>
        <p:spPr>
          <a:xfrm>
            <a:off x="1939541" y="4218131"/>
            <a:ext cx="7530080" cy="1980986"/>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3" name="副标题 1"/>
          <p:cNvSpPr txBox="1">
            <a:spLocks/>
          </p:cNvSpPr>
          <p:nvPr/>
        </p:nvSpPr>
        <p:spPr>
          <a:xfrm>
            <a:off x="1539891" y="308727"/>
            <a:ext cx="9945505" cy="872034"/>
          </a:xfrm>
          <a:prstGeom prst="rect">
            <a:avLst/>
          </a:prstGeom>
        </p:spPr>
        <p:txBody>
          <a:bodyPr lIns="0" tIns="0" rIns="0" bIns="0" anchor="ctr">
            <a:spAutoFit/>
          </a:bodyPr>
          <a:lstStyle>
            <a:defPPr>
              <a:defRPr lang="en-US"/>
            </a:defPPr>
            <a:lvl1pPr indent="0" defTabSz="914583" fontAlgn="base">
              <a:lnSpc>
                <a:spcPts val="3430"/>
              </a:lnSpc>
              <a:spcBef>
                <a:spcPct val="20000"/>
              </a:spcBef>
              <a:spcAft>
                <a:spcPct val="0"/>
              </a:spcAft>
              <a:buClr>
                <a:srgbClr val="990000"/>
              </a:buClr>
              <a:buFont typeface="Arial" panose="020B0604020202020204" pitchFamily="34" charset="0"/>
              <a:buNone/>
              <a:defRPr sz="2799" b="1" kern="0" baseline="0">
                <a:solidFill>
                  <a:prstClr val="black">
                    <a:lumMod val="65000"/>
                    <a:lumOff val="35000"/>
                  </a:prstClr>
                </a:solidFill>
                <a:cs typeface="+mn-ea"/>
              </a:defRPr>
            </a:lvl1pPr>
            <a:lvl2pPr marL="593900" indent="0" algn="ctr" defTabSz="1187798">
              <a:lnSpc>
                <a:spcPct val="90000"/>
              </a:lnSpc>
              <a:spcBef>
                <a:spcPts val="650"/>
              </a:spcBef>
              <a:buFont typeface="Arial" panose="020B0604020202020204" pitchFamily="34" charset="0"/>
              <a:buNone/>
              <a:defRPr sz="2598"/>
            </a:lvl2pPr>
            <a:lvl3pPr marL="1187798" indent="0" algn="ctr" defTabSz="1187798">
              <a:lnSpc>
                <a:spcPct val="90000"/>
              </a:lnSpc>
              <a:spcBef>
                <a:spcPts val="650"/>
              </a:spcBef>
              <a:buFont typeface="Arial" panose="020B0604020202020204" pitchFamily="34" charset="0"/>
              <a:buNone/>
              <a:defRPr sz="2338"/>
            </a:lvl3pPr>
            <a:lvl4pPr marL="1781699" indent="0" algn="ctr" defTabSz="1187798">
              <a:lnSpc>
                <a:spcPct val="90000"/>
              </a:lnSpc>
              <a:spcBef>
                <a:spcPts val="650"/>
              </a:spcBef>
              <a:buFont typeface="Arial" panose="020B0604020202020204" pitchFamily="34" charset="0"/>
              <a:buNone/>
              <a:defRPr sz="2079"/>
            </a:lvl4pPr>
            <a:lvl5pPr marL="2375598" indent="0" algn="ctr" defTabSz="1187798">
              <a:lnSpc>
                <a:spcPct val="90000"/>
              </a:lnSpc>
              <a:spcBef>
                <a:spcPts val="650"/>
              </a:spcBef>
              <a:buFont typeface="Arial" panose="020B0604020202020204" pitchFamily="34" charset="0"/>
              <a:buNone/>
              <a:defRPr sz="2079"/>
            </a:lvl5pPr>
            <a:lvl6pPr marL="2969497" indent="0" algn="ctr" defTabSz="1187798">
              <a:lnSpc>
                <a:spcPct val="90000"/>
              </a:lnSpc>
              <a:spcBef>
                <a:spcPts val="650"/>
              </a:spcBef>
              <a:buFont typeface="Arial" panose="020B0604020202020204" pitchFamily="34" charset="0"/>
              <a:buNone/>
              <a:defRPr sz="2079"/>
            </a:lvl6pPr>
            <a:lvl7pPr marL="3563396" indent="0" algn="ctr" defTabSz="1187798">
              <a:lnSpc>
                <a:spcPct val="90000"/>
              </a:lnSpc>
              <a:spcBef>
                <a:spcPts val="650"/>
              </a:spcBef>
              <a:buFont typeface="Arial" panose="020B0604020202020204" pitchFamily="34" charset="0"/>
              <a:buNone/>
              <a:defRPr sz="2079"/>
            </a:lvl7pPr>
            <a:lvl8pPr marL="4157297" indent="0" algn="ctr" defTabSz="1187798">
              <a:lnSpc>
                <a:spcPct val="90000"/>
              </a:lnSpc>
              <a:spcBef>
                <a:spcPts val="650"/>
              </a:spcBef>
              <a:buFont typeface="Arial" panose="020B0604020202020204" pitchFamily="34" charset="0"/>
              <a:buNone/>
              <a:defRPr sz="2079"/>
            </a:lvl8pPr>
            <a:lvl9pPr marL="4751195" indent="0" algn="ctr" defTabSz="1187798">
              <a:lnSpc>
                <a:spcPct val="90000"/>
              </a:lnSpc>
              <a:spcBef>
                <a:spcPts val="650"/>
              </a:spcBef>
              <a:buFont typeface="Arial" panose="020B0604020202020204" pitchFamily="34" charset="0"/>
              <a:buNone/>
              <a:defRPr sz="2079"/>
            </a:lvl9pPr>
          </a:lstStyle>
          <a:p>
            <a:r>
              <a:rPr lang="en-US" sz="2800" dirty="0">
                <a:solidFill>
                  <a:srgbClr val="C00000"/>
                </a:solidFill>
                <a:latin typeface="Huawei Sans" panose="020C0503030203020204" pitchFamily="34" charset="0"/>
                <a:ea typeface="+mj-ea"/>
                <a:sym typeface="+mn-lt"/>
              </a:rPr>
              <a:t>Huawei AI: The Most Powerful AI Computing Platform That Enables Intelligent Transformation</a:t>
            </a:r>
          </a:p>
        </p:txBody>
      </p:sp>
      <p:sp>
        <p:nvSpPr>
          <p:cNvPr id="5" name="文本框 119"/>
          <p:cNvSpPr txBox="1"/>
          <p:nvPr/>
        </p:nvSpPr>
        <p:spPr>
          <a:xfrm>
            <a:off x="710076" y="4611517"/>
            <a:ext cx="1158291" cy="5287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36000" numCol="1" anchor="ctr" anchorCtr="0">
            <a:spAutoFit/>
          </a:bodyPr>
          <a:lstStyle>
            <a:lvl1pPr algn="r" defTabSz="3248588">
              <a:lnSpc>
                <a:spcPct val="150000"/>
              </a:lnSpc>
              <a:defRPr sz="3600" b="0">
                <a:solidFill>
                  <a:srgbClr val="FFFFFF">
                    <a:alpha val="80000"/>
                  </a:srgbClr>
                </a:solidFill>
                <a:latin typeface="PingFang SC Light"/>
                <a:ea typeface="PingFang SC Light"/>
                <a:cs typeface="PingFang SC Light"/>
                <a:sym typeface="PingFang SC Light"/>
              </a:defRPr>
            </a:lvl1pPr>
          </a:lstStyle>
          <a:p>
            <a:pPr algn="ctr" defTabSz="290343" hangingPunct="0">
              <a:lnSpc>
                <a:spcPct val="100000"/>
              </a:lnSpc>
              <a:defRPr sz="5000">
                <a:solidFill>
                  <a:srgbClr val="ED6D00"/>
                </a:solidFill>
                <a:latin typeface="Huawei Sans"/>
                <a:ea typeface="Huawei Sans"/>
                <a:cs typeface="Huawei Sans"/>
                <a:sym typeface="Huawei Sans"/>
              </a:defRPr>
            </a:pPr>
            <a:r>
              <a:rPr lang="en-US" sz="1600" b="1" dirty="0">
                <a:solidFill>
                  <a:srgbClr val="666666">
                    <a:lumMod val="75000"/>
                  </a:srgbClr>
                </a:solidFill>
                <a:latin typeface="Huawei Sans" panose="020C0503030203020204" pitchFamily="34" charset="0"/>
                <a:ea typeface="微软雅黑" panose="020B0503020204020204" pitchFamily="34" charset="-122"/>
                <a:cs typeface="+mn-ea"/>
                <a:sym typeface="+mn-lt"/>
              </a:rPr>
              <a:t>Computing resources</a:t>
            </a:r>
          </a:p>
        </p:txBody>
      </p:sp>
      <p:pic>
        <p:nvPicPr>
          <p:cNvPr id="7" name="图片 32" descr="图片 32"/>
          <p:cNvPicPr>
            <a:picLocks noChangeAspect="1"/>
          </p:cNvPicPr>
          <p:nvPr/>
        </p:nvPicPr>
        <p:blipFill>
          <a:blip r:embed="rId3"/>
          <a:stretch>
            <a:fillRect/>
          </a:stretch>
        </p:blipFill>
        <p:spPr>
          <a:xfrm>
            <a:off x="2938375" y="5077710"/>
            <a:ext cx="656683" cy="457318"/>
          </a:xfrm>
          <a:prstGeom prst="rect">
            <a:avLst/>
          </a:prstGeom>
          <a:ln w="12700" cap="flat">
            <a:noFill/>
            <a:miter lim="400000"/>
          </a:ln>
          <a:effectLst/>
        </p:spPr>
      </p:pic>
      <p:pic>
        <p:nvPicPr>
          <p:cNvPr id="8" name="图片 33" descr="图片 33"/>
          <p:cNvPicPr>
            <a:picLocks noChangeAspect="1"/>
          </p:cNvPicPr>
          <p:nvPr/>
        </p:nvPicPr>
        <p:blipFill>
          <a:blip r:embed="rId4"/>
          <a:stretch>
            <a:fillRect/>
          </a:stretch>
        </p:blipFill>
        <p:spPr>
          <a:xfrm>
            <a:off x="3935363" y="4811174"/>
            <a:ext cx="696399" cy="241882"/>
          </a:xfrm>
          <a:prstGeom prst="rect">
            <a:avLst/>
          </a:prstGeom>
          <a:ln w="12700" cap="flat">
            <a:noFill/>
            <a:miter lim="400000"/>
          </a:ln>
          <a:effectLst/>
        </p:spPr>
      </p:pic>
      <p:pic>
        <p:nvPicPr>
          <p:cNvPr id="10" name="SDC - 半罩球 X系列.331.png" descr="SDC - 半罩球 X系列.331.png"/>
          <p:cNvPicPr>
            <a:picLocks noChangeAspect="1"/>
          </p:cNvPicPr>
          <p:nvPr/>
        </p:nvPicPr>
        <p:blipFill>
          <a:blip r:embed="rId5"/>
          <a:stretch>
            <a:fillRect/>
          </a:stretch>
        </p:blipFill>
        <p:spPr>
          <a:xfrm>
            <a:off x="2323205" y="5438313"/>
            <a:ext cx="414701" cy="486461"/>
          </a:xfrm>
          <a:prstGeom prst="rect">
            <a:avLst/>
          </a:prstGeom>
          <a:ln w="12700" cap="flat">
            <a:noFill/>
            <a:miter lim="400000"/>
          </a:ln>
          <a:effectLst/>
        </p:spPr>
      </p:pic>
      <p:pic>
        <p:nvPicPr>
          <p:cNvPr id="14" name="Picture 2" descr="Picture 2"/>
          <p:cNvPicPr>
            <a:picLocks noChangeAspect="1"/>
          </p:cNvPicPr>
          <p:nvPr/>
        </p:nvPicPr>
        <p:blipFill>
          <a:blip r:embed="rId6"/>
          <a:srcRect/>
          <a:stretch>
            <a:fillRect/>
          </a:stretch>
        </p:blipFill>
        <p:spPr>
          <a:xfrm>
            <a:off x="2315585" y="4683054"/>
            <a:ext cx="423050" cy="449525"/>
          </a:xfrm>
          <a:prstGeom prst="rect">
            <a:avLst/>
          </a:prstGeom>
          <a:ln w="12700" cap="flat">
            <a:noFill/>
            <a:miter lim="400000"/>
          </a:ln>
          <a:effectLst/>
        </p:spPr>
      </p:pic>
      <p:sp>
        <p:nvSpPr>
          <p:cNvPr id="18" name="矩形 17"/>
          <p:cNvSpPr/>
          <p:nvPr/>
        </p:nvSpPr>
        <p:spPr>
          <a:xfrm>
            <a:off x="743582" y="3588072"/>
            <a:ext cx="8716898" cy="571999"/>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19" name="CANN…"/>
          <p:cNvSpPr txBox="1"/>
          <p:nvPr/>
        </p:nvSpPr>
        <p:spPr>
          <a:xfrm>
            <a:off x="5088538" y="3661292"/>
            <a:ext cx="1437340" cy="42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600" b="1" dirty="0">
                <a:solidFill>
                  <a:srgbClr val="C8102E"/>
                </a:solidFill>
                <a:latin typeface="Huawei Sans" panose="020C0503030203020204" pitchFamily="34" charset="0"/>
                <a:ea typeface="微软雅黑" panose="020B0503020204020204" pitchFamily="34" charset="-122"/>
                <a:cs typeface="+mn-ea"/>
                <a:sym typeface="+mn-lt"/>
              </a:rPr>
              <a:t>CANN 3.0</a:t>
            </a:r>
          </a:p>
        </p:txBody>
      </p:sp>
      <p:sp>
        <p:nvSpPr>
          <p:cNvPr id="20" name="CANN…"/>
          <p:cNvSpPr txBox="1"/>
          <p:nvPr/>
        </p:nvSpPr>
        <p:spPr>
          <a:xfrm>
            <a:off x="1469698" y="3661292"/>
            <a:ext cx="3708600" cy="42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600" b="1" dirty="0">
                <a:solidFill>
                  <a:srgbClr val="666666">
                    <a:lumMod val="75000"/>
                  </a:srgbClr>
                </a:solidFill>
                <a:latin typeface="Huawei Sans" panose="020C0503030203020204" pitchFamily="34" charset="0"/>
                <a:ea typeface="微软雅黑" panose="020B0503020204020204" pitchFamily="34" charset="-122"/>
                <a:cs typeface="+mn-ea"/>
                <a:sym typeface="+mn-lt"/>
              </a:rPr>
              <a:t>Heterogeneous compute architecture</a:t>
            </a:r>
          </a:p>
        </p:txBody>
      </p:sp>
      <p:sp>
        <p:nvSpPr>
          <p:cNvPr id="21" name="矩形 20"/>
          <p:cNvSpPr/>
          <p:nvPr/>
        </p:nvSpPr>
        <p:spPr>
          <a:xfrm>
            <a:off x="743582" y="2917821"/>
            <a:ext cx="8729633" cy="571999"/>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22" name="CANN…"/>
          <p:cNvSpPr txBox="1"/>
          <p:nvPr/>
        </p:nvSpPr>
        <p:spPr>
          <a:xfrm>
            <a:off x="5088538" y="2971991"/>
            <a:ext cx="1437340" cy="42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600" b="1">
                <a:solidFill>
                  <a:srgbClr val="C8102E"/>
                </a:solidFill>
                <a:latin typeface="Huawei Sans" panose="020C0503030203020204" pitchFamily="34" charset="0"/>
                <a:ea typeface="微软雅黑" panose="020B0503020204020204" pitchFamily="34" charset="-122"/>
                <a:cs typeface="+mn-ea"/>
                <a:sym typeface="+mn-lt"/>
              </a:rPr>
              <a:t>MindSpore</a:t>
            </a:r>
          </a:p>
        </p:txBody>
      </p:sp>
      <p:sp>
        <p:nvSpPr>
          <p:cNvPr id="23" name="CANN…"/>
          <p:cNvSpPr txBox="1"/>
          <p:nvPr/>
        </p:nvSpPr>
        <p:spPr>
          <a:xfrm>
            <a:off x="3696524" y="2971991"/>
            <a:ext cx="1481774" cy="42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600" b="1" dirty="0">
                <a:solidFill>
                  <a:srgbClr val="666666">
                    <a:lumMod val="75000"/>
                  </a:srgbClr>
                </a:solidFill>
                <a:latin typeface="Huawei Sans" panose="020C0503030203020204" pitchFamily="34" charset="0"/>
                <a:ea typeface="微软雅黑" panose="020B0503020204020204" pitchFamily="34" charset="-122"/>
                <a:cs typeface="+mn-ea"/>
                <a:sym typeface="+mn-lt"/>
              </a:rPr>
              <a:t>AI framework</a:t>
            </a:r>
          </a:p>
        </p:txBody>
      </p:sp>
      <p:sp>
        <p:nvSpPr>
          <p:cNvPr id="24" name="矩形 23"/>
          <p:cNvSpPr/>
          <p:nvPr/>
        </p:nvSpPr>
        <p:spPr>
          <a:xfrm>
            <a:off x="742742" y="1279348"/>
            <a:ext cx="8730473" cy="1540220"/>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25" name="文本框 119"/>
          <p:cNvSpPr txBox="1"/>
          <p:nvPr/>
        </p:nvSpPr>
        <p:spPr>
          <a:xfrm>
            <a:off x="767685" y="1836513"/>
            <a:ext cx="1383062" cy="6612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36000" numCol="1" anchor="ctr" anchorCtr="0">
            <a:noAutofit/>
          </a:bodyPr>
          <a:lstStyle>
            <a:lvl1pPr algn="r" defTabSz="3248588">
              <a:lnSpc>
                <a:spcPct val="150000"/>
              </a:lnSpc>
              <a:defRPr sz="3600" b="0">
                <a:solidFill>
                  <a:srgbClr val="FFFFFF">
                    <a:alpha val="80000"/>
                  </a:srgbClr>
                </a:solidFill>
                <a:latin typeface="PingFang SC Light"/>
                <a:ea typeface="PingFang SC Light"/>
                <a:cs typeface="PingFang SC Light"/>
                <a:sym typeface="PingFang SC Light"/>
              </a:defRPr>
            </a:lvl1pPr>
          </a:lstStyle>
          <a:p>
            <a:pPr algn="ctr" defTabSz="290343" hangingPunct="0">
              <a:lnSpc>
                <a:spcPct val="100000"/>
              </a:lnSpc>
              <a:defRPr sz="5000">
                <a:solidFill>
                  <a:srgbClr val="ED6D00"/>
                </a:solidFill>
                <a:latin typeface="Huawei Sans"/>
                <a:ea typeface="Huawei Sans"/>
                <a:cs typeface="Huawei Sans"/>
                <a:sym typeface="Huawei Sans"/>
              </a:defRPr>
            </a:pPr>
            <a:r>
              <a:rPr lang="en-US" sz="1600" b="1" dirty="0">
                <a:solidFill>
                  <a:srgbClr val="666666">
                    <a:lumMod val="75000"/>
                  </a:srgbClr>
                </a:solidFill>
                <a:latin typeface="Huawei Sans" panose="020C0503030203020204" pitchFamily="34" charset="0"/>
                <a:ea typeface="微软雅黑" panose="020B0503020204020204" pitchFamily="34" charset="-122"/>
                <a:cs typeface="+mn-ea"/>
                <a:sym typeface="+mn-lt"/>
              </a:rPr>
              <a:t>Ascend application enablement</a:t>
            </a:r>
          </a:p>
        </p:txBody>
      </p:sp>
      <p:sp>
        <p:nvSpPr>
          <p:cNvPr id="26" name="CANN…"/>
          <p:cNvSpPr txBox="1"/>
          <p:nvPr/>
        </p:nvSpPr>
        <p:spPr>
          <a:xfrm>
            <a:off x="1077991" y="2496116"/>
            <a:ext cx="757371" cy="27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600" b="1" dirty="0" err="1">
                <a:solidFill>
                  <a:srgbClr val="C8102E"/>
                </a:solidFill>
                <a:latin typeface="Huawei Sans" panose="020C0503030203020204" pitchFamily="34" charset="0"/>
                <a:ea typeface="微软雅黑" panose="020B0503020204020204" pitchFamily="34" charset="-122"/>
                <a:cs typeface="+mn-ea"/>
                <a:sym typeface="+mn-lt"/>
              </a:rPr>
              <a:t>MindX</a:t>
            </a:r>
            <a:endParaRPr lang="en-US" sz="1600" b="1" dirty="0">
              <a:solidFill>
                <a:srgbClr val="C8102E"/>
              </a:solidFill>
              <a:latin typeface="Huawei Sans" panose="020C0503030203020204" pitchFamily="34" charset="0"/>
              <a:ea typeface="微软雅黑" panose="020B0503020204020204" pitchFamily="34" charset="-122"/>
              <a:cs typeface="+mn-ea"/>
              <a:sym typeface="+mn-lt"/>
            </a:endParaRPr>
          </a:p>
        </p:txBody>
      </p:sp>
      <p:sp>
        <p:nvSpPr>
          <p:cNvPr id="94" name="圆角矩形 93"/>
          <p:cNvSpPr/>
          <p:nvPr/>
        </p:nvSpPr>
        <p:spPr>
          <a:xfrm rot="10800000">
            <a:off x="6860711" y="1398206"/>
            <a:ext cx="2486566" cy="1374027"/>
          </a:xfrm>
          <a:prstGeom prst="roundRect">
            <a:avLst>
              <a:gd name="adj" fmla="val 0"/>
            </a:avLst>
          </a:prstGeom>
          <a:solidFill>
            <a:schemeClr val="bg1">
              <a:lumMod val="20000"/>
              <a:lumOff val="80000"/>
              <a:alpha val="69804"/>
            </a:schemeClr>
          </a:solidFill>
          <a:ln w="9525">
            <a:noFill/>
            <a:round/>
            <a:headEnd/>
            <a:tailEnd/>
          </a:ln>
          <a:effectLst>
            <a:outerShdw blurRad="139700" dist="38100" dir="5400000" algn="t" rotWithShape="0">
              <a:prstClr val="black">
                <a:alpha val="11000"/>
              </a:prstClr>
            </a:outerShdw>
          </a:effectLst>
        </p:spPr>
        <p:txBody>
          <a:bodyPr vert="horz" wrap="square" lIns="0" tIns="0" rIns="0" bIns="36000" numCol="1" anchor="ctr" anchorCtr="0" compatLnSpc="1">
            <a:prstTxWarp prst="textNoShape">
              <a:avLst/>
            </a:prstTxWarp>
          </a:bodyPr>
          <a:lstStyle/>
          <a:p>
            <a:pPr algn="ctr" defTabSz="914478">
              <a:lnSpc>
                <a:spcPct val="130000"/>
              </a:lnSpc>
            </a:pPr>
            <a:endParaRPr lang="zh-CN" altLang="en-US" sz="1200" b="1" dirty="0">
              <a:solidFill>
                <a:srgbClr val="231815"/>
              </a:solidFill>
              <a:latin typeface="Huawei Sans" panose="020C0503030203020204" pitchFamily="34" charset="0"/>
              <a:cs typeface="+mn-ea"/>
              <a:sym typeface="+mn-lt"/>
            </a:endParaRPr>
          </a:p>
        </p:txBody>
      </p:sp>
      <p:sp>
        <p:nvSpPr>
          <p:cNvPr id="27" name="矩形 26"/>
          <p:cNvSpPr/>
          <p:nvPr/>
        </p:nvSpPr>
        <p:spPr>
          <a:xfrm>
            <a:off x="2183798" y="2418225"/>
            <a:ext cx="817521"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31" name="端侧"/>
          <p:cNvSpPr txBox="1"/>
          <p:nvPr/>
        </p:nvSpPr>
        <p:spPr>
          <a:xfrm>
            <a:off x="3052600" y="1722719"/>
            <a:ext cx="428001" cy="296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36000" numCol="1" anchor="ctr" anchorCtr="0">
            <a:spAutoFit/>
          </a:bodyPr>
          <a:lstStyle>
            <a:lvl1pPr defTabSz="2809337">
              <a:lnSpc>
                <a:spcPct val="150000"/>
              </a:lnSpc>
              <a:defRPr sz="3600">
                <a:latin typeface="Huawei Sans"/>
                <a:ea typeface="Huawei Sans"/>
                <a:cs typeface="Huawei Sans"/>
                <a:sym typeface="Huawei Sans"/>
              </a:defRPr>
            </a:lvl1pPr>
          </a:lstStyle>
          <a:p>
            <a:pPr algn="ctr" hangingPunct="0"/>
            <a:r>
              <a:rPr lang="en-US" sz="1125" dirty="0">
                <a:solidFill>
                  <a:srgbClr val="666666">
                    <a:lumMod val="75000"/>
                  </a:srgbClr>
                </a:solidFill>
                <a:latin typeface="Huawei Sans" panose="020C0503030203020204" pitchFamily="34" charset="0"/>
                <a:ea typeface="微软雅黑" panose="020B0503020204020204" pitchFamily="34" charset="-122"/>
                <a:cs typeface="+mn-ea"/>
                <a:sym typeface="+mn-lt"/>
              </a:rPr>
              <a:t>Device</a:t>
            </a:r>
          </a:p>
        </p:txBody>
      </p:sp>
      <p:sp>
        <p:nvSpPr>
          <p:cNvPr id="41" name="边缘"/>
          <p:cNvSpPr txBox="1"/>
          <p:nvPr/>
        </p:nvSpPr>
        <p:spPr>
          <a:xfrm>
            <a:off x="5465268" y="1722719"/>
            <a:ext cx="320601" cy="296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36000" numCol="1" anchor="ctr" anchorCtr="0">
            <a:spAutoFit/>
          </a:bodyPr>
          <a:lstStyle>
            <a:lvl1pPr defTabSz="2809337">
              <a:lnSpc>
                <a:spcPct val="150000"/>
              </a:lnSpc>
              <a:defRPr sz="3600">
                <a:latin typeface="Huawei Sans"/>
                <a:ea typeface="Huawei Sans"/>
                <a:cs typeface="Huawei Sans"/>
                <a:sym typeface="Huawei Sans"/>
              </a:defRPr>
            </a:lvl1pPr>
          </a:lstStyle>
          <a:p>
            <a:pPr algn="ctr" hangingPunct="0"/>
            <a:r>
              <a:rPr lang="en-US" sz="1125">
                <a:solidFill>
                  <a:srgbClr val="666666">
                    <a:lumMod val="75000"/>
                  </a:srgbClr>
                </a:solidFill>
                <a:latin typeface="Huawei Sans" panose="020C0503030203020204" pitchFamily="34" charset="0"/>
                <a:ea typeface="微软雅黑" panose="020B0503020204020204" pitchFamily="34" charset="-122"/>
                <a:cs typeface="+mn-ea"/>
                <a:sym typeface="+mn-lt"/>
              </a:rPr>
              <a:t>Edge</a:t>
            </a:r>
          </a:p>
        </p:txBody>
      </p:sp>
      <p:sp>
        <p:nvSpPr>
          <p:cNvPr id="51" name="线条"/>
          <p:cNvSpPr/>
          <p:nvPr/>
        </p:nvSpPr>
        <p:spPr>
          <a:xfrm flipV="1">
            <a:off x="4433900" y="1993556"/>
            <a:ext cx="0" cy="735996"/>
          </a:xfrm>
          <a:prstGeom prst="line">
            <a:avLst/>
          </a:prstGeom>
          <a:noFill/>
          <a:ln w="12700" cap="flat">
            <a:solidFill>
              <a:schemeClr val="bg2">
                <a:lumMod val="25000"/>
              </a:schemeClr>
            </a:solidFill>
            <a:prstDash val="solid"/>
            <a:miter lim="400000"/>
          </a:ln>
          <a:effectLst/>
        </p:spPr>
        <p:txBody>
          <a:bodyPr wrap="square" lIns="0" tIns="0" rIns="0" bIns="36000" numCol="1" anchor="ctr" anchorCtr="0">
            <a:noAutofit/>
          </a:bodyPr>
          <a:lstStyle/>
          <a:p>
            <a:pPr algn="ctr" defTabSz="412794" hangingPunct="0">
              <a:defRPr sz="3400" b="0">
                <a:latin typeface="+mn-lt"/>
                <a:ea typeface="+mn-ea"/>
                <a:cs typeface="+mn-cs"/>
                <a:sym typeface="Helvetica Neue Medium"/>
              </a:defRPr>
            </a:pPr>
            <a:endParaRPr sz="945" kern="0" dirty="0">
              <a:solidFill>
                <a:srgbClr val="FFFFFF"/>
              </a:solidFill>
              <a:latin typeface="Huawei Sans" panose="020C0503030203020204" pitchFamily="34" charset="0"/>
              <a:cs typeface="+mn-ea"/>
              <a:sym typeface="+mn-lt"/>
            </a:endParaRPr>
          </a:p>
        </p:txBody>
      </p:sp>
      <p:sp>
        <p:nvSpPr>
          <p:cNvPr id="53" name="数据中心"/>
          <p:cNvSpPr txBox="1"/>
          <p:nvPr/>
        </p:nvSpPr>
        <p:spPr>
          <a:xfrm>
            <a:off x="8058457" y="1722719"/>
            <a:ext cx="192360" cy="296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36000" numCol="1" anchor="ctr" anchorCtr="0">
            <a:spAutoFit/>
          </a:bodyPr>
          <a:lstStyle>
            <a:lvl1pPr defTabSz="2809337">
              <a:lnSpc>
                <a:spcPct val="150000"/>
              </a:lnSpc>
              <a:defRPr sz="3600">
                <a:latin typeface="Huawei Sans"/>
                <a:ea typeface="Huawei Sans"/>
                <a:cs typeface="Huawei Sans"/>
                <a:sym typeface="Huawei Sans"/>
              </a:defRPr>
            </a:lvl1pPr>
          </a:lstStyle>
          <a:p>
            <a:pPr algn="ctr" hangingPunct="0"/>
            <a:r>
              <a:rPr lang="en-US" sz="1125" dirty="0">
                <a:solidFill>
                  <a:srgbClr val="666666">
                    <a:lumMod val="75000"/>
                  </a:srgbClr>
                </a:solidFill>
                <a:latin typeface="Huawei Sans" panose="020C0503030203020204" pitchFamily="34" charset="0"/>
                <a:ea typeface="微软雅黑" panose="020B0503020204020204" pitchFamily="34" charset="-122"/>
                <a:cs typeface="+mn-ea"/>
                <a:sym typeface="+mn-lt"/>
              </a:rPr>
              <a:t>DC</a:t>
            </a:r>
          </a:p>
        </p:txBody>
      </p:sp>
      <p:sp>
        <p:nvSpPr>
          <p:cNvPr id="68" name="CANN…"/>
          <p:cNvSpPr txBox="1"/>
          <p:nvPr/>
        </p:nvSpPr>
        <p:spPr>
          <a:xfrm>
            <a:off x="2227642" y="2445264"/>
            <a:ext cx="729079"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C8102E"/>
                </a:solidFill>
                <a:latin typeface="Huawei Sans" panose="020C0503030203020204" pitchFamily="34" charset="0"/>
                <a:ea typeface="微软雅黑" panose="020B0503020204020204" pitchFamily="34" charset="-122"/>
                <a:cs typeface="+mn-ea"/>
                <a:sym typeface="+mn-lt"/>
              </a:rPr>
              <a:t>MindX Edge</a:t>
            </a:r>
          </a:p>
        </p:txBody>
      </p:sp>
      <p:sp>
        <p:nvSpPr>
          <p:cNvPr id="69" name="矩形 68"/>
          <p:cNvSpPr/>
          <p:nvPr/>
        </p:nvSpPr>
        <p:spPr>
          <a:xfrm>
            <a:off x="3035044" y="2418225"/>
            <a:ext cx="783167"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70" name="CANN…"/>
          <p:cNvSpPr txBox="1"/>
          <p:nvPr/>
        </p:nvSpPr>
        <p:spPr>
          <a:xfrm>
            <a:off x="3067637" y="2445264"/>
            <a:ext cx="732999"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dirty="0" err="1">
                <a:solidFill>
                  <a:srgbClr val="C8102E"/>
                </a:solidFill>
                <a:latin typeface="Huawei Sans" panose="020C0503030203020204" pitchFamily="34" charset="0"/>
                <a:ea typeface="微软雅黑" panose="020B0503020204020204" pitchFamily="34" charset="-122"/>
                <a:cs typeface="+mn-ea"/>
                <a:sym typeface="+mn-lt"/>
              </a:rPr>
              <a:t>ModelZoo</a:t>
            </a:r>
            <a:endParaRPr lang="en-US" sz="1000" dirty="0">
              <a:solidFill>
                <a:srgbClr val="C8102E"/>
              </a:solidFill>
              <a:latin typeface="Huawei Sans" panose="020C0503030203020204" pitchFamily="34" charset="0"/>
              <a:ea typeface="微软雅黑" panose="020B0503020204020204" pitchFamily="34" charset="-122"/>
              <a:cs typeface="+mn-ea"/>
              <a:sym typeface="+mn-lt"/>
            </a:endParaRPr>
          </a:p>
        </p:txBody>
      </p:sp>
      <p:sp>
        <p:nvSpPr>
          <p:cNvPr id="71" name="矩形 70"/>
          <p:cNvSpPr/>
          <p:nvPr/>
        </p:nvSpPr>
        <p:spPr>
          <a:xfrm>
            <a:off x="3879391" y="2418225"/>
            <a:ext cx="419646"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72" name="CANN…"/>
          <p:cNvSpPr txBox="1"/>
          <p:nvPr/>
        </p:nvSpPr>
        <p:spPr>
          <a:xfrm>
            <a:off x="3895161" y="2445264"/>
            <a:ext cx="403874"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C8102E"/>
                </a:solidFill>
                <a:latin typeface="Huawei Sans" panose="020C0503030203020204" pitchFamily="34" charset="0"/>
                <a:ea typeface="微软雅黑" panose="020B0503020204020204" pitchFamily="34" charset="-122"/>
                <a:cs typeface="+mn-ea"/>
                <a:sym typeface="+mn-lt"/>
              </a:rPr>
              <a:t>SDK</a:t>
            </a:r>
          </a:p>
        </p:txBody>
      </p:sp>
      <p:sp>
        <p:nvSpPr>
          <p:cNvPr id="79" name="矩形 78"/>
          <p:cNvSpPr/>
          <p:nvPr/>
        </p:nvSpPr>
        <p:spPr>
          <a:xfrm>
            <a:off x="2183798" y="2041182"/>
            <a:ext cx="2115237"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80" name="CANN…"/>
          <p:cNvSpPr txBox="1"/>
          <p:nvPr/>
        </p:nvSpPr>
        <p:spPr>
          <a:xfrm>
            <a:off x="2227642" y="2070691"/>
            <a:ext cx="2036265"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666666">
                    <a:lumMod val="75000"/>
                  </a:srgbClr>
                </a:solidFill>
                <a:latin typeface="Huawei Sans" panose="020C0503030203020204" pitchFamily="34" charset="0"/>
                <a:ea typeface="微软雅黑" panose="020B0503020204020204" pitchFamily="34" charset="-122"/>
                <a:cs typeface="+mn-ea"/>
                <a:sym typeface="+mn-lt"/>
              </a:rPr>
              <a:t>Service applications</a:t>
            </a:r>
          </a:p>
        </p:txBody>
      </p:sp>
      <p:sp>
        <p:nvSpPr>
          <p:cNvPr id="81" name="矩形 80"/>
          <p:cNvSpPr/>
          <p:nvPr/>
        </p:nvSpPr>
        <p:spPr>
          <a:xfrm>
            <a:off x="4561343" y="2041182"/>
            <a:ext cx="2115237"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82" name="CANN…"/>
          <p:cNvSpPr txBox="1"/>
          <p:nvPr/>
        </p:nvSpPr>
        <p:spPr>
          <a:xfrm>
            <a:off x="4605186" y="2070691"/>
            <a:ext cx="2036265"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dirty="0">
                <a:solidFill>
                  <a:srgbClr val="666666">
                    <a:lumMod val="75000"/>
                  </a:srgbClr>
                </a:solidFill>
                <a:latin typeface="Huawei Sans" panose="020C0503030203020204" pitchFamily="34" charset="0"/>
                <a:ea typeface="微软雅黑" panose="020B0503020204020204" pitchFamily="34" charset="-122"/>
                <a:cs typeface="+mn-ea"/>
                <a:sym typeface="+mn-lt"/>
              </a:rPr>
              <a:t>Service applications</a:t>
            </a:r>
          </a:p>
        </p:txBody>
      </p:sp>
      <p:sp>
        <p:nvSpPr>
          <p:cNvPr id="83" name="矩形 82"/>
          <p:cNvSpPr/>
          <p:nvPr/>
        </p:nvSpPr>
        <p:spPr>
          <a:xfrm>
            <a:off x="6922166" y="2418225"/>
            <a:ext cx="835476"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84" name="CANN…"/>
          <p:cNvSpPr txBox="1"/>
          <p:nvPr/>
        </p:nvSpPr>
        <p:spPr>
          <a:xfrm>
            <a:off x="6966009" y="2445264"/>
            <a:ext cx="791632"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dirty="0" err="1">
                <a:solidFill>
                  <a:srgbClr val="C8102E"/>
                </a:solidFill>
                <a:latin typeface="Huawei Sans" panose="020C0503030203020204" pitchFamily="34" charset="0"/>
                <a:ea typeface="微软雅黑" panose="020B0503020204020204" pitchFamily="34" charset="-122"/>
                <a:cs typeface="+mn-ea"/>
                <a:sym typeface="+mn-lt"/>
              </a:rPr>
              <a:t>MindX</a:t>
            </a:r>
            <a:r>
              <a:rPr lang="en-US" sz="1000" dirty="0">
                <a:solidFill>
                  <a:srgbClr val="C8102E"/>
                </a:solidFill>
                <a:latin typeface="Huawei Sans" panose="020C0503030203020204" pitchFamily="34" charset="0"/>
                <a:ea typeface="微软雅黑" panose="020B0503020204020204" pitchFamily="34" charset="-122"/>
                <a:cs typeface="+mn-ea"/>
                <a:sym typeface="+mn-lt"/>
              </a:rPr>
              <a:t> DL</a:t>
            </a:r>
          </a:p>
        </p:txBody>
      </p:sp>
      <p:sp>
        <p:nvSpPr>
          <p:cNvPr id="85" name="矩形 84"/>
          <p:cNvSpPr/>
          <p:nvPr/>
        </p:nvSpPr>
        <p:spPr>
          <a:xfrm>
            <a:off x="7801056" y="2418225"/>
            <a:ext cx="755522"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86" name="CANN…"/>
          <p:cNvSpPr txBox="1"/>
          <p:nvPr/>
        </p:nvSpPr>
        <p:spPr>
          <a:xfrm>
            <a:off x="7818820" y="2445264"/>
            <a:ext cx="728975"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C8102E"/>
                </a:solidFill>
                <a:latin typeface="Huawei Sans" panose="020C0503030203020204" pitchFamily="34" charset="0"/>
                <a:ea typeface="微软雅黑" panose="020B0503020204020204" pitchFamily="34" charset="-122"/>
                <a:cs typeface="+mn-ea"/>
                <a:sym typeface="+mn-lt"/>
              </a:rPr>
              <a:t>ModelZoo</a:t>
            </a:r>
          </a:p>
        </p:txBody>
      </p:sp>
      <p:sp>
        <p:nvSpPr>
          <p:cNvPr id="87" name="矩形 86"/>
          <p:cNvSpPr/>
          <p:nvPr/>
        </p:nvSpPr>
        <p:spPr>
          <a:xfrm>
            <a:off x="8617757" y="2418225"/>
            <a:ext cx="642359"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88" name="CANN…"/>
          <p:cNvSpPr txBox="1"/>
          <p:nvPr/>
        </p:nvSpPr>
        <p:spPr>
          <a:xfrm>
            <a:off x="8633528" y="2445264"/>
            <a:ext cx="626587"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C8102E"/>
                </a:solidFill>
                <a:latin typeface="Huawei Sans" panose="020C0503030203020204" pitchFamily="34" charset="0"/>
                <a:ea typeface="微软雅黑" panose="020B0503020204020204" pitchFamily="34" charset="-122"/>
                <a:cs typeface="+mn-ea"/>
                <a:sym typeface="+mn-lt"/>
              </a:rPr>
              <a:t>SDK</a:t>
            </a:r>
          </a:p>
        </p:txBody>
      </p:sp>
      <p:sp>
        <p:nvSpPr>
          <p:cNvPr id="89" name="矩形 88"/>
          <p:cNvSpPr/>
          <p:nvPr/>
        </p:nvSpPr>
        <p:spPr>
          <a:xfrm>
            <a:off x="6922165" y="2041182"/>
            <a:ext cx="2337950"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90" name="直接连接符 132"/>
          <p:cNvSpPr/>
          <p:nvPr/>
        </p:nvSpPr>
        <p:spPr>
          <a:xfrm>
            <a:off x="8250817" y="2070691"/>
            <a:ext cx="0" cy="256544"/>
          </a:xfrm>
          <a:prstGeom prst="line">
            <a:avLst/>
          </a:prstGeom>
          <a:noFill/>
          <a:ln w="12700" cap="flat">
            <a:solidFill>
              <a:schemeClr val="bg2">
                <a:lumMod val="25000"/>
              </a:schemeClr>
            </a:solidFill>
            <a:prstDash val="sysDash"/>
            <a:miter lim="800000"/>
          </a:ln>
          <a:effectLst/>
        </p:spPr>
        <p:txBody>
          <a:bodyPr wrap="square" lIns="0" tIns="0" rIns="0" bIns="36000" numCol="1" anchor="ctr" anchorCtr="0">
            <a:noAutofit/>
          </a:bodyPr>
          <a:lstStyle/>
          <a:p>
            <a:pPr defTabSz="902412" hangingPunct="0">
              <a:defRPr sz="6300" b="0">
                <a:solidFill>
                  <a:srgbClr val="000000"/>
                </a:solidFill>
                <a:latin typeface="Huawei Sans"/>
                <a:ea typeface="Huawei Sans"/>
                <a:cs typeface="Huawei Sans"/>
                <a:sym typeface="Huawei Sans"/>
              </a:defRPr>
            </a:pPr>
            <a:endParaRPr sz="1750" kern="0" dirty="0">
              <a:solidFill>
                <a:srgbClr val="666666">
                  <a:lumMod val="75000"/>
                </a:srgbClr>
              </a:solidFill>
              <a:latin typeface="Huawei Sans" panose="020C0503030203020204" pitchFamily="34" charset="0"/>
              <a:ea typeface="微软雅黑" panose="020B0503020204020204" pitchFamily="34" charset="-122"/>
              <a:cs typeface="+mn-ea"/>
              <a:sym typeface="+mn-lt"/>
            </a:endParaRPr>
          </a:p>
        </p:txBody>
      </p:sp>
      <p:sp>
        <p:nvSpPr>
          <p:cNvPr id="91" name="线条"/>
          <p:cNvSpPr/>
          <p:nvPr/>
        </p:nvSpPr>
        <p:spPr>
          <a:xfrm flipV="1">
            <a:off x="6796286" y="1993556"/>
            <a:ext cx="0" cy="735996"/>
          </a:xfrm>
          <a:prstGeom prst="line">
            <a:avLst/>
          </a:prstGeom>
          <a:noFill/>
          <a:ln w="12700" cap="flat">
            <a:solidFill>
              <a:schemeClr val="bg2">
                <a:lumMod val="25000"/>
              </a:schemeClr>
            </a:solidFill>
            <a:prstDash val="solid"/>
            <a:miter lim="400000"/>
          </a:ln>
          <a:effectLst/>
        </p:spPr>
        <p:txBody>
          <a:bodyPr wrap="square" lIns="0" tIns="0" rIns="0" bIns="36000" numCol="1" anchor="ctr" anchorCtr="0">
            <a:noAutofit/>
          </a:bodyPr>
          <a:lstStyle/>
          <a:p>
            <a:pPr algn="ctr" defTabSz="412794" hangingPunct="0">
              <a:defRPr sz="3400" b="0">
                <a:latin typeface="+mn-lt"/>
                <a:ea typeface="+mn-ea"/>
                <a:cs typeface="+mn-cs"/>
                <a:sym typeface="Helvetica Neue Medium"/>
              </a:defRPr>
            </a:pPr>
            <a:endParaRPr sz="945" kern="0" dirty="0">
              <a:solidFill>
                <a:srgbClr val="FFFFFF"/>
              </a:solidFill>
              <a:latin typeface="Huawei Sans" panose="020C0503030203020204" pitchFamily="34" charset="0"/>
              <a:cs typeface="+mn-ea"/>
              <a:sym typeface="+mn-lt"/>
            </a:endParaRPr>
          </a:p>
        </p:txBody>
      </p:sp>
      <p:sp>
        <p:nvSpPr>
          <p:cNvPr id="92" name="CANN…"/>
          <p:cNvSpPr txBox="1"/>
          <p:nvPr/>
        </p:nvSpPr>
        <p:spPr>
          <a:xfrm>
            <a:off x="6973035" y="2095406"/>
            <a:ext cx="1150264" cy="238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dirty="0">
                <a:solidFill>
                  <a:srgbClr val="666666">
                    <a:lumMod val="75000"/>
                  </a:srgbClr>
                </a:solidFill>
                <a:latin typeface="Huawei Sans" panose="020C0503030203020204" pitchFamily="34" charset="0"/>
                <a:ea typeface="微软雅黑" panose="020B0503020204020204" pitchFamily="34" charset="-122"/>
                <a:cs typeface="+mn-ea"/>
                <a:sym typeface="+mn-lt"/>
              </a:rPr>
              <a:t>Third-Party deep learning system</a:t>
            </a:r>
          </a:p>
        </p:txBody>
      </p:sp>
      <p:sp>
        <p:nvSpPr>
          <p:cNvPr id="93" name="CANN…"/>
          <p:cNvSpPr txBox="1"/>
          <p:nvPr/>
        </p:nvSpPr>
        <p:spPr>
          <a:xfrm>
            <a:off x="8312048" y="2070691"/>
            <a:ext cx="922730"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dirty="0">
                <a:solidFill>
                  <a:srgbClr val="666666">
                    <a:lumMod val="75000"/>
                  </a:srgbClr>
                </a:solidFill>
                <a:latin typeface="Huawei Sans" panose="020C0503030203020204" pitchFamily="34" charset="0"/>
                <a:ea typeface="微软雅黑" panose="020B0503020204020204" pitchFamily="34" charset="-122"/>
                <a:cs typeface="+mn-ea"/>
                <a:sym typeface="+mn-lt"/>
              </a:rPr>
              <a:t>Third-party cloud platform</a:t>
            </a:r>
          </a:p>
        </p:txBody>
      </p:sp>
      <p:sp>
        <p:nvSpPr>
          <p:cNvPr id="95" name="边缘"/>
          <p:cNvSpPr txBox="1"/>
          <p:nvPr/>
        </p:nvSpPr>
        <p:spPr>
          <a:xfrm>
            <a:off x="4894601" y="1413921"/>
            <a:ext cx="1461939" cy="359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36000" numCol="1" anchor="ctr" anchorCtr="0">
            <a:spAutoFit/>
          </a:bodyPr>
          <a:lstStyle>
            <a:lvl1pPr defTabSz="2809337">
              <a:lnSpc>
                <a:spcPct val="150000"/>
              </a:lnSpc>
              <a:defRPr sz="3600">
                <a:latin typeface="Huawei Sans"/>
                <a:ea typeface="Huawei Sans"/>
                <a:cs typeface="Huawei Sans"/>
                <a:sym typeface="Huawei Sans"/>
              </a:defRPr>
            </a:lvl1pPr>
          </a:lstStyle>
          <a:p>
            <a:pPr algn="ctr" hangingPunct="0"/>
            <a:r>
              <a:rPr lang="en-US" sz="1400" b="1" dirty="0">
                <a:solidFill>
                  <a:srgbClr val="666666">
                    <a:lumMod val="75000"/>
                  </a:srgbClr>
                </a:solidFill>
                <a:latin typeface="Huawei Sans" panose="020C0503030203020204" pitchFamily="34" charset="0"/>
                <a:ea typeface="微软雅黑" panose="020B0503020204020204" pitchFamily="34" charset="-122"/>
                <a:cs typeface="+mn-ea"/>
                <a:sym typeface="+mn-lt"/>
              </a:rPr>
              <a:t>Inference service</a:t>
            </a:r>
          </a:p>
        </p:txBody>
      </p:sp>
      <p:sp>
        <p:nvSpPr>
          <p:cNvPr id="96" name="边缘"/>
          <p:cNvSpPr txBox="1"/>
          <p:nvPr/>
        </p:nvSpPr>
        <p:spPr>
          <a:xfrm>
            <a:off x="7477080" y="1413921"/>
            <a:ext cx="1372171" cy="359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36000" numCol="1" anchor="ctr" anchorCtr="0">
            <a:spAutoFit/>
          </a:bodyPr>
          <a:lstStyle>
            <a:lvl1pPr defTabSz="2809337">
              <a:lnSpc>
                <a:spcPct val="150000"/>
              </a:lnSpc>
              <a:defRPr sz="3600">
                <a:latin typeface="Huawei Sans"/>
                <a:ea typeface="Huawei Sans"/>
                <a:cs typeface="Huawei Sans"/>
                <a:sym typeface="Huawei Sans"/>
              </a:defRPr>
            </a:lvl1pPr>
          </a:lstStyle>
          <a:p>
            <a:pPr algn="ctr" hangingPunct="0"/>
            <a:r>
              <a:rPr lang="en-US" sz="1400" b="1" dirty="0">
                <a:solidFill>
                  <a:srgbClr val="666666">
                    <a:lumMod val="75000"/>
                  </a:srgbClr>
                </a:solidFill>
                <a:latin typeface="Huawei Sans" panose="020C0503030203020204" pitchFamily="34" charset="0"/>
                <a:ea typeface="微软雅黑" panose="020B0503020204020204" pitchFamily="34" charset="-122"/>
                <a:cs typeface="+mn-ea"/>
                <a:sym typeface="+mn-lt"/>
              </a:rPr>
              <a:t>Training service</a:t>
            </a:r>
          </a:p>
        </p:txBody>
      </p:sp>
      <p:sp>
        <p:nvSpPr>
          <p:cNvPr id="61" name="矩形 60"/>
          <p:cNvSpPr/>
          <p:nvPr/>
        </p:nvSpPr>
        <p:spPr>
          <a:xfrm>
            <a:off x="4556725" y="2418225"/>
            <a:ext cx="817521"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62" name="CANN…"/>
          <p:cNvSpPr txBox="1"/>
          <p:nvPr/>
        </p:nvSpPr>
        <p:spPr>
          <a:xfrm>
            <a:off x="4600569" y="2445264"/>
            <a:ext cx="729079"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C8102E"/>
                </a:solidFill>
                <a:latin typeface="Huawei Sans" panose="020C0503030203020204" pitchFamily="34" charset="0"/>
                <a:ea typeface="微软雅黑" panose="020B0503020204020204" pitchFamily="34" charset="-122"/>
                <a:cs typeface="+mn-ea"/>
                <a:sym typeface="+mn-lt"/>
              </a:rPr>
              <a:t>MindX Edge</a:t>
            </a:r>
          </a:p>
        </p:txBody>
      </p:sp>
      <p:sp>
        <p:nvSpPr>
          <p:cNvPr id="63" name="矩形 62"/>
          <p:cNvSpPr/>
          <p:nvPr/>
        </p:nvSpPr>
        <p:spPr>
          <a:xfrm>
            <a:off x="5407971" y="2418225"/>
            <a:ext cx="783167"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64" name="CANN…"/>
          <p:cNvSpPr txBox="1"/>
          <p:nvPr/>
        </p:nvSpPr>
        <p:spPr>
          <a:xfrm>
            <a:off x="5449356" y="2445264"/>
            <a:ext cx="732999"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dirty="0" err="1">
                <a:solidFill>
                  <a:srgbClr val="C8102E"/>
                </a:solidFill>
                <a:latin typeface="Huawei Sans" panose="020C0503030203020204" pitchFamily="34" charset="0"/>
                <a:ea typeface="微软雅黑" panose="020B0503020204020204" pitchFamily="34" charset="-122"/>
                <a:cs typeface="+mn-ea"/>
                <a:sym typeface="+mn-lt"/>
              </a:rPr>
              <a:t>ModelZoo</a:t>
            </a:r>
            <a:endParaRPr lang="en-US" sz="1000" dirty="0">
              <a:solidFill>
                <a:srgbClr val="C8102E"/>
              </a:solidFill>
              <a:latin typeface="Huawei Sans" panose="020C0503030203020204" pitchFamily="34" charset="0"/>
              <a:ea typeface="微软雅黑" panose="020B0503020204020204" pitchFamily="34" charset="-122"/>
              <a:cs typeface="+mn-ea"/>
              <a:sym typeface="+mn-lt"/>
            </a:endParaRPr>
          </a:p>
        </p:txBody>
      </p:sp>
      <p:sp>
        <p:nvSpPr>
          <p:cNvPr id="65" name="矩形 64"/>
          <p:cNvSpPr/>
          <p:nvPr/>
        </p:nvSpPr>
        <p:spPr>
          <a:xfrm>
            <a:off x="6252317" y="2418225"/>
            <a:ext cx="419646" cy="3113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defTabSz="914478"/>
            <a:endParaRPr lang="zh-CN" altLang="en-US" dirty="0">
              <a:solidFill>
                <a:srgbClr val="666666"/>
              </a:solidFill>
              <a:latin typeface="Huawei Sans" panose="020C0503030203020204" pitchFamily="34" charset="0"/>
            </a:endParaRPr>
          </a:p>
        </p:txBody>
      </p:sp>
      <p:sp>
        <p:nvSpPr>
          <p:cNvPr id="66" name="CANN…"/>
          <p:cNvSpPr txBox="1"/>
          <p:nvPr/>
        </p:nvSpPr>
        <p:spPr>
          <a:xfrm>
            <a:off x="6268089" y="2445264"/>
            <a:ext cx="403874" cy="256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algn="ctr" defTabSz="290343" hangingPunct="0">
              <a:defRPr sz="5000">
                <a:solidFill>
                  <a:srgbClr val="ED6D00"/>
                </a:solidFill>
                <a:latin typeface="Huawei Sans"/>
                <a:ea typeface="Huawei Sans"/>
                <a:cs typeface="Huawei Sans"/>
                <a:sym typeface="Huawei Sans"/>
              </a:defRPr>
            </a:pPr>
            <a:r>
              <a:rPr lang="en-US" sz="1000">
                <a:solidFill>
                  <a:srgbClr val="C8102E"/>
                </a:solidFill>
                <a:latin typeface="Huawei Sans" panose="020C0503030203020204" pitchFamily="34" charset="0"/>
                <a:ea typeface="微软雅黑" panose="020B0503020204020204" pitchFamily="34" charset="-122"/>
                <a:cs typeface="+mn-ea"/>
                <a:sym typeface="+mn-lt"/>
              </a:rPr>
              <a:t>SDK</a:t>
            </a:r>
          </a:p>
        </p:txBody>
      </p:sp>
      <p:sp>
        <p:nvSpPr>
          <p:cNvPr id="67" name="矩形 66"/>
          <p:cNvSpPr/>
          <p:nvPr/>
        </p:nvSpPr>
        <p:spPr>
          <a:xfrm>
            <a:off x="10225179" y="1279347"/>
            <a:ext cx="581000" cy="4947837"/>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98" name="矩形 97"/>
          <p:cNvSpPr/>
          <p:nvPr/>
        </p:nvSpPr>
        <p:spPr>
          <a:xfrm>
            <a:off x="9558697" y="1279347"/>
            <a:ext cx="581000" cy="4947838"/>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sp>
        <p:nvSpPr>
          <p:cNvPr id="99" name="CANN…"/>
          <p:cNvSpPr txBox="1"/>
          <p:nvPr/>
        </p:nvSpPr>
        <p:spPr>
          <a:xfrm rot="5400000">
            <a:off x="9390512" y="4021161"/>
            <a:ext cx="2241124" cy="42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defTabSz="290343" hangingPunct="0">
              <a:defRPr sz="5000">
                <a:solidFill>
                  <a:srgbClr val="ED6D00"/>
                </a:solidFill>
                <a:latin typeface="Huawei Sans"/>
                <a:ea typeface="Huawei Sans"/>
                <a:cs typeface="Huawei Sans"/>
                <a:sym typeface="Huawei Sans"/>
              </a:defRPr>
            </a:pPr>
            <a:r>
              <a:rPr lang="en-US" sz="1400" dirty="0" err="1">
                <a:solidFill>
                  <a:srgbClr val="C8102E"/>
                </a:solidFill>
                <a:latin typeface="Huawei Sans" panose="020C0503030203020204" pitchFamily="34" charset="0"/>
                <a:ea typeface="微软雅黑" panose="020B0503020204020204" pitchFamily="34" charset="-122"/>
                <a:cs typeface="+mn-ea"/>
                <a:sym typeface="+mn-lt"/>
              </a:rPr>
              <a:t>FusionDirector</a:t>
            </a:r>
            <a:r>
              <a:rPr lang="en-US" sz="1400" dirty="0">
                <a:solidFill>
                  <a:srgbClr val="C8102E"/>
                </a:solidFill>
                <a:latin typeface="Huawei Sans" panose="020C0503030203020204" pitchFamily="34" charset="0"/>
                <a:ea typeface="微软雅黑" panose="020B0503020204020204" pitchFamily="34" charset="-122"/>
                <a:cs typeface="+mn-ea"/>
                <a:sym typeface="+mn-lt"/>
              </a:rPr>
              <a:t>, </a:t>
            </a:r>
            <a:r>
              <a:rPr lang="en-US" sz="1400" dirty="0" err="1">
                <a:solidFill>
                  <a:srgbClr val="C8102E"/>
                </a:solidFill>
                <a:latin typeface="Huawei Sans" panose="020C0503030203020204" pitchFamily="34" charset="0"/>
                <a:ea typeface="微软雅黑" panose="020B0503020204020204" pitchFamily="34" charset="-122"/>
                <a:cs typeface="+mn-ea"/>
                <a:sym typeface="+mn-lt"/>
              </a:rPr>
              <a:t>SmartKit</a:t>
            </a:r>
            <a:endParaRPr lang="en-US" sz="1400" dirty="0">
              <a:solidFill>
                <a:srgbClr val="C8102E"/>
              </a:solidFill>
              <a:latin typeface="Huawei Sans" panose="020C0503030203020204" pitchFamily="34" charset="0"/>
              <a:ea typeface="微软雅黑" panose="020B0503020204020204" pitchFamily="34" charset="-122"/>
              <a:cs typeface="+mn-ea"/>
              <a:sym typeface="+mn-lt"/>
            </a:endParaRPr>
          </a:p>
        </p:txBody>
      </p:sp>
      <p:sp>
        <p:nvSpPr>
          <p:cNvPr id="100" name="CANN…"/>
          <p:cNvSpPr txBox="1"/>
          <p:nvPr/>
        </p:nvSpPr>
        <p:spPr>
          <a:xfrm rot="5400000">
            <a:off x="9220641" y="2852732"/>
            <a:ext cx="1244377" cy="42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p>
            <a:pPr defTabSz="290343" hangingPunct="0">
              <a:defRPr sz="5000">
                <a:solidFill>
                  <a:srgbClr val="ED6D00"/>
                </a:solidFill>
                <a:latin typeface="Huawei Sans"/>
                <a:ea typeface="Huawei Sans"/>
                <a:cs typeface="Huawei Sans"/>
                <a:sym typeface="Huawei Sans"/>
              </a:defRPr>
            </a:pPr>
            <a:r>
              <a:rPr lang="en-US" sz="1400" dirty="0" err="1">
                <a:solidFill>
                  <a:srgbClr val="C8102E"/>
                </a:solidFill>
                <a:latin typeface="Huawei Sans" panose="020C0503030203020204" pitchFamily="34" charset="0"/>
                <a:ea typeface="微软雅黑" panose="020B0503020204020204" pitchFamily="34" charset="-122"/>
                <a:cs typeface="+mn-ea"/>
                <a:sym typeface="+mn-lt"/>
              </a:rPr>
              <a:t>MindStudio</a:t>
            </a:r>
            <a:endParaRPr lang="en-US" sz="1400" dirty="0">
              <a:solidFill>
                <a:srgbClr val="C8102E"/>
              </a:solidFill>
              <a:latin typeface="Huawei Sans" panose="020C0503030203020204" pitchFamily="34" charset="0"/>
              <a:ea typeface="微软雅黑" panose="020B0503020204020204" pitchFamily="34" charset="-122"/>
              <a:cs typeface="+mn-ea"/>
              <a:sym typeface="+mn-lt"/>
            </a:endParaRPr>
          </a:p>
        </p:txBody>
      </p:sp>
      <p:sp>
        <p:nvSpPr>
          <p:cNvPr id="101" name="CANN…"/>
          <p:cNvSpPr txBox="1"/>
          <p:nvPr/>
        </p:nvSpPr>
        <p:spPr>
          <a:xfrm>
            <a:off x="9723810" y="1977887"/>
            <a:ext cx="255276" cy="140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vert" lIns="0" tIns="0" rIns="0" bIns="36000" anchor="ctr" anchorCtr="0"/>
          <a:lstStyle/>
          <a:p>
            <a:pPr defTabSz="290343" hangingPunct="0">
              <a:defRPr sz="5000">
                <a:solidFill>
                  <a:srgbClr val="ED6D00"/>
                </a:solidFill>
                <a:latin typeface="Huawei Sans"/>
                <a:ea typeface="Huawei Sans"/>
                <a:cs typeface="Huawei Sans"/>
                <a:sym typeface="Huawei Sans"/>
              </a:defRPr>
            </a:pPr>
            <a:r>
              <a:rPr lang="en-US" sz="1400" b="1" dirty="0">
                <a:solidFill>
                  <a:srgbClr val="666666">
                    <a:lumMod val="75000"/>
                  </a:srgbClr>
                </a:solidFill>
                <a:latin typeface="Huawei Sans" panose="020C0503030203020204" pitchFamily="34" charset="0"/>
                <a:ea typeface="微软雅黑" panose="020B0503020204020204" pitchFamily="34" charset="-122"/>
                <a:cs typeface="+mn-ea"/>
                <a:sym typeface="+mn-lt"/>
              </a:rPr>
              <a:t>IDE</a:t>
            </a:r>
          </a:p>
        </p:txBody>
      </p:sp>
      <p:sp>
        <p:nvSpPr>
          <p:cNvPr id="102" name="CANN…"/>
          <p:cNvSpPr txBox="1"/>
          <p:nvPr/>
        </p:nvSpPr>
        <p:spPr>
          <a:xfrm>
            <a:off x="10395076" y="1999807"/>
            <a:ext cx="251605" cy="140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vert" lIns="0" tIns="0" rIns="0" bIns="36000" anchor="ctr" anchorCtr="0"/>
          <a:lstStyle/>
          <a:p>
            <a:pPr defTabSz="290343" hangingPunct="0">
              <a:defRPr sz="5000">
                <a:solidFill>
                  <a:srgbClr val="ED6D00"/>
                </a:solidFill>
                <a:latin typeface="Huawei Sans"/>
                <a:ea typeface="Huawei Sans"/>
                <a:cs typeface="Huawei Sans"/>
                <a:sym typeface="Huawei Sans"/>
              </a:defRPr>
            </a:pPr>
            <a:r>
              <a:rPr lang="en-US" sz="1400" b="1" dirty="0">
                <a:solidFill>
                  <a:srgbClr val="666666">
                    <a:lumMod val="75000"/>
                  </a:srgbClr>
                </a:solidFill>
                <a:latin typeface="Huawei Sans" panose="020C0503030203020204" pitchFamily="34" charset="0"/>
                <a:ea typeface="微软雅黑" panose="020B0503020204020204" pitchFamily="34" charset="-122"/>
                <a:cs typeface="+mn-ea"/>
                <a:sym typeface="+mn-lt"/>
              </a:rPr>
              <a:t>O&amp;M tools</a:t>
            </a:r>
          </a:p>
        </p:txBody>
      </p:sp>
      <p:pic>
        <p:nvPicPr>
          <p:cNvPr id="103" name="图片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8111" y="1571789"/>
            <a:ext cx="320820" cy="320820"/>
          </a:xfrm>
          <a:prstGeom prst="rect">
            <a:avLst/>
          </a:prstGeom>
        </p:spPr>
      </p:pic>
      <p:pic>
        <p:nvPicPr>
          <p:cNvPr id="104" name="图片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9495" y="1469910"/>
            <a:ext cx="516170" cy="516170"/>
          </a:xfrm>
          <a:prstGeom prst="rect">
            <a:avLst/>
          </a:prstGeom>
        </p:spPr>
      </p:pic>
      <p:sp>
        <p:nvSpPr>
          <p:cNvPr id="105" name="矩形 104"/>
          <p:cNvSpPr/>
          <p:nvPr/>
        </p:nvSpPr>
        <p:spPr>
          <a:xfrm>
            <a:off x="10904396" y="1279347"/>
            <a:ext cx="581000" cy="4947837"/>
          </a:xfrm>
          <a:prstGeom prst="rect">
            <a:avLst/>
          </a:prstGeom>
          <a:solidFill>
            <a:srgbClr val="F2F2F2">
              <a:alpha val="60000"/>
            </a:srgbClr>
          </a:solidFill>
          <a:ln w="12700" cap="flat" cmpd="sng" algn="ctr">
            <a:noFill/>
            <a:prstDash val="solid"/>
            <a:miter lim="800000"/>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1219272">
              <a:defRPr/>
            </a:pPr>
            <a:endParaRPr lang="en-US" sz="2400" kern="0" dirty="0">
              <a:solidFill>
                <a:prstClr val="white"/>
              </a:solidFill>
              <a:latin typeface="Huawei Sans" panose="020C0503030203020204" pitchFamily="34" charset="0"/>
              <a:cs typeface="+mn-ea"/>
              <a:sym typeface="+mn-lt"/>
            </a:endParaRPr>
          </a:p>
        </p:txBody>
      </p:sp>
      <p:pic>
        <p:nvPicPr>
          <p:cNvPr id="106" name="图片 1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3430" y="1570264"/>
            <a:ext cx="402931" cy="322345"/>
          </a:xfrm>
          <a:prstGeom prst="rect">
            <a:avLst/>
          </a:prstGeom>
        </p:spPr>
      </p:pic>
      <p:sp>
        <p:nvSpPr>
          <p:cNvPr id="107" name="CANN…"/>
          <p:cNvSpPr txBox="1"/>
          <p:nvPr/>
        </p:nvSpPr>
        <p:spPr>
          <a:xfrm>
            <a:off x="10993430" y="1979792"/>
            <a:ext cx="335273" cy="2431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vert" lIns="0" tIns="0" rIns="0" bIns="36000" anchor="ctr" anchorCtr="0"/>
          <a:lstStyle/>
          <a:p>
            <a:pPr defTabSz="290343" hangingPunct="0">
              <a:defRPr sz="5000">
                <a:solidFill>
                  <a:srgbClr val="ED6D00"/>
                </a:solidFill>
                <a:latin typeface="Huawei Sans"/>
                <a:ea typeface="Huawei Sans"/>
                <a:cs typeface="Huawei Sans"/>
                <a:sym typeface="Huawei Sans"/>
              </a:defRPr>
            </a:pPr>
            <a:r>
              <a:rPr lang="en-US" sz="1400" b="1" dirty="0">
                <a:solidFill>
                  <a:srgbClr val="666666">
                    <a:lumMod val="75000"/>
                  </a:srgbClr>
                </a:solidFill>
                <a:latin typeface="Huawei Sans" panose="020C0503030203020204" pitchFamily="34" charset="0"/>
                <a:ea typeface="微软雅黑" panose="020B0503020204020204" pitchFamily="34" charset="-122"/>
                <a:cs typeface="+mn-ea"/>
                <a:sym typeface="+mn-lt"/>
              </a:rPr>
              <a:t>Ascend Developer Zone</a:t>
            </a:r>
          </a:p>
        </p:txBody>
      </p:sp>
      <p:sp>
        <p:nvSpPr>
          <p:cNvPr id="108" name="Rectangle 38"/>
          <p:cNvSpPr>
            <a:spLocks noChangeArrowheads="1"/>
          </p:cNvSpPr>
          <p:nvPr/>
        </p:nvSpPr>
        <p:spPr bwMode="auto">
          <a:xfrm>
            <a:off x="2038194" y="5157391"/>
            <a:ext cx="977832" cy="2671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25000"/>
              </a:lnSpc>
            </a:pPr>
            <a:r>
              <a:rPr lang="en-US" sz="1200" b="1" dirty="0">
                <a:solidFill>
                  <a:srgbClr val="C8102E"/>
                </a:solidFill>
                <a:latin typeface="Huawei Sans" panose="020C0503030203020204" pitchFamily="34" charset="0"/>
                <a:cs typeface="+mn-ea"/>
                <a:sym typeface="+mn-lt"/>
              </a:rPr>
              <a:t>Smartphones</a:t>
            </a:r>
          </a:p>
        </p:txBody>
      </p:sp>
      <p:sp>
        <p:nvSpPr>
          <p:cNvPr id="112" name="Rectangle 38"/>
          <p:cNvSpPr>
            <a:spLocks noChangeArrowheads="1"/>
          </p:cNvSpPr>
          <p:nvPr/>
        </p:nvSpPr>
        <p:spPr bwMode="auto">
          <a:xfrm>
            <a:off x="1958290" y="5916298"/>
            <a:ext cx="1135179" cy="267184"/>
          </a:xfrm>
          <a:prstGeom prst="rect">
            <a:avLst/>
          </a:prstGeom>
          <a:noFill/>
          <a:ln w="9525">
            <a:noFill/>
            <a:miter lim="800000"/>
            <a:headEnd/>
            <a:tailEnd/>
          </a:ln>
        </p:spPr>
        <p:txBody>
          <a:bodyPr vert="horz" wrap="square" lIns="0" tIns="0" rIns="0" bIns="36000" numCol="1" anchor="ctr" anchorCtr="0" compatLnSpc="1">
            <a:prstTxWarp prst="textNoShape">
              <a:avLst/>
            </a:prstTxWarp>
            <a:spAutoFit/>
          </a:bodyPr>
          <a:lstStyle/>
          <a:p>
            <a:pPr algn="ctr" defTabSz="914478">
              <a:lnSpc>
                <a:spcPct val="125000"/>
              </a:lnSpc>
            </a:pPr>
            <a:r>
              <a:rPr lang="en-US" sz="1200" b="1" dirty="0">
                <a:solidFill>
                  <a:srgbClr val="C8102E"/>
                </a:solidFill>
                <a:latin typeface="Huawei Sans" panose="020C0503030203020204" pitchFamily="34" charset="0"/>
                <a:cs typeface="+mn-ea"/>
                <a:sym typeface="+mn-lt"/>
              </a:rPr>
              <a:t>Smart devices</a:t>
            </a:r>
          </a:p>
        </p:txBody>
      </p:sp>
      <p:sp>
        <p:nvSpPr>
          <p:cNvPr id="129" name="Rectangle 38"/>
          <p:cNvSpPr>
            <a:spLocks noChangeArrowheads="1"/>
          </p:cNvSpPr>
          <p:nvPr/>
        </p:nvSpPr>
        <p:spPr bwMode="auto">
          <a:xfrm>
            <a:off x="2921269" y="5454540"/>
            <a:ext cx="690895" cy="2394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10000"/>
              </a:lnSpc>
            </a:pPr>
            <a:r>
              <a:rPr lang="en-US" sz="1200" b="1" dirty="0">
                <a:solidFill>
                  <a:srgbClr val="C8102E"/>
                </a:solidFill>
                <a:latin typeface="Huawei Sans" panose="020C0503030203020204" pitchFamily="34" charset="0"/>
                <a:cs typeface="+mn-ea"/>
                <a:sym typeface="+mn-lt"/>
              </a:rPr>
              <a:t>Atlas 200</a:t>
            </a:r>
          </a:p>
        </p:txBody>
      </p:sp>
      <p:pic>
        <p:nvPicPr>
          <p:cNvPr id="130" name="图片 1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6694" y="4721820"/>
            <a:ext cx="807155" cy="454025"/>
          </a:xfrm>
          <a:prstGeom prst="rect">
            <a:avLst/>
          </a:prstGeom>
        </p:spPr>
      </p:pic>
      <p:sp>
        <p:nvSpPr>
          <p:cNvPr id="131" name="Rectangle 38"/>
          <p:cNvSpPr>
            <a:spLocks noChangeArrowheads="1"/>
          </p:cNvSpPr>
          <p:nvPr/>
        </p:nvSpPr>
        <p:spPr bwMode="auto">
          <a:xfrm>
            <a:off x="4838471" y="5151164"/>
            <a:ext cx="690895" cy="2394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10000"/>
              </a:lnSpc>
            </a:pPr>
            <a:r>
              <a:rPr lang="en-US" sz="1200" b="1" dirty="0">
                <a:solidFill>
                  <a:srgbClr val="C8102E"/>
                </a:solidFill>
                <a:latin typeface="Huawei Sans" panose="020C0503030203020204" pitchFamily="34" charset="0"/>
                <a:cs typeface="+mn-ea"/>
                <a:sym typeface="+mn-lt"/>
              </a:rPr>
              <a:t>Atlas 500</a:t>
            </a:r>
          </a:p>
        </p:txBody>
      </p:sp>
      <p:sp>
        <p:nvSpPr>
          <p:cNvPr id="133" name="Rectangle 38"/>
          <p:cNvSpPr>
            <a:spLocks noChangeArrowheads="1"/>
          </p:cNvSpPr>
          <p:nvPr/>
        </p:nvSpPr>
        <p:spPr bwMode="auto">
          <a:xfrm>
            <a:off x="3916022" y="5151164"/>
            <a:ext cx="738985" cy="2394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10000"/>
              </a:lnSpc>
            </a:pPr>
            <a:r>
              <a:rPr lang="en-US" sz="1200" b="1" dirty="0">
                <a:solidFill>
                  <a:srgbClr val="C8102E"/>
                </a:solidFill>
                <a:latin typeface="Huawei Sans" panose="020C0503030203020204" pitchFamily="34" charset="0"/>
                <a:cs typeface="+mn-ea"/>
                <a:sym typeface="+mn-lt"/>
              </a:rPr>
              <a:t>Atlas 300I</a:t>
            </a:r>
          </a:p>
        </p:txBody>
      </p:sp>
      <p:sp>
        <p:nvSpPr>
          <p:cNvPr id="134" name="Rectangle 38"/>
          <p:cNvSpPr>
            <a:spLocks noChangeArrowheads="1"/>
          </p:cNvSpPr>
          <p:nvPr/>
        </p:nvSpPr>
        <p:spPr bwMode="auto">
          <a:xfrm>
            <a:off x="7674425" y="5848197"/>
            <a:ext cx="1514769" cy="405683"/>
          </a:xfrm>
          <a:prstGeom prst="rect">
            <a:avLst/>
          </a:prstGeom>
          <a:noFill/>
          <a:ln w="9525">
            <a:noFill/>
            <a:miter lim="800000"/>
            <a:headEnd/>
            <a:tailEnd/>
          </a:ln>
        </p:spPr>
        <p:txBody>
          <a:bodyPr vert="horz" wrap="square" lIns="0" tIns="0" rIns="0" bIns="36000" numCol="1" anchor="ctr" anchorCtr="0" compatLnSpc="1">
            <a:prstTxWarp prst="textNoShape">
              <a:avLst/>
            </a:prstTxWarp>
            <a:spAutoFit/>
          </a:bodyPr>
          <a:lstStyle/>
          <a:p>
            <a:pPr algn="ctr" defTabSz="914478"/>
            <a:r>
              <a:rPr lang="en-US" sz="1200" b="1" dirty="0">
                <a:solidFill>
                  <a:srgbClr val="C8102E"/>
                </a:solidFill>
                <a:latin typeface="Huawei Sans" panose="020C0503030203020204" pitchFamily="34" charset="0"/>
                <a:cs typeface="+mn-ea"/>
                <a:sym typeface="+mn-lt"/>
              </a:rPr>
              <a:t>Atlas 800 training server</a:t>
            </a:r>
          </a:p>
        </p:txBody>
      </p:sp>
      <p:sp>
        <p:nvSpPr>
          <p:cNvPr id="135" name="Rectangle 38"/>
          <p:cNvSpPr>
            <a:spLocks noChangeArrowheads="1"/>
          </p:cNvSpPr>
          <p:nvPr/>
        </p:nvSpPr>
        <p:spPr bwMode="auto">
          <a:xfrm>
            <a:off x="8077495" y="5123966"/>
            <a:ext cx="1224542" cy="267184"/>
          </a:xfrm>
          <a:prstGeom prst="rect">
            <a:avLst/>
          </a:prstGeom>
          <a:noFill/>
          <a:ln w="9525">
            <a:noFill/>
            <a:miter lim="800000"/>
            <a:headEnd/>
            <a:tailEnd/>
          </a:ln>
        </p:spPr>
        <p:txBody>
          <a:bodyPr vert="horz" wrap="square" lIns="0" tIns="0" rIns="0" bIns="36000" numCol="1" anchor="ctr" anchorCtr="0" compatLnSpc="1">
            <a:prstTxWarp prst="textNoShape">
              <a:avLst/>
            </a:prstTxWarp>
            <a:spAutoFit/>
          </a:bodyPr>
          <a:lstStyle/>
          <a:p>
            <a:pPr algn="ctr" defTabSz="914478">
              <a:lnSpc>
                <a:spcPct val="125000"/>
              </a:lnSpc>
            </a:pPr>
            <a:r>
              <a:rPr lang="en-US" sz="1200" b="1" dirty="0">
                <a:solidFill>
                  <a:srgbClr val="C8102E"/>
                </a:solidFill>
                <a:latin typeface="Huawei Sans" panose="020C0503030203020204" pitchFamily="34" charset="0"/>
                <a:cs typeface="+mn-ea"/>
                <a:sym typeface="+mn-lt"/>
              </a:rPr>
              <a:t>Atlas 900</a:t>
            </a:r>
          </a:p>
        </p:txBody>
      </p:sp>
      <p:pic>
        <p:nvPicPr>
          <p:cNvPr id="136" name="图像" descr="图像"/>
          <p:cNvPicPr>
            <a:picLocks noChangeAspect="1"/>
          </p:cNvPicPr>
          <p:nvPr/>
        </p:nvPicPr>
        <p:blipFill>
          <a:blip r:embed="rId11"/>
          <a:srcRect r="7308"/>
          <a:stretch>
            <a:fillRect/>
          </a:stretch>
        </p:blipFill>
        <p:spPr>
          <a:xfrm>
            <a:off x="8038688" y="5465004"/>
            <a:ext cx="781648" cy="404113"/>
          </a:xfrm>
          <a:prstGeom prst="rect">
            <a:avLst/>
          </a:prstGeom>
          <a:ln w="3175" cap="flat">
            <a:noFill/>
            <a:miter lim="400000"/>
          </a:ln>
          <a:effectLst/>
        </p:spPr>
      </p:pic>
      <p:pic>
        <p:nvPicPr>
          <p:cNvPr id="137" name="图片 136" descr="图片包含 电子产品&#10;&#10;描述已自动生成">
            <a:extLst>
              <a:ext uri="{FF2B5EF4-FFF2-40B4-BE49-F238E27FC236}">
                <a16:creationId xmlns:a16="http://schemas.microsoft.com/office/drawing/2014/main" xmlns="" id="{83C30F1D-9431-49B4-BDD1-1B9B4C67F92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3524" t="58040" r="5501" b="13154"/>
          <a:stretch/>
        </p:blipFill>
        <p:spPr>
          <a:xfrm>
            <a:off x="6388662" y="5518561"/>
            <a:ext cx="837137" cy="289360"/>
          </a:xfrm>
          <a:prstGeom prst="rect">
            <a:avLst/>
          </a:prstGeom>
          <a:effectLst>
            <a:outerShdw blurRad="50800" dist="38100" dir="5400000" algn="tr" rotWithShape="0">
              <a:prstClr val="black">
                <a:alpha val="24000"/>
              </a:prstClr>
            </a:outerShdw>
          </a:effectLst>
        </p:spPr>
      </p:pic>
      <p:sp>
        <p:nvSpPr>
          <p:cNvPr id="138" name="Rectangle 38"/>
          <p:cNvSpPr>
            <a:spLocks noChangeArrowheads="1"/>
          </p:cNvSpPr>
          <p:nvPr/>
        </p:nvSpPr>
        <p:spPr bwMode="auto">
          <a:xfrm>
            <a:off x="5897725" y="5848197"/>
            <a:ext cx="1758735" cy="405683"/>
          </a:xfrm>
          <a:prstGeom prst="rect">
            <a:avLst/>
          </a:prstGeom>
          <a:noFill/>
          <a:ln w="9525">
            <a:noFill/>
            <a:miter lim="800000"/>
            <a:headEnd/>
            <a:tailEnd/>
          </a:ln>
        </p:spPr>
        <p:txBody>
          <a:bodyPr vert="horz" wrap="square" lIns="0" tIns="0" rIns="0" bIns="36000" numCol="1" anchor="ctr" anchorCtr="0" compatLnSpc="1">
            <a:prstTxWarp prst="textNoShape">
              <a:avLst/>
            </a:prstTxWarp>
            <a:spAutoFit/>
          </a:bodyPr>
          <a:lstStyle/>
          <a:p>
            <a:pPr algn="ctr" defTabSz="914478"/>
            <a:r>
              <a:rPr lang="en-US" sz="1200" b="1" dirty="0">
                <a:solidFill>
                  <a:srgbClr val="C8102E"/>
                </a:solidFill>
                <a:latin typeface="Huawei Sans" panose="020C0503030203020204" pitchFamily="34" charset="0"/>
                <a:cs typeface="+mn-ea"/>
                <a:sym typeface="+mn-lt"/>
              </a:rPr>
              <a:t>Atlas 800 inference server</a:t>
            </a:r>
          </a:p>
        </p:txBody>
      </p:sp>
      <p:sp>
        <p:nvSpPr>
          <p:cNvPr id="139" name="Rectangle 38"/>
          <p:cNvSpPr>
            <a:spLocks noChangeArrowheads="1"/>
          </p:cNvSpPr>
          <p:nvPr/>
        </p:nvSpPr>
        <p:spPr bwMode="auto">
          <a:xfrm>
            <a:off x="6987606" y="5151164"/>
            <a:ext cx="783869" cy="2394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10000"/>
              </a:lnSpc>
            </a:pPr>
            <a:r>
              <a:rPr lang="en-US" sz="1200" b="1" dirty="0">
                <a:solidFill>
                  <a:srgbClr val="C8102E"/>
                </a:solidFill>
                <a:latin typeface="Huawei Sans" panose="020C0503030203020204" pitchFamily="34" charset="0"/>
                <a:cs typeface="+mn-ea"/>
                <a:sym typeface="+mn-lt"/>
              </a:rPr>
              <a:t>Atlas 300T</a:t>
            </a:r>
          </a:p>
        </p:txBody>
      </p:sp>
      <p:sp>
        <p:nvSpPr>
          <p:cNvPr id="140" name="CANN…"/>
          <p:cNvSpPr txBox="1"/>
          <p:nvPr/>
        </p:nvSpPr>
        <p:spPr>
          <a:xfrm>
            <a:off x="2509485" y="4302771"/>
            <a:ext cx="872260" cy="399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defPPr>
              <a:defRPr lang="en-US"/>
            </a:defPPr>
            <a:lvl1pPr algn="ctr" defTabSz="290343" hangingPunct="0">
              <a:defRPr sz="2000" b="1" kern="0">
                <a:solidFill>
                  <a:schemeClr val="bg1">
                    <a:lumMod val="75000"/>
                  </a:schemeClr>
                </a:solidFill>
                <a:latin typeface="Huawei Sans"/>
                <a:ea typeface="Huawei Sans"/>
                <a:cs typeface="+mn-ea"/>
              </a:defRPr>
            </a:lvl1pPr>
          </a:lstStyle>
          <a:p>
            <a:r>
              <a:rPr lang="en-US" sz="1600" dirty="0">
                <a:solidFill>
                  <a:srgbClr val="666666">
                    <a:lumMod val="75000"/>
                  </a:srgbClr>
                </a:solidFill>
                <a:latin typeface="Huawei Sans" panose="020C0503030203020204" pitchFamily="34" charset="0"/>
                <a:ea typeface="微软雅黑"/>
                <a:sym typeface="+mn-lt"/>
              </a:rPr>
              <a:t>Device</a:t>
            </a:r>
          </a:p>
        </p:txBody>
      </p:sp>
      <p:sp>
        <p:nvSpPr>
          <p:cNvPr id="141" name="CANN…"/>
          <p:cNvSpPr txBox="1"/>
          <p:nvPr/>
        </p:nvSpPr>
        <p:spPr>
          <a:xfrm>
            <a:off x="4446556" y="4302771"/>
            <a:ext cx="605349" cy="399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defPPr>
              <a:defRPr lang="en-US"/>
            </a:defPPr>
            <a:lvl1pPr algn="ctr" defTabSz="290343" hangingPunct="0">
              <a:defRPr sz="2000" b="1" kern="0">
                <a:solidFill>
                  <a:schemeClr val="bg1">
                    <a:lumMod val="75000"/>
                  </a:schemeClr>
                </a:solidFill>
                <a:latin typeface="Huawei Sans"/>
                <a:ea typeface="Huawei Sans"/>
                <a:cs typeface="+mn-ea"/>
              </a:defRPr>
            </a:lvl1pPr>
          </a:lstStyle>
          <a:p>
            <a:r>
              <a:rPr lang="en-US" sz="1600">
                <a:solidFill>
                  <a:srgbClr val="666666">
                    <a:lumMod val="75000"/>
                  </a:srgbClr>
                </a:solidFill>
                <a:latin typeface="Huawei Sans" panose="020C0503030203020204" pitchFamily="34" charset="0"/>
                <a:ea typeface="微软雅黑"/>
                <a:sym typeface="+mn-lt"/>
              </a:rPr>
              <a:t>Edge</a:t>
            </a:r>
          </a:p>
        </p:txBody>
      </p:sp>
      <p:sp>
        <p:nvSpPr>
          <p:cNvPr id="142" name="CANN…"/>
          <p:cNvSpPr txBox="1"/>
          <p:nvPr/>
        </p:nvSpPr>
        <p:spPr>
          <a:xfrm>
            <a:off x="7264032" y="4302771"/>
            <a:ext cx="605349" cy="399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36000" anchor="ctr" anchorCtr="0"/>
          <a:lstStyle>
            <a:defPPr>
              <a:defRPr lang="en-US"/>
            </a:defPPr>
            <a:lvl1pPr algn="ctr" defTabSz="290343" hangingPunct="0">
              <a:defRPr sz="2000" b="1" kern="0">
                <a:solidFill>
                  <a:schemeClr val="bg1">
                    <a:lumMod val="75000"/>
                  </a:schemeClr>
                </a:solidFill>
                <a:latin typeface="Huawei Sans"/>
                <a:ea typeface="Huawei Sans"/>
                <a:cs typeface="+mn-ea"/>
              </a:defRPr>
            </a:lvl1pPr>
          </a:lstStyle>
          <a:p>
            <a:r>
              <a:rPr lang="en-US" sz="1600">
                <a:solidFill>
                  <a:srgbClr val="666666">
                    <a:lumMod val="75000"/>
                  </a:srgbClr>
                </a:solidFill>
                <a:latin typeface="Huawei Sans" panose="020C0503030203020204" pitchFamily="34" charset="0"/>
                <a:ea typeface="微软雅黑"/>
                <a:sym typeface="+mn-lt"/>
              </a:rPr>
              <a:t>Cloud</a:t>
            </a:r>
          </a:p>
        </p:txBody>
      </p:sp>
      <p:pic>
        <p:nvPicPr>
          <p:cNvPr id="143" name="图片 142"/>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6832" y="4725420"/>
            <a:ext cx="825417" cy="363653"/>
          </a:xfrm>
          <a:prstGeom prst="rect">
            <a:avLst/>
          </a:prstGeom>
        </p:spPr>
      </p:pic>
      <p:sp>
        <p:nvSpPr>
          <p:cNvPr id="144" name="Rectangle 38"/>
          <p:cNvSpPr>
            <a:spLocks noChangeArrowheads="1"/>
          </p:cNvSpPr>
          <p:nvPr/>
        </p:nvSpPr>
        <p:spPr bwMode="auto">
          <a:xfrm>
            <a:off x="4244233" y="5855276"/>
            <a:ext cx="985846" cy="2394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10000"/>
              </a:lnSpc>
            </a:pPr>
            <a:r>
              <a:rPr lang="en-US" sz="1200" b="1" dirty="0">
                <a:solidFill>
                  <a:srgbClr val="C8102E"/>
                </a:solidFill>
                <a:latin typeface="Huawei Sans" panose="020C0503030203020204" pitchFamily="34" charset="0"/>
                <a:cs typeface="+mn-ea"/>
                <a:sym typeface="+mn-lt"/>
              </a:rPr>
              <a:t>Atlas 500 Pro</a:t>
            </a:r>
          </a:p>
        </p:txBody>
      </p:sp>
      <p:pic>
        <p:nvPicPr>
          <p:cNvPr id="145" name="Picture 4" descr="C:\Users\m00203422\AppData\Roaming\eSpace_Desktop\UserData\m00546012\imagefiles\originalImgfiles\F04C6EB6-88D0-4404-9491-C947F51A830B.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04443" y="5567718"/>
            <a:ext cx="884662" cy="243633"/>
          </a:xfrm>
          <a:prstGeom prst="rect">
            <a:avLst/>
          </a:prstGeom>
          <a:noFill/>
          <a:extLst>
            <a:ext uri="{909E8E84-426E-40DD-AFC4-6F175D3DCCD1}">
              <a14:hiddenFill xmlns:a14="http://schemas.microsoft.com/office/drawing/2010/main">
                <a:solidFill>
                  <a:srgbClr val="FFFFFF"/>
                </a:solidFill>
              </a14:hiddenFill>
            </a:ext>
          </a:extLst>
        </p:spPr>
      </p:pic>
      <p:pic>
        <p:nvPicPr>
          <p:cNvPr id="146" name="图片 145"/>
          <p:cNvPicPr>
            <a:picLocks noChangeAspect="1"/>
          </p:cNvPicPr>
          <p:nvPr/>
        </p:nvPicPr>
        <p:blipFill rotWithShape="1">
          <a:blip r:embed="rId15" cstate="print">
            <a:extLst>
              <a:ext uri="{28A0092B-C50C-407E-A947-70E740481C1C}">
                <a14:useLocalDpi xmlns:a14="http://schemas.microsoft.com/office/drawing/2010/main" val="0"/>
              </a:ext>
            </a:extLst>
          </a:blip>
          <a:srcRect t="17789" r="3381" b="24267"/>
          <a:stretch/>
        </p:blipFill>
        <p:spPr>
          <a:xfrm>
            <a:off x="8125232" y="4672430"/>
            <a:ext cx="1073639" cy="362181"/>
          </a:xfrm>
          <a:prstGeom prst="rect">
            <a:avLst/>
          </a:prstGeom>
        </p:spPr>
      </p:pic>
      <p:pic>
        <p:nvPicPr>
          <p:cNvPr id="149" name="图片 14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898388" y="4690399"/>
            <a:ext cx="734665" cy="403526"/>
          </a:xfrm>
          <a:prstGeom prst="rect">
            <a:avLst/>
          </a:prstGeom>
        </p:spPr>
      </p:pic>
      <p:sp>
        <p:nvSpPr>
          <p:cNvPr id="150" name="Rectangle 38"/>
          <p:cNvSpPr>
            <a:spLocks noChangeArrowheads="1"/>
          </p:cNvSpPr>
          <p:nvPr/>
        </p:nvSpPr>
        <p:spPr bwMode="auto">
          <a:xfrm>
            <a:off x="5896228" y="5151164"/>
            <a:ext cx="738985" cy="239484"/>
          </a:xfrm>
          <a:prstGeom prst="rect">
            <a:avLst/>
          </a:prstGeom>
          <a:noFill/>
          <a:ln w="9525">
            <a:noFill/>
            <a:miter lim="800000"/>
            <a:headEnd/>
            <a:tailEnd/>
          </a:ln>
        </p:spPr>
        <p:txBody>
          <a:bodyPr vert="horz" wrap="none" lIns="0" tIns="0" rIns="0" bIns="36000" numCol="1" anchor="ctr" anchorCtr="0" compatLnSpc="1">
            <a:prstTxWarp prst="textNoShape">
              <a:avLst/>
            </a:prstTxWarp>
            <a:spAutoFit/>
          </a:bodyPr>
          <a:lstStyle/>
          <a:p>
            <a:pPr algn="ctr" defTabSz="914478">
              <a:lnSpc>
                <a:spcPct val="110000"/>
              </a:lnSpc>
            </a:pPr>
            <a:r>
              <a:rPr lang="en-US" sz="1200" b="1" dirty="0">
                <a:solidFill>
                  <a:srgbClr val="C8102E"/>
                </a:solidFill>
                <a:latin typeface="Huawei Sans" panose="020C0503030203020204" pitchFamily="34" charset="0"/>
                <a:cs typeface="+mn-ea"/>
                <a:sym typeface="+mn-lt"/>
              </a:rPr>
              <a:t>Atlas 300I</a:t>
            </a:r>
          </a:p>
        </p:txBody>
      </p:sp>
      <p:sp>
        <p:nvSpPr>
          <p:cNvPr id="151" name="线条"/>
          <p:cNvSpPr/>
          <p:nvPr/>
        </p:nvSpPr>
        <p:spPr>
          <a:xfrm flipV="1">
            <a:off x="3756037" y="4744465"/>
            <a:ext cx="0" cy="1314774"/>
          </a:xfrm>
          <a:prstGeom prst="line">
            <a:avLst/>
          </a:prstGeom>
          <a:noFill/>
          <a:ln w="12700" cap="flat">
            <a:solidFill>
              <a:schemeClr val="bg2">
                <a:lumMod val="25000"/>
              </a:schemeClr>
            </a:solidFill>
            <a:prstDash val="solid"/>
            <a:miter lim="400000"/>
          </a:ln>
          <a:effectLst/>
        </p:spPr>
        <p:txBody>
          <a:bodyPr wrap="square" lIns="0" tIns="0" rIns="0" bIns="36000" numCol="1" anchor="ctr" anchorCtr="0">
            <a:noAutofit/>
          </a:bodyPr>
          <a:lstStyle/>
          <a:p>
            <a:pPr algn="ctr" defTabSz="412794" hangingPunct="0">
              <a:defRPr sz="3400" b="0">
                <a:latin typeface="+mn-lt"/>
                <a:ea typeface="+mn-ea"/>
                <a:cs typeface="+mn-cs"/>
                <a:sym typeface="Helvetica Neue Medium"/>
              </a:defRPr>
            </a:pPr>
            <a:endParaRPr sz="945" kern="0" dirty="0">
              <a:solidFill>
                <a:srgbClr val="FFFFFF"/>
              </a:solidFill>
              <a:latin typeface="Huawei Sans" panose="020C0503030203020204" pitchFamily="34" charset="0"/>
              <a:cs typeface="+mn-ea"/>
              <a:sym typeface="+mn-lt"/>
            </a:endParaRPr>
          </a:p>
        </p:txBody>
      </p:sp>
      <p:sp>
        <p:nvSpPr>
          <p:cNvPr id="152" name="线条"/>
          <p:cNvSpPr/>
          <p:nvPr/>
        </p:nvSpPr>
        <p:spPr>
          <a:xfrm flipV="1">
            <a:off x="5719679" y="4744465"/>
            <a:ext cx="0" cy="1314774"/>
          </a:xfrm>
          <a:prstGeom prst="line">
            <a:avLst/>
          </a:prstGeom>
          <a:noFill/>
          <a:ln w="12700" cap="flat">
            <a:solidFill>
              <a:schemeClr val="bg2">
                <a:lumMod val="25000"/>
              </a:schemeClr>
            </a:solidFill>
            <a:prstDash val="solid"/>
            <a:miter lim="400000"/>
          </a:ln>
          <a:effectLst/>
        </p:spPr>
        <p:txBody>
          <a:bodyPr wrap="square" lIns="0" tIns="0" rIns="0" bIns="36000" numCol="1" anchor="ctr" anchorCtr="0">
            <a:noAutofit/>
          </a:bodyPr>
          <a:lstStyle/>
          <a:p>
            <a:pPr algn="ctr" defTabSz="412794" hangingPunct="0">
              <a:defRPr sz="3400" b="0">
                <a:latin typeface="+mn-lt"/>
                <a:ea typeface="+mn-ea"/>
                <a:cs typeface="+mn-cs"/>
                <a:sym typeface="Helvetica Neue Medium"/>
              </a:defRPr>
            </a:pPr>
            <a:endParaRPr sz="945" kern="0" dirty="0">
              <a:solidFill>
                <a:srgbClr val="FFFFFF"/>
              </a:solidFill>
              <a:latin typeface="Huawei Sans" panose="020C0503030203020204" pitchFamily="34" charset="0"/>
              <a:cs typeface="+mn-ea"/>
              <a:sym typeface="+mn-lt"/>
            </a:endParaRPr>
          </a:p>
        </p:txBody>
      </p:sp>
      <p:grpSp>
        <p:nvGrpSpPr>
          <p:cNvPr id="153" name="组合 152"/>
          <p:cNvGrpSpPr/>
          <p:nvPr/>
        </p:nvGrpSpPr>
        <p:grpSpPr>
          <a:xfrm>
            <a:off x="800203" y="5199991"/>
            <a:ext cx="987575" cy="759782"/>
            <a:chOff x="5777872" y="5300291"/>
            <a:chExt cx="987575" cy="759782"/>
          </a:xfrm>
        </p:grpSpPr>
        <p:pic>
          <p:nvPicPr>
            <p:cNvPr id="154" name="图片 1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09427" y="5300291"/>
              <a:ext cx="337940" cy="337940"/>
            </a:xfrm>
            <a:prstGeom prst="rect">
              <a:avLst/>
            </a:prstGeom>
          </p:spPr>
        </p:pic>
        <p:sp>
          <p:nvSpPr>
            <p:cNvPr id="155" name="IP和芯片"/>
            <p:cNvSpPr txBox="1"/>
            <p:nvPr/>
          </p:nvSpPr>
          <p:spPr>
            <a:xfrm>
              <a:off x="5777872" y="5685167"/>
              <a:ext cx="987575" cy="37490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36000" anchor="ctr" anchorCtr="0">
              <a:spAutoFit/>
            </a:bodyPr>
            <a:lstStyle>
              <a:defPPr>
                <a:defRPr lang="zh-CN"/>
              </a:defPPr>
              <a:lvl1pPr algn="ctr" defTabSz="903164" hangingPunct="0">
                <a:defRPr sz="700" b="0" kern="0">
                  <a:solidFill>
                    <a:schemeClr val="bg1"/>
                  </a:solidFill>
                  <a:latin typeface="+mn-ea"/>
                  <a:cs typeface="FZLanTingHei-M-GBK"/>
                </a:defRPr>
              </a:lvl1pPr>
            </a:lstStyle>
            <a:p>
              <a:pPr defTabSz="914296">
                <a:defRPr/>
              </a:pPr>
              <a:r>
                <a:rPr lang="en-US" sz="1100" b="1" dirty="0">
                  <a:solidFill>
                    <a:srgbClr val="1D1D1A">
                      <a:lumMod val="75000"/>
                      <a:lumOff val="25000"/>
                    </a:srgbClr>
                  </a:solidFill>
                  <a:latin typeface="Huawei Sans" panose="020C0503030203020204" pitchFamily="34" charset="0"/>
                  <a:cs typeface="+mn-ea"/>
                  <a:sym typeface="+mn-lt"/>
                </a:rPr>
                <a:t>Da Vinci Architecture</a:t>
              </a:r>
            </a:p>
          </p:txBody>
        </p:sp>
      </p:grpSp>
    </p:spTree>
    <p:extLst>
      <p:ext uri="{BB962C8B-B14F-4D97-AF65-F5344CB8AC3E}">
        <p14:creationId xmlns:p14="http://schemas.microsoft.com/office/powerpoint/2010/main" val="20995140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altLang="zh-CN" dirty="0">
                <a:latin typeface="Huawei Sans" panose="020C0503030203020204" pitchFamily="34" charset="0"/>
              </a:rPr>
              <a:t>Installing </a:t>
            </a:r>
            <a:r>
              <a:rPr lang="en-US" dirty="0" err="1" smtClean="0">
                <a:latin typeface="Huawei Sans" panose="020C0503030203020204" pitchFamily="34" charset="0"/>
              </a:rPr>
              <a:t>MindStudio</a:t>
            </a:r>
            <a:endParaRPr lang="en-US" dirty="0">
              <a:latin typeface="Huawei Sans" panose="020C0503030203020204" pitchFamily="34" charset="0"/>
            </a:endParaRPr>
          </a:p>
        </p:txBody>
      </p:sp>
      <p:sp>
        <p:nvSpPr>
          <p:cNvPr id="3" name="文本框 2"/>
          <p:cNvSpPr txBox="1"/>
          <p:nvPr/>
        </p:nvSpPr>
        <p:spPr>
          <a:xfrm>
            <a:off x="808537" y="1183834"/>
            <a:ext cx="10632440" cy="4031873"/>
          </a:xfrm>
          <a:prstGeom prst="rect">
            <a:avLst/>
          </a:prstGeom>
          <a:noFill/>
        </p:spPr>
        <p:txBody>
          <a:bodyPr wrap="square" rtlCol="0">
            <a:spAutoFit/>
          </a:bodyPr>
          <a:lstStyle/>
          <a:p>
            <a:pPr>
              <a:lnSpc>
                <a:spcPct val="150000"/>
              </a:lnSpc>
            </a:pPr>
            <a:r>
              <a:rPr lang="en-US" sz="1600" dirty="0">
                <a:solidFill>
                  <a:srgbClr val="1D1D1A"/>
                </a:solidFill>
                <a:latin typeface="Huawei Sans" panose="020C0503030203020204" pitchFamily="34" charset="0"/>
              </a:rPr>
              <a:t>Perform the following operations as a </a:t>
            </a:r>
            <a:r>
              <a:rPr lang="en-US" sz="1600" b="1" dirty="0">
                <a:solidFill>
                  <a:srgbClr val="C00000"/>
                </a:solidFill>
                <a:latin typeface="Huawei Sans" panose="020C0503030203020204" pitchFamily="34" charset="0"/>
              </a:rPr>
              <a:t>common user</a:t>
            </a:r>
            <a:r>
              <a:rPr lang="en-US" sz="1600" dirty="0">
                <a:solidFill>
                  <a:srgbClr val="1D1D1A"/>
                </a:solidFill>
                <a:latin typeface="Huawei Sans" panose="020C0503030203020204" pitchFamily="34" charset="0"/>
              </a:rPr>
              <a:t>:</a:t>
            </a:r>
          </a:p>
          <a:p>
            <a:pPr>
              <a:lnSpc>
                <a:spcPct val="150000"/>
              </a:lnSpc>
              <a:buFont typeface="Arial" panose="020B0604020202020204" pitchFamily="34" charset="0"/>
              <a:buNone/>
            </a:pPr>
            <a:r>
              <a:rPr lang="en-US" sz="1600" dirty="0">
                <a:solidFill>
                  <a:srgbClr val="1D1D1A"/>
                </a:solidFill>
                <a:latin typeface="Huawei Sans" panose="020C0503030203020204" pitchFamily="34" charset="0"/>
              </a:rPr>
              <a:t>1. Go to the directory where </a:t>
            </a:r>
            <a:r>
              <a:rPr lang="en-US" altLang="zh-CN" sz="1600" b="1" dirty="0">
                <a:solidFill>
                  <a:srgbClr val="1D1D1A"/>
                </a:solidFill>
                <a:latin typeface="Huawei Sans" panose="020C0503030203020204" pitchFamily="34" charset="0"/>
              </a:rPr>
              <a:t>MindStudio_2.0.0-beta2_ubuntu18.04-x86_64.tar.gz</a:t>
            </a:r>
            <a:r>
              <a:rPr lang="en-US" sz="1600" dirty="0" smtClean="0">
                <a:solidFill>
                  <a:srgbClr val="1D1D1A"/>
                </a:solidFill>
                <a:latin typeface="Huawei Sans" panose="020C0503030203020204" pitchFamily="34" charset="0"/>
              </a:rPr>
              <a:t> </a:t>
            </a:r>
            <a:r>
              <a:rPr lang="en-US" sz="1600" dirty="0">
                <a:solidFill>
                  <a:srgbClr val="1D1D1A"/>
                </a:solidFill>
                <a:latin typeface="Huawei Sans" panose="020C0503030203020204" pitchFamily="34" charset="0"/>
              </a:rPr>
              <a:t>is stored and run the following command:</a:t>
            </a:r>
          </a:p>
          <a:p>
            <a:pPr marL="266700">
              <a:buFont typeface="Arial" panose="020B0604020202020204" pitchFamily="34" charset="0"/>
              <a:buNone/>
            </a:pPr>
            <a:r>
              <a:rPr lang="en-US" sz="1600" b="1" dirty="0" smtClean="0">
                <a:solidFill>
                  <a:srgbClr val="1D1D1A"/>
                </a:solidFill>
                <a:latin typeface="Huawei Sans" panose="020C0503030203020204" pitchFamily="34" charset="0"/>
              </a:rPr>
              <a:t>tar </a:t>
            </a:r>
            <a:r>
              <a:rPr lang="en-US" sz="1600" b="1" dirty="0" err="1">
                <a:solidFill>
                  <a:srgbClr val="1D1D1A"/>
                </a:solidFill>
                <a:latin typeface="Huawei Sans" panose="020C0503030203020204" pitchFamily="34" charset="0"/>
              </a:rPr>
              <a:t>zxvf</a:t>
            </a:r>
            <a:r>
              <a:rPr lang="en-US" sz="1600" b="1" dirty="0">
                <a:solidFill>
                  <a:srgbClr val="1D1D1A"/>
                </a:solidFill>
                <a:latin typeface="Huawei Sans" panose="020C0503030203020204" pitchFamily="34" charset="0"/>
              </a:rPr>
              <a:t> </a:t>
            </a:r>
            <a:r>
              <a:rPr lang="en-US" altLang="zh-CN" sz="1600" b="1" dirty="0">
                <a:solidFill>
                  <a:srgbClr val="1D1D1A"/>
                </a:solidFill>
                <a:latin typeface="Huawei Sans" panose="020C0503030203020204" pitchFamily="34" charset="0"/>
              </a:rPr>
              <a:t>MindStudio_2.0.0-beta2_ubuntu18.04-x86_64.tar.gz</a:t>
            </a:r>
            <a:r>
              <a:rPr lang="en-US" sz="1600" b="1" dirty="0" smtClean="0">
                <a:solidFill>
                  <a:srgbClr val="1D1D1A"/>
                </a:solidFill>
                <a:latin typeface="Huawei Sans" panose="020C0503030203020204" pitchFamily="34" charset="0"/>
              </a:rPr>
              <a:t>; </a:t>
            </a:r>
            <a:r>
              <a:rPr lang="en-US" sz="1600" b="1" dirty="0">
                <a:solidFill>
                  <a:srgbClr val="1D1D1A"/>
                </a:solidFill>
                <a:latin typeface="Huawei Sans" panose="020C0503030203020204" pitchFamily="34" charset="0"/>
              </a:rPr>
              <a:t>cd </a:t>
            </a:r>
            <a:r>
              <a:rPr lang="en-US" sz="1600" b="1" dirty="0" err="1">
                <a:solidFill>
                  <a:srgbClr val="1D1D1A"/>
                </a:solidFill>
                <a:latin typeface="Huawei Sans" panose="020C0503030203020204" pitchFamily="34" charset="0"/>
              </a:rPr>
              <a:t>MindStudio-ubuntu</a:t>
            </a:r>
            <a:r>
              <a:rPr lang="en-US" sz="1600" b="1" dirty="0">
                <a:solidFill>
                  <a:srgbClr val="1D1D1A"/>
                </a:solidFill>
                <a:latin typeface="Huawei Sans" panose="020C0503030203020204" pitchFamily="34" charset="0"/>
              </a:rPr>
              <a:t>/bin;./MindStudio.sh</a:t>
            </a:r>
          </a:p>
          <a:p>
            <a:pPr>
              <a:lnSpc>
                <a:spcPct val="150000"/>
              </a:lnSpc>
              <a:buFont typeface="Arial" panose="020B0604020202020204" pitchFamily="34" charset="0"/>
              <a:buNone/>
            </a:pPr>
            <a:r>
              <a:rPr lang="en-US" sz="1600" dirty="0">
                <a:solidFill>
                  <a:srgbClr val="1D1D1A"/>
                </a:solidFill>
                <a:latin typeface="Huawei Sans" panose="020C0503030203020204" pitchFamily="34" charset="0"/>
              </a:rPr>
              <a:t>2. If command outputs similar to the following are displayed, run the command as prompted.</a:t>
            </a: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endParaRPr lang="zh-CN" altLang="en-US" sz="1600" dirty="0">
              <a:solidFill>
                <a:srgbClr val="1D1D1A"/>
              </a:solidFill>
              <a:latin typeface="Huawei Sans" panose="020C0503030203020204" pitchFamily="34" charset="0"/>
            </a:endParaRPr>
          </a:p>
          <a:p>
            <a:pPr>
              <a:lnSpc>
                <a:spcPct val="150000"/>
              </a:lnSpc>
              <a:buFont typeface="Arial" panose="020B0604020202020204" pitchFamily="34" charset="0"/>
              <a:buNone/>
            </a:pPr>
            <a:r>
              <a:rPr lang="en-US" sz="1600" dirty="0" smtClean="0">
                <a:solidFill>
                  <a:srgbClr val="1D1D1A"/>
                </a:solidFill>
                <a:latin typeface="Huawei Sans" panose="020C0503030203020204" pitchFamily="34" charset="0"/>
              </a:rPr>
              <a:t>3</a:t>
            </a:r>
            <a:r>
              <a:rPr lang="en-US" sz="1600" dirty="0">
                <a:solidFill>
                  <a:srgbClr val="1D1D1A"/>
                </a:solidFill>
                <a:latin typeface="Huawei Sans" panose="020C0503030203020204" pitchFamily="34" charset="0"/>
              </a:rPr>
              <a:t>. After </a:t>
            </a:r>
            <a:r>
              <a:rPr lang="en-US" sz="1600" dirty="0" err="1">
                <a:solidFill>
                  <a:srgbClr val="1D1D1A"/>
                </a:solidFill>
                <a:latin typeface="Huawei Sans" panose="020C0503030203020204" pitchFamily="34" charset="0"/>
              </a:rPr>
              <a:t>MindStudio</a:t>
            </a:r>
            <a:r>
              <a:rPr lang="en-US" sz="1600" dirty="0">
                <a:solidFill>
                  <a:srgbClr val="1D1D1A"/>
                </a:solidFill>
                <a:latin typeface="Huawei Sans" panose="020C0503030203020204" pitchFamily="34" charset="0"/>
              </a:rPr>
              <a:t> is launched for the first time, the </a:t>
            </a:r>
            <a:r>
              <a:rPr lang="en-US" sz="1600" b="1" dirty="0">
                <a:solidFill>
                  <a:srgbClr val="1D1D1A"/>
                </a:solidFill>
                <a:latin typeface="Huawei Sans" panose="020C0503030203020204" pitchFamily="34" charset="0"/>
              </a:rPr>
              <a:t>Import </a:t>
            </a:r>
            <a:r>
              <a:rPr lang="en-US" sz="1600" b="1" dirty="0" err="1">
                <a:solidFill>
                  <a:srgbClr val="1D1D1A"/>
                </a:solidFill>
                <a:latin typeface="Huawei Sans" panose="020C0503030203020204" pitchFamily="34" charset="0"/>
              </a:rPr>
              <a:t>MindStudio</a:t>
            </a:r>
            <a:r>
              <a:rPr lang="en-US" sz="1600" b="1" dirty="0">
                <a:solidFill>
                  <a:srgbClr val="1D1D1A"/>
                </a:solidFill>
                <a:latin typeface="Huawei Sans" panose="020C0503030203020204" pitchFamily="34" charset="0"/>
              </a:rPr>
              <a:t> Settings</a:t>
            </a:r>
            <a:r>
              <a:rPr lang="en-US" sz="1600" dirty="0">
                <a:solidFill>
                  <a:srgbClr val="1D1D1A"/>
                </a:solidFill>
                <a:latin typeface="Huawei Sans" panose="020C0503030203020204" pitchFamily="34" charset="0"/>
              </a:rPr>
              <a:t> dialog box is displayed. Select </a:t>
            </a:r>
            <a:r>
              <a:rPr lang="en-US" sz="1600" b="1" dirty="0">
                <a:solidFill>
                  <a:srgbClr val="1D1D1A"/>
                </a:solidFill>
                <a:latin typeface="Huawei Sans" panose="020C0503030203020204" pitchFamily="34" charset="0"/>
              </a:rPr>
              <a:t>Do not import settings</a:t>
            </a:r>
            <a:r>
              <a:rPr lang="en-US" sz="1600" dirty="0">
                <a:solidFill>
                  <a:srgbClr val="1D1D1A"/>
                </a:solidFill>
                <a:latin typeface="Huawei Sans" panose="020C0503030203020204" pitchFamily="34" charset="0"/>
              </a:rPr>
              <a:t> and click </a:t>
            </a:r>
            <a:r>
              <a:rPr lang="en-US" sz="1600" b="1" dirty="0">
                <a:solidFill>
                  <a:srgbClr val="1D1D1A"/>
                </a:solidFill>
                <a:latin typeface="Huawei Sans" panose="020C0503030203020204" pitchFamily="34" charset="0"/>
              </a:rPr>
              <a:t>OK</a:t>
            </a:r>
            <a:r>
              <a:rPr lang="en-US" sz="1600" dirty="0" smtClean="0">
                <a:solidFill>
                  <a:srgbClr val="1D1D1A"/>
                </a:solidFill>
                <a:latin typeface="Huawei Sans" panose="020C0503030203020204" pitchFamily="34" charset="0"/>
              </a:rPr>
              <a:t>.</a:t>
            </a:r>
            <a:endParaRPr lang="zh-CN" altLang="en-US" sz="1600" dirty="0">
              <a:solidFill>
                <a:srgbClr val="1D1D1A"/>
              </a:solidFill>
              <a:latin typeface="Huawei Sans" panose="020C0503030203020204" pitchFamily="34" charset="0"/>
            </a:endParaRPr>
          </a:p>
        </p:txBody>
      </p:sp>
      <p:pic>
        <p:nvPicPr>
          <p:cNvPr id="4" name="图片 3"/>
          <p:cNvPicPr>
            <a:picLocks noChangeAspect="1"/>
          </p:cNvPicPr>
          <p:nvPr/>
        </p:nvPicPr>
        <p:blipFill>
          <a:blip r:embed="rId3"/>
          <a:stretch>
            <a:fillRect/>
          </a:stretch>
        </p:blipFill>
        <p:spPr>
          <a:xfrm>
            <a:off x="900445" y="2894406"/>
            <a:ext cx="9514638" cy="1530074"/>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4"/>
          <a:stretch>
            <a:fillRect/>
          </a:stretch>
        </p:blipFill>
        <p:spPr>
          <a:xfrm>
            <a:off x="900445" y="5215707"/>
            <a:ext cx="2790825" cy="968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34475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a:t>
            </a:r>
            <a:r>
              <a:rPr lang="en-US" i="1" dirty="0">
                <a:latin typeface="Huawei Sans" panose="020C0503030203020204" pitchFamily="34" charset="0"/>
              </a:rPr>
              <a:t>Continued</a:t>
            </a:r>
            <a:r>
              <a:rPr lang="en-US" dirty="0">
                <a:latin typeface="Huawei Sans" panose="020C0503030203020204" pitchFamily="34" charset="0"/>
              </a:rPr>
              <a:t>)</a:t>
            </a:r>
          </a:p>
        </p:txBody>
      </p:sp>
      <p:sp>
        <p:nvSpPr>
          <p:cNvPr id="6" name="文本框 5"/>
          <p:cNvSpPr txBox="1"/>
          <p:nvPr/>
        </p:nvSpPr>
        <p:spPr>
          <a:xfrm>
            <a:off x="860425" y="1168988"/>
            <a:ext cx="10624820" cy="964367"/>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4. In the </a:t>
            </a:r>
            <a:r>
              <a:rPr lang="en-US" b="1" dirty="0">
                <a:solidFill>
                  <a:srgbClr val="1D1D1A"/>
                </a:solidFill>
                <a:latin typeface="Huawei Sans" panose="020C0503030203020204" pitchFamily="34" charset="0"/>
              </a:rPr>
              <a:t>Toolkit Version Setting</a:t>
            </a:r>
            <a:r>
              <a:rPr lang="en-US" dirty="0">
                <a:solidFill>
                  <a:srgbClr val="1D1D1A"/>
                </a:solidFill>
                <a:latin typeface="Huawei Sans" panose="020C0503030203020204" pitchFamily="34" charset="0"/>
              </a:rPr>
              <a:t> dialog box, select the Toolkit directory (including the version number</a:t>
            </a:r>
            <a:r>
              <a:rPr lang="en-US" dirty="0" smtClean="0">
                <a:solidFill>
                  <a:srgbClr val="1D1D1A"/>
                </a:solidFill>
                <a:latin typeface="Huawei Sans" panose="020C0503030203020204" pitchFamily="34" charset="0"/>
              </a:rPr>
              <a:t>).</a:t>
            </a:r>
            <a:endParaRPr lang="zh-CN" altLang="en-US" dirty="0">
              <a:solidFill>
                <a:srgbClr val="1D1D1A"/>
              </a:solidFill>
              <a:latin typeface="Huawei Sans" panose="020C0503030203020204" pitchFamily="34" charset="0"/>
            </a:endParaRPr>
          </a:p>
        </p:txBody>
      </p:sp>
      <p:pic>
        <p:nvPicPr>
          <p:cNvPr id="8" name="图片 7"/>
          <p:cNvPicPr>
            <a:picLocks noChangeAspect="1"/>
          </p:cNvPicPr>
          <p:nvPr/>
        </p:nvPicPr>
        <p:blipFill>
          <a:blip r:embed="rId3"/>
          <a:stretch>
            <a:fillRect/>
          </a:stretch>
        </p:blipFill>
        <p:spPr>
          <a:xfrm>
            <a:off x="6464935" y="2461256"/>
            <a:ext cx="5020310" cy="3176905"/>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4"/>
          <a:stretch>
            <a:fillRect/>
          </a:stretch>
        </p:blipFill>
        <p:spPr>
          <a:xfrm>
            <a:off x="727075" y="2461256"/>
            <a:ext cx="5334635" cy="3176905"/>
          </a:xfrm>
          <a:prstGeom prst="rect">
            <a:avLst/>
          </a:prstGeom>
          <a:effectLst>
            <a:outerShdw blurRad="50800" dist="38100" dir="2700000" algn="tl" rotWithShape="0">
              <a:prstClr val="black">
                <a:alpha val="40000"/>
              </a:prstClr>
            </a:outerShdw>
          </a:effectLst>
        </p:spPr>
      </p:pic>
      <p:cxnSp>
        <p:nvCxnSpPr>
          <p:cNvPr id="10" name="直接箭头连接符 9"/>
          <p:cNvCxnSpPr>
            <a:stCxn id="9" idx="3"/>
            <a:endCxn id="8" idx="1"/>
          </p:cNvCxnSpPr>
          <p:nvPr/>
        </p:nvCxnSpPr>
        <p:spPr>
          <a:xfrm>
            <a:off x="6061710" y="4049709"/>
            <a:ext cx="403225" cy="0"/>
          </a:xfrm>
          <a:prstGeom prst="straightConnector1">
            <a:avLst/>
          </a:prstGeom>
          <a:ln w="47625">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3570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a:t>
            </a:r>
            <a:r>
              <a:rPr lang="en-US" dirty="0" err="1">
                <a:latin typeface="Huawei Sans" panose="020C0503030203020204" pitchFamily="34" charset="0"/>
              </a:rPr>
              <a:t>MindStudio</a:t>
            </a:r>
            <a:r>
              <a:rPr lang="en-US" dirty="0">
                <a:latin typeface="Huawei Sans" panose="020C0503030203020204" pitchFamily="34" charset="0"/>
              </a:rPr>
              <a:t> (</a:t>
            </a:r>
            <a:r>
              <a:rPr lang="en-US" i="1" dirty="0">
                <a:latin typeface="Huawei Sans" panose="020C0503030203020204" pitchFamily="34" charset="0"/>
              </a:rPr>
              <a:t>Continued</a:t>
            </a:r>
            <a:r>
              <a:rPr lang="en-US" dirty="0">
                <a:latin typeface="Huawei Sans" panose="020C0503030203020204" pitchFamily="34" charset="0"/>
              </a:rPr>
              <a:t>)</a:t>
            </a:r>
          </a:p>
        </p:txBody>
      </p:sp>
      <p:sp>
        <p:nvSpPr>
          <p:cNvPr id="6" name="文本框 5"/>
          <p:cNvSpPr txBox="1"/>
          <p:nvPr/>
        </p:nvSpPr>
        <p:spPr>
          <a:xfrm>
            <a:off x="860425" y="1186572"/>
            <a:ext cx="9999980" cy="528350"/>
          </a:xfrm>
          <a:prstGeom prst="rect">
            <a:avLst/>
          </a:prstGeom>
          <a:noFill/>
        </p:spPr>
        <p:txBody>
          <a:bodyPr wrap="square" rtlCol="0">
            <a:spAutoFit/>
          </a:bodyPr>
          <a:lstStyle/>
          <a:p>
            <a:pPr>
              <a:lnSpc>
                <a:spcPts val="3440"/>
              </a:lnSpc>
            </a:pPr>
            <a:r>
              <a:rPr lang="en-US" dirty="0" smtClean="0">
                <a:solidFill>
                  <a:srgbClr val="1D1D1A"/>
                </a:solidFill>
                <a:latin typeface="Huawei Sans" panose="020C0503030203020204" pitchFamily="34" charset="0"/>
              </a:rPr>
              <a:t>5. </a:t>
            </a:r>
            <a:r>
              <a:rPr lang="en-US" dirty="0">
                <a:solidFill>
                  <a:srgbClr val="1D1D1A"/>
                </a:solidFill>
                <a:latin typeface="Huawei Sans" panose="020C0503030203020204" pitchFamily="34" charset="0"/>
              </a:rPr>
              <a:t>In the displayed authorization dialog box, click </a:t>
            </a:r>
            <a:r>
              <a:rPr lang="en-US" b="1" dirty="0">
                <a:solidFill>
                  <a:srgbClr val="1D1D1A"/>
                </a:solidFill>
                <a:latin typeface="Huawei Sans" panose="020C0503030203020204" pitchFamily="34" charset="0"/>
              </a:rPr>
              <a:t>Accept</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4212114" y="1873885"/>
            <a:ext cx="3772535" cy="43935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21424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3300" y="511544"/>
            <a:ext cx="926610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a:latin typeface="Huawei Sans" panose="020C0503030203020204" pitchFamily="34" charset="0"/>
              </a:rPr>
              <a:t>Setting Up the Operating Environment</a:t>
            </a:r>
          </a:p>
        </p:txBody>
      </p:sp>
      <p:graphicFrame>
        <p:nvGraphicFramePr>
          <p:cNvPr id="6" name="图示 5"/>
          <p:cNvGraphicFramePr/>
          <p:nvPr>
            <p:extLst>
              <p:ext uri="{D42A27DB-BD31-4B8C-83A1-F6EECF244321}">
                <p14:modId xmlns:p14="http://schemas.microsoft.com/office/powerpoint/2010/main" val="3261986290"/>
              </p:ext>
            </p:extLst>
          </p:nvPr>
        </p:nvGraphicFramePr>
        <p:xfrm>
          <a:off x="2033905" y="719455"/>
          <a:ext cx="8128000" cy="541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0335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8" y="511543"/>
            <a:ext cx="10448134"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Obtaining </a:t>
            </a:r>
            <a:r>
              <a:rPr lang="en-US" dirty="0">
                <a:latin typeface="Huawei Sans" panose="020C0503030203020204" pitchFamily="34" charset="0"/>
              </a:rPr>
              <a:t>Runfiles</a:t>
            </a:r>
          </a:p>
        </p:txBody>
      </p:sp>
      <p:sp>
        <p:nvSpPr>
          <p:cNvPr id="6" name="文本框 5"/>
          <p:cNvSpPr txBox="1"/>
          <p:nvPr/>
        </p:nvSpPr>
        <p:spPr>
          <a:xfrm>
            <a:off x="807085" y="1178266"/>
            <a:ext cx="10021570" cy="1082348"/>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Software</a:t>
            </a:r>
          </a:p>
          <a:p>
            <a:pPr marL="457200" indent="-457200">
              <a:buFontTx/>
              <a:buAutoNum type="arabicPeriod"/>
            </a:pPr>
            <a:r>
              <a:rPr lang="en-US" dirty="0" smtClean="0">
                <a:solidFill>
                  <a:srgbClr val="1D1D1A"/>
                </a:solidFill>
                <a:latin typeface="Huawei Sans" panose="020C0503030203020204" pitchFamily="34" charset="0"/>
              </a:rPr>
              <a:t>Download </a:t>
            </a:r>
            <a:r>
              <a:rPr lang="en-US" dirty="0">
                <a:solidFill>
                  <a:srgbClr val="1D1D1A"/>
                </a:solidFill>
                <a:latin typeface="Huawei Sans" panose="020C0503030203020204" pitchFamily="34" charset="0"/>
              </a:rPr>
              <a:t>required runfiles from: </a:t>
            </a:r>
            <a:r>
              <a:rPr lang="en-US" dirty="0">
                <a:solidFill>
                  <a:srgbClr val="1D1D1A"/>
                </a:solidFill>
                <a:latin typeface="Huawei Sans" panose="020C0503030203020204" pitchFamily="34" charset="0"/>
                <a:hlinkClick r:id="rId3"/>
              </a:rPr>
              <a:t>https://</a:t>
            </a:r>
            <a:r>
              <a:rPr lang="en-US" dirty="0" smtClean="0">
                <a:solidFill>
                  <a:srgbClr val="1D1D1A"/>
                </a:solidFill>
                <a:latin typeface="Huawei Sans" panose="020C0503030203020204" pitchFamily="34" charset="0"/>
                <a:hlinkClick r:id="rId3"/>
              </a:rPr>
              <a:t>www.huaweicloud.com/intl/en-us/ascend/resource/Software</a:t>
            </a:r>
            <a:endParaRPr lang="en-US" dirty="0" smtClean="0">
              <a:solidFill>
                <a:srgbClr val="1D1D1A"/>
              </a:solidFill>
              <a:latin typeface="Huawei Sans" panose="020C0503030203020204" pitchFamily="3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812" y="2311732"/>
            <a:ext cx="7972058" cy="40590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9703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274154"/>
            <a:ext cx="10015182"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Replacing </a:t>
            </a:r>
            <a:r>
              <a:rPr lang="en-US" dirty="0">
                <a:latin typeface="Huawei Sans" panose="020C0503030203020204" pitchFamily="34" charset="0"/>
              </a:rPr>
              <a:t>Software Sources</a:t>
            </a:r>
          </a:p>
        </p:txBody>
      </p:sp>
      <p:sp>
        <p:nvSpPr>
          <p:cNvPr id="3" name="文本框 2"/>
          <p:cNvSpPr txBox="1"/>
          <p:nvPr/>
        </p:nvSpPr>
        <p:spPr>
          <a:xfrm>
            <a:off x="833754" y="1186219"/>
            <a:ext cx="10632440" cy="973455"/>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marL="457200" indent="-457200">
              <a:lnSpc>
                <a:spcPts val="3440"/>
              </a:lnSpc>
              <a:buFont typeface="Arial" panose="020B0604020202020204" pitchFamily="34" charset="0"/>
              <a:buChar char="•"/>
            </a:pPr>
            <a:r>
              <a:rPr lang="en-US" dirty="0">
                <a:solidFill>
                  <a:srgbClr val="1D1D1A"/>
                </a:solidFill>
                <a:latin typeface="Huawei Sans" panose="020C0503030203020204" pitchFamily="34" charset="0"/>
              </a:rPr>
              <a:t>Modify the </a:t>
            </a:r>
            <a:r>
              <a:rPr lang="en-US" b="1" dirty="0">
                <a:solidFill>
                  <a:srgbClr val="1D1D1A"/>
                </a:solidFill>
                <a:latin typeface="Huawei Sans" panose="020C0503030203020204" pitchFamily="34" charset="0"/>
              </a:rPr>
              <a:t>/</a:t>
            </a:r>
            <a:r>
              <a:rPr lang="en-US" b="1" dirty="0" err="1">
                <a:solidFill>
                  <a:srgbClr val="1D1D1A"/>
                </a:solidFill>
                <a:latin typeface="Huawei Sans" panose="020C0503030203020204" pitchFamily="34" charset="0"/>
              </a:rPr>
              <a:t>etc</a:t>
            </a:r>
            <a:r>
              <a:rPr lang="en-US" b="1" dirty="0">
                <a:solidFill>
                  <a:srgbClr val="1D1D1A"/>
                </a:solidFill>
                <a:latin typeface="Huawei Sans" panose="020C0503030203020204" pitchFamily="34" charset="0"/>
              </a:rPr>
              <a:t>/apt/</a:t>
            </a:r>
            <a:r>
              <a:rPr lang="en-US" b="1" dirty="0" err="1">
                <a:solidFill>
                  <a:srgbClr val="1D1D1A"/>
                </a:solidFill>
                <a:latin typeface="Huawei Sans" panose="020C0503030203020204" pitchFamily="34" charset="0"/>
              </a:rPr>
              <a:t>sources.list</a:t>
            </a:r>
            <a:r>
              <a:rPr lang="en-US" dirty="0">
                <a:solidFill>
                  <a:srgbClr val="1D1D1A"/>
                </a:solidFill>
                <a:latin typeface="Huawei Sans" panose="020C0503030203020204" pitchFamily="34" charset="0"/>
              </a:rPr>
              <a:t> file.</a:t>
            </a:r>
          </a:p>
        </p:txBody>
      </p:sp>
      <p:sp>
        <p:nvSpPr>
          <p:cNvPr id="5" name="文本框 4"/>
          <p:cNvSpPr txBox="1"/>
          <p:nvPr/>
        </p:nvSpPr>
        <p:spPr>
          <a:xfrm>
            <a:off x="1346078" y="4113997"/>
            <a:ext cx="10123610" cy="1338828"/>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Replace the ubuntu18.04-amd64 source addresses with valid ones.</a:t>
            </a:r>
          </a:p>
          <a:p>
            <a:pPr>
              <a:lnSpc>
                <a:spcPct val="150000"/>
              </a:lnSpc>
            </a:pPr>
            <a:r>
              <a:rPr lang="en-US" dirty="0">
                <a:solidFill>
                  <a:srgbClr val="1D1D1A"/>
                </a:solidFill>
                <a:latin typeface="Huawei Sans" panose="020C0503030203020204" pitchFamily="34" charset="0"/>
              </a:rPr>
              <a:t>Save the file and run the following </a:t>
            </a:r>
            <a:r>
              <a:rPr lang="en-US" dirty="0" smtClean="0">
                <a:solidFill>
                  <a:srgbClr val="1D1D1A"/>
                </a:solidFill>
                <a:latin typeface="Huawei Sans" panose="020C0503030203020204" pitchFamily="34" charset="0"/>
              </a:rPr>
              <a:t>command: </a:t>
            </a:r>
            <a:r>
              <a:rPr lang="en-US" b="1" dirty="0" smtClean="0">
                <a:solidFill>
                  <a:srgbClr val="1D1D1A"/>
                </a:solidFill>
                <a:latin typeface="Huawei Sans" panose="020C0503030203020204" pitchFamily="34" charset="0"/>
              </a:rPr>
              <a:t>apt-get </a:t>
            </a:r>
            <a:r>
              <a:rPr lang="en-US" b="1" dirty="0">
                <a:solidFill>
                  <a:srgbClr val="1D1D1A"/>
                </a:solidFill>
                <a:latin typeface="Huawei Sans" panose="020C0503030203020204" pitchFamily="34" charset="0"/>
              </a:rPr>
              <a:t>update</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If a message similar to the following is displayed, the execution is successful</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pic>
        <p:nvPicPr>
          <p:cNvPr id="6" name="图片 5"/>
          <p:cNvPicPr>
            <a:picLocks noChangeAspect="1"/>
          </p:cNvPicPr>
          <p:nvPr/>
        </p:nvPicPr>
        <p:blipFill>
          <a:blip r:embed="rId3"/>
          <a:stretch>
            <a:fillRect/>
          </a:stretch>
        </p:blipFill>
        <p:spPr>
          <a:xfrm>
            <a:off x="1407623" y="2198623"/>
            <a:ext cx="9572625" cy="1876425"/>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4"/>
          <a:stretch>
            <a:fillRect/>
          </a:stretch>
        </p:blipFill>
        <p:spPr>
          <a:xfrm>
            <a:off x="1346078" y="5491774"/>
            <a:ext cx="3710305" cy="609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2792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274155"/>
            <a:ext cx="10057151"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Creating </a:t>
            </a:r>
            <a:r>
              <a:rPr lang="en-US" dirty="0">
                <a:latin typeface="Huawei Sans" panose="020C0503030203020204" pitchFamily="34" charset="0"/>
              </a:rPr>
              <a:t>a Service User</a:t>
            </a:r>
          </a:p>
        </p:txBody>
      </p:sp>
      <p:sp>
        <p:nvSpPr>
          <p:cNvPr id="3" name="文本框 2"/>
          <p:cNvSpPr txBox="1"/>
          <p:nvPr/>
        </p:nvSpPr>
        <p:spPr>
          <a:xfrm>
            <a:off x="879218" y="1185770"/>
            <a:ext cx="10632440" cy="4662815"/>
          </a:xfrm>
          <a:prstGeom prst="rect">
            <a:avLst/>
          </a:prstGeom>
          <a:noFill/>
        </p:spPr>
        <p:txBody>
          <a:bodyPr wrap="square" rtlCol="0">
            <a:spAutoFit/>
          </a:bodyPr>
          <a:lstStyle/>
          <a:p>
            <a:pPr>
              <a:lnSpc>
                <a:spcPct val="15000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a:lnSpc>
                <a:spcPct val="150000"/>
              </a:lnSpc>
              <a:buFont typeface="Arial" panose="020B0604020202020204" pitchFamily="34" charset="0"/>
              <a:buNone/>
            </a:pPr>
            <a:r>
              <a:rPr lang="en-US" dirty="0">
                <a:solidFill>
                  <a:srgbClr val="1D1D1A"/>
                </a:solidFill>
                <a:latin typeface="Huawei Sans" panose="020C0503030203020204" pitchFamily="34" charset="0"/>
              </a:rPr>
              <a:t>1. Create a user.</a:t>
            </a:r>
          </a:p>
          <a:p>
            <a:pPr>
              <a:buFont typeface="Arial" panose="020B0604020202020204" pitchFamily="34" charset="0"/>
              <a:buNone/>
            </a:pPr>
            <a:r>
              <a:rPr lang="en-US" dirty="0">
                <a:solidFill>
                  <a:srgbClr val="1D1D1A"/>
                </a:solidFill>
                <a:latin typeface="Huawei Sans" panose="020C0503030203020204" pitchFamily="34" charset="0"/>
                <a:cs typeface="方正粗黑宋简体" panose="02000000000000000000" charset="-122"/>
              </a:rPr>
              <a:t>	</a:t>
            </a:r>
            <a:r>
              <a:rPr lang="en-US" b="1" dirty="0" err="1">
                <a:solidFill>
                  <a:srgbClr val="1D1D1A"/>
                </a:solidFill>
                <a:latin typeface="Huawei Sans" panose="020C0503030203020204" pitchFamily="34" charset="0"/>
                <a:cs typeface="方正粗黑宋简体" panose="02000000000000000000" charset="-122"/>
              </a:rPr>
              <a:t>groupadd</a:t>
            </a:r>
            <a:r>
              <a:rPr lang="en-US" b="1" dirty="0">
                <a:solidFill>
                  <a:srgbClr val="1D1D1A"/>
                </a:solidFill>
                <a:latin typeface="Huawei Sans" panose="020C0503030203020204" pitchFamily="34" charset="0"/>
                <a:cs typeface="方正粗黑宋简体" panose="02000000000000000000" charset="-122"/>
              </a:rPr>
              <a:t> </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a:t>
            </a:r>
            <a:r>
              <a:rPr lang="en-US" dirty="0">
                <a:solidFill>
                  <a:srgbClr val="1D1D1A"/>
                </a:solidFill>
                <a:latin typeface="Huawei Sans" panose="020C0503030203020204" pitchFamily="34" charset="0"/>
                <a:cs typeface="方正粗黑宋简体" panose="02000000000000000000" charset="-122"/>
              </a:rPr>
              <a:t>//Create the </a:t>
            </a:r>
            <a:r>
              <a:rPr lang="en-US" b="1" dirty="0" err="1">
                <a:solidFill>
                  <a:srgbClr val="1D1D1A"/>
                </a:solidFill>
                <a:latin typeface="Huawei Sans" panose="020C0503030203020204" pitchFamily="34" charset="0"/>
                <a:cs typeface="方正粗黑宋简体" panose="02000000000000000000" charset="-122"/>
              </a:rPr>
              <a:t>HwHiAiUser</a:t>
            </a:r>
            <a:r>
              <a:rPr lang="en-US" dirty="0">
                <a:solidFill>
                  <a:srgbClr val="1D1D1A"/>
                </a:solidFill>
                <a:latin typeface="Huawei Sans" panose="020C0503030203020204" pitchFamily="34" charset="0"/>
                <a:cs typeface="方正粗黑宋简体" panose="02000000000000000000" charset="-122"/>
              </a:rPr>
              <a:t> user group.</a:t>
            </a:r>
          </a:p>
          <a:p>
            <a:pPr>
              <a:buFont typeface="Arial" panose="020B0604020202020204" pitchFamily="34" charset="0"/>
              <a:buNone/>
            </a:pPr>
            <a:r>
              <a:rPr lang="en-US" dirty="0">
                <a:solidFill>
                  <a:srgbClr val="1D1D1A"/>
                </a:solidFill>
                <a:latin typeface="Huawei Sans" panose="020C0503030203020204" pitchFamily="34" charset="0"/>
                <a:cs typeface="方正粗黑宋简体" panose="02000000000000000000" charset="-122"/>
              </a:rPr>
              <a:t>	</a:t>
            </a:r>
            <a:r>
              <a:rPr lang="en-US" b="1" dirty="0" err="1">
                <a:solidFill>
                  <a:srgbClr val="1D1D1A"/>
                </a:solidFill>
                <a:latin typeface="Huawei Sans" panose="020C0503030203020204" pitchFamily="34" charset="0"/>
                <a:cs typeface="方正粗黑宋简体" panose="02000000000000000000" charset="-122"/>
              </a:rPr>
              <a:t>useradd</a:t>
            </a:r>
            <a:r>
              <a:rPr lang="en-US" b="1" dirty="0">
                <a:solidFill>
                  <a:srgbClr val="1D1D1A"/>
                </a:solidFill>
                <a:latin typeface="Huawei Sans" panose="020C0503030203020204" pitchFamily="34" charset="0"/>
                <a:cs typeface="方正粗黑宋简体" panose="02000000000000000000" charset="-122"/>
              </a:rPr>
              <a:t> -g </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-d /home/</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-m </a:t>
            </a:r>
            <a:r>
              <a:rPr lang="en-US" b="1" dirty="0" err="1">
                <a:solidFill>
                  <a:srgbClr val="1D1D1A"/>
                </a:solidFill>
                <a:latin typeface="Huawei Sans" panose="020C0503030203020204" pitchFamily="34" charset="0"/>
                <a:cs typeface="方正粗黑宋简体" panose="02000000000000000000" charset="-122"/>
              </a:rPr>
              <a:t>HwHiAiUser</a:t>
            </a:r>
            <a:r>
              <a:rPr lang="en-US" b="1" dirty="0">
                <a:solidFill>
                  <a:srgbClr val="1D1D1A"/>
                </a:solidFill>
                <a:latin typeface="Huawei Sans" panose="020C0503030203020204" pitchFamily="34" charset="0"/>
                <a:cs typeface="方正粗黑宋简体" panose="02000000000000000000" charset="-122"/>
              </a:rPr>
              <a:t>  </a:t>
            </a:r>
            <a:endParaRPr lang="en-US" b="1" dirty="0" smtClean="0">
              <a:solidFill>
                <a:srgbClr val="1D1D1A"/>
              </a:solidFill>
              <a:latin typeface="Huawei Sans" panose="020C0503030203020204" pitchFamily="34" charset="0"/>
              <a:cs typeface="方正粗黑宋简体" panose="02000000000000000000" charset="-122"/>
            </a:endParaRPr>
          </a:p>
          <a:p>
            <a:pPr>
              <a:buFont typeface="Arial" panose="020B0604020202020204" pitchFamily="34" charset="0"/>
              <a:buNone/>
            </a:pPr>
            <a:r>
              <a:rPr lang="en-US" b="1" dirty="0" smtClean="0">
                <a:solidFill>
                  <a:srgbClr val="1D1D1A"/>
                </a:solidFill>
                <a:latin typeface="Huawei Sans" panose="020C0503030203020204" pitchFamily="34" charset="0"/>
                <a:cs typeface="方正粗黑宋简体" panose="02000000000000000000" charset="-122"/>
              </a:rPr>
              <a:t> </a:t>
            </a:r>
            <a:endParaRPr lang="en-US" b="1" dirty="0">
              <a:solidFill>
                <a:srgbClr val="1D1D1A"/>
              </a:solidFill>
              <a:latin typeface="Huawei Sans" panose="020C0503030203020204" pitchFamily="34" charset="0"/>
              <a:cs typeface="方正粗黑宋简体" panose="02000000000000000000" charset="-122"/>
            </a:endParaRPr>
          </a:p>
          <a:p>
            <a:pPr>
              <a:lnSpc>
                <a:spcPct val="150000"/>
              </a:lnSpc>
              <a:buFont typeface="Arial" panose="020B0604020202020204" pitchFamily="34" charset="0"/>
              <a:buNone/>
            </a:pPr>
            <a:r>
              <a:rPr lang="en-US" dirty="0">
                <a:solidFill>
                  <a:srgbClr val="1D1D1A"/>
                </a:solidFill>
                <a:latin typeface="Huawei Sans" panose="020C0503030203020204" pitchFamily="34" charset="0"/>
                <a:sym typeface="+mn-ea"/>
              </a:rPr>
              <a:t>2. Modify the </a:t>
            </a:r>
            <a:r>
              <a:rPr lang="en-US" b="1" dirty="0">
                <a:solidFill>
                  <a:srgbClr val="1D1D1A"/>
                </a:solidFill>
                <a:latin typeface="Huawei Sans" panose="020C0503030203020204" pitchFamily="34" charset="0"/>
                <a:sym typeface="+mn-ea"/>
              </a:rPr>
              <a:t>/</a:t>
            </a:r>
            <a:r>
              <a:rPr lang="en-US" b="1" dirty="0" err="1">
                <a:solidFill>
                  <a:srgbClr val="1D1D1A"/>
                </a:solidFill>
                <a:latin typeface="Huawei Sans" panose="020C0503030203020204" pitchFamily="34" charset="0"/>
                <a:sym typeface="+mn-ea"/>
              </a:rPr>
              <a:t>etc</a:t>
            </a:r>
            <a:r>
              <a:rPr lang="en-US" b="1" dirty="0">
                <a:solidFill>
                  <a:srgbClr val="1D1D1A"/>
                </a:solidFill>
                <a:latin typeface="Huawei Sans" panose="020C0503030203020204" pitchFamily="34" charset="0"/>
                <a:sym typeface="+mn-ea"/>
              </a:rPr>
              <a:t>/</a:t>
            </a:r>
            <a:r>
              <a:rPr lang="en-US" b="1" dirty="0" err="1">
                <a:solidFill>
                  <a:srgbClr val="1D1D1A"/>
                </a:solidFill>
                <a:latin typeface="Huawei Sans" panose="020C0503030203020204" pitchFamily="34" charset="0"/>
                <a:sym typeface="+mn-ea"/>
              </a:rPr>
              <a:t>sudoers</a:t>
            </a:r>
            <a:r>
              <a:rPr lang="en-US" dirty="0">
                <a:solidFill>
                  <a:srgbClr val="1D1D1A"/>
                </a:solidFill>
                <a:latin typeface="Huawei Sans" panose="020C0503030203020204" pitchFamily="34" charset="0"/>
                <a:sym typeface="+mn-ea"/>
              </a:rPr>
              <a:t> file.</a:t>
            </a:r>
          </a:p>
          <a:p>
            <a:pPr>
              <a:lnSpc>
                <a:spcPct val="150000"/>
              </a:lnSpc>
              <a:buFont typeface="Arial" panose="020B0604020202020204" pitchFamily="34" charset="0"/>
              <a:buNone/>
            </a:pPr>
            <a:r>
              <a:rPr lang="en-US" dirty="0">
                <a:solidFill>
                  <a:srgbClr val="1D1D1A"/>
                </a:solidFill>
                <a:latin typeface="Huawei Sans" panose="020C0503030203020204" pitchFamily="34" charset="0"/>
                <a:sym typeface="+mn-ea"/>
              </a:rPr>
              <a:t>Add the following line under </a:t>
            </a:r>
            <a:endParaRPr lang="en-US" dirty="0" smtClean="0">
              <a:solidFill>
                <a:srgbClr val="1D1D1A"/>
              </a:solidFill>
              <a:latin typeface="Huawei Sans" panose="020C0503030203020204" pitchFamily="34" charset="0"/>
              <a:sym typeface="+mn-ea"/>
            </a:endParaRPr>
          </a:p>
          <a:p>
            <a:pPr>
              <a:lnSpc>
                <a:spcPct val="150000"/>
              </a:lnSpc>
              <a:buFont typeface="Arial" panose="020B0604020202020204" pitchFamily="34" charset="0"/>
              <a:buNone/>
            </a:pPr>
            <a:r>
              <a:rPr lang="en-US" b="1" dirty="0" smtClean="0">
                <a:solidFill>
                  <a:srgbClr val="1D1D1A"/>
                </a:solidFill>
                <a:latin typeface="Huawei Sans" panose="020C0503030203020204" pitchFamily="34" charset="0"/>
                <a:sym typeface="+mn-ea"/>
              </a:rPr>
              <a:t># </a:t>
            </a:r>
            <a:r>
              <a:rPr lang="en-US" b="1" dirty="0">
                <a:solidFill>
                  <a:srgbClr val="1D1D1A"/>
                </a:solidFill>
                <a:latin typeface="Huawei Sans" panose="020C0503030203020204" pitchFamily="34" charset="0"/>
                <a:sym typeface="+mn-ea"/>
              </a:rPr>
              <a:t>User privilege Specification</a:t>
            </a:r>
            <a:r>
              <a:rPr lang="en-US" dirty="0">
                <a:solidFill>
                  <a:srgbClr val="1D1D1A"/>
                </a:solidFill>
                <a:latin typeface="Huawei Sans" panose="020C0503030203020204" pitchFamily="34" charset="0"/>
                <a:sym typeface="+mn-ea"/>
              </a:rPr>
              <a:t>:</a:t>
            </a:r>
          </a:p>
          <a:p>
            <a:pPr>
              <a:lnSpc>
                <a:spcPct val="150000"/>
              </a:lnSpc>
            </a:pPr>
            <a:r>
              <a:rPr lang="en-US" b="1" dirty="0" err="1">
                <a:solidFill>
                  <a:srgbClr val="1D1D1A"/>
                </a:solidFill>
                <a:latin typeface="Huawei Sans" panose="020C0503030203020204" pitchFamily="34" charset="0"/>
                <a:sym typeface="+mn-ea"/>
              </a:rPr>
              <a:t>HwHiAiUser</a:t>
            </a:r>
            <a:r>
              <a:rPr lang="en-US" b="1" dirty="0">
                <a:solidFill>
                  <a:srgbClr val="1D1D1A"/>
                </a:solidFill>
                <a:latin typeface="Huawei Sans" panose="020C0503030203020204" pitchFamily="34" charset="0"/>
                <a:sym typeface="+mn-ea"/>
              </a:rPr>
              <a:t> ALL=(ALL:ALL) </a:t>
            </a:r>
            <a:r>
              <a:rPr lang="en-US" b="1" dirty="0" smtClean="0">
                <a:solidFill>
                  <a:srgbClr val="1D1D1A"/>
                </a:solidFill>
                <a:latin typeface="Huawei Sans" panose="020C0503030203020204" pitchFamily="34" charset="0"/>
                <a:sym typeface="+mn-ea"/>
              </a:rPr>
              <a:t>ALL</a:t>
            </a:r>
          </a:p>
          <a:p>
            <a:pPr>
              <a:lnSpc>
                <a:spcPct val="150000"/>
              </a:lnSpc>
            </a:pPr>
            <a:endParaRPr lang="en-US" b="1" dirty="0">
              <a:solidFill>
                <a:srgbClr val="1D1D1A"/>
              </a:solidFill>
              <a:latin typeface="Huawei Sans" panose="020C0503030203020204" pitchFamily="34" charset="0"/>
              <a:sym typeface="+mn-ea"/>
            </a:endParaRPr>
          </a:p>
          <a:p>
            <a:pPr>
              <a:lnSpc>
                <a:spcPct val="150000"/>
              </a:lnSpc>
            </a:pPr>
            <a:r>
              <a:rPr lang="en-US" dirty="0">
                <a:solidFill>
                  <a:srgbClr val="1D1D1A"/>
                </a:solidFill>
                <a:latin typeface="Huawei Sans" panose="020C0503030203020204" pitchFamily="34" charset="0"/>
                <a:sym typeface="+mn-ea"/>
              </a:rPr>
              <a:t>3. Run the following command:</a:t>
            </a:r>
          </a:p>
          <a:p>
            <a:pPr marL="896938">
              <a:lnSpc>
                <a:spcPct val="150000"/>
              </a:lnSpc>
            </a:pPr>
            <a:r>
              <a:rPr lang="en-US" b="1" dirty="0" smtClean="0">
                <a:solidFill>
                  <a:srgbClr val="1D1D1A"/>
                </a:solidFill>
                <a:latin typeface="Huawei Sans" panose="020C0503030203020204" pitchFamily="34" charset="0"/>
                <a:sym typeface="+mn-ea"/>
              </a:rPr>
              <a:t>apt-get </a:t>
            </a:r>
            <a:r>
              <a:rPr lang="en-US" b="1" dirty="0">
                <a:solidFill>
                  <a:srgbClr val="1D1D1A"/>
                </a:solidFill>
                <a:latin typeface="Huawei Sans" panose="020C0503030203020204" pitchFamily="34" charset="0"/>
                <a:sym typeface="+mn-ea"/>
              </a:rPr>
              <a:t>install </a:t>
            </a:r>
            <a:r>
              <a:rPr lang="en-US" b="1" dirty="0" err="1" smtClean="0">
                <a:solidFill>
                  <a:srgbClr val="1D1D1A"/>
                </a:solidFill>
                <a:latin typeface="Huawei Sans" panose="020C0503030203020204" pitchFamily="34" charset="0"/>
                <a:sym typeface="+mn-ea"/>
              </a:rPr>
              <a:t>dkms</a:t>
            </a:r>
            <a:endParaRPr lang="en-US" b="1" dirty="0">
              <a:solidFill>
                <a:srgbClr val="1D1D1A"/>
              </a:solidFill>
              <a:latin typeface="Huawei Sans" panose="020C0503030203020204" pitchFamily="34" charset="0"/>
              <a:sym typeface="+mn-ea"/>
            </a:endParaRPr>
          </a:p>
        </p:txBody>
      </p:sp>
      <p:pic>
        <p:nvPicPr>
          <p:cNvPr id="4" name="图片 3"/>
          <p:cNvPicPr>
            <a:picLocks noChangeAspect="1"/>
          </p:cNvPicPr>
          <p:nvPr>
            <p:custDataLst>
              <p:tags r:id="rId1"/>
            </p:custDataLst>
          </p:nvPr>
        </p:nvPicPr>
        <p:blipFill>
          <a:blip r:embed="rId4"/>
          <a:stretch>
            <a:fillRect/>
          </a:stretch>
        </p:blipFill>
        <p:spPr>
          <a:xfrm>
            <a:off x="5616822" y="3038196"/>
            <a:ext cx="5244465" cy="27254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87254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274154"/>
            <a:ext cx="10015182"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Installation </a:t>
            </a:r>
            <a:r>
              <a:rPr lang="en-US" dirty="0">
                <a:latin typeface="Huawei Sans" panose="020C0503030203020204" pitchFamily="34" charset="0"/>
              </a:rPr>
              <a:t>Procedure</a:t>
            </a:r>
          </a:p>
        </p:txBody>
      </p:sp>
      <p:sp>
        <p:nvSpPr>
          <p:cNvPr id="6" name="文本框 5"/>
          <p:cNvSpPr txBox="1"/>
          <p:nvPr/>
        </p:nvSpPr>
        <p:spPr>
          <a:xfrm>
            <a:off x="807085" y="1167862"/>
            <a:ext cx="10021570" cy="2708434"/>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a:t>
            </a:r>
          </a:p>
          <a:p>
            <a:pPr>
              <a:lnSpc>
                <a:spcPts val="3440"/>
              </a:lnSpc>
            </a:pPr>
            <a:r>
              <a:rPr lang="en-US" dirty="0">
                <a:solidFill>
                  <a:srgbClr val="1D1D1A"/>
                </a:solidFill>
                <a:latin typeface="Huawei Sans" panose="020C0503030203020204" pitchFamily="34" charset="0"/>
              </a:rPr>
              <a:t>1. Go to the runfile directory and run the following commands:</a:t>
            </a:r>
          </a:p>
          <a:p>
            <a:pPr>
              <a:lnSpc>
                <a:spcPts val="3440"/>
              </a:lnSpc>
            </a:pPr>
            <a:r>
              <a:rPr lang="en-US" b="1" dirty="0">
                <a:solidFill>
                  <a:srgbClr val="1D1D1A"/>
                </a:solidFill>
                <a:latin typeface="Huawei Sans" panose="020C0503030203020204" pitchFamily="34" charset="0"/>
              </a:rPr>
              <a:t>	</a:t>
            </a:r>
            <a:r>
              <a:rPr lang="en-US" b="1" dirty="0" err="1">
                <a:solidFill>
                  <a:srgbClr val="1D1D1A"/>
                </a:solidFill>
                <a:latin typeface="Huawei Sans" panose="020C0503030203020204" pitchFamily="34" charset="0"/>
              </a:rPr>
              <a:t>chmod</a:t>
            </a:r>
            <a:r>
              <a:rPr lang="en-US" b="1" dirty="0">
                <a:solidFill>
                  <a:srgbClr val="1D1D1A"/>
                </a:solidFill>
                <a:latin typeface="Huawei Sans" panose="020C0503030203020204" pitchFamily="34" charset="0"/>
              </a:rPr>
              <a:t> +x *.run</a:t>
            </a:r>
          </a:p>
          <a:p>
            <a:pPr>
              <a:lnSpc>
                <a:spcPts val="3440"/>
              </a:lnSpc>
            </a:pPr>
            <a:r>
              <a:rPr lang="en-US" b="1" dirty="0">
                <a:solidFill>
                  <a:srgbClr val="1D1D1A"/>
                </a:solidFill>
                <a:latin typeface="Huawei Sans" panose="020C0503030203020204" pitchFamily="34" charset="0"/>
              </a:rPr>
              <a:t>	./A300-3010-NPU_Driver-20.0.0-X86_64-Ubuntu18.04.run --full</a:t>
            </a:r>
          </a:p>
          <a:p>
            <a:pPr>
              <a:lnSpc>
                <a:spcPts val="3440"/>
              </a:lnSpc>
            </a:pPr>
            <a:r>
              <a:rPr lang="en-US" b="1" dirty="0">
                <a:solidFill>
                  <a:srgbClr val="1D1D1A"/>
                </a:solidFill>
                <a:latin typeface="Huawei Sans" panose="020C0503030203020204" pitchFamily="34" charset="0"/>
              </a:rPr>
              <a:t>	./A300-3010-NPU_Firmware-1.73.t5.0.b050.run --full</a:t>
            </a:r>
          </a:p>
          <a:p>
            <a:pPr>
              <a:lnSpc>
                <a:spcPts val="3440"/>
              </a:lnSpc>
            </a:pPr>
            <a:r>
              <a:rPr lang="en-US" dirty="0">
                <a:solidFill>
                  <a:srgbClr val="1D1D1A"/>
                </a:solidFill>
                <a:latin typeface="Huawei Sans" panose="020C0503030203020204" pitchFamily="34" charset="0"/>
              </a:rPr>
              <a:t>2. Run the </a:t>
            </a:r>
            <a:r>
              <a:rPr lang="en-US" b="1" dirty="0">
                <a:solidFill>
                  <a:srgbClr val="1D1D1A"/>
                </a:solidFill>
                <a:latin typeface="Huawei Sans" panose="020C0503030203020204" pitchFamily="34" charset="0"/>
              </a:rPr>
              <a:t>reboot</a:t>
            </a:r>
            <a:r>
              <a:rPr lang="en-US" dirty="0">
                <a:solidFill>
                  <a:srgbClr val="1D1D1A"/>
                </a:solidFill>
                <a:latin typeface="Huawei Sans" panose="020C0503030203020204" pitchFamily="34" charset="0"/>
              </a:rPr>
              <a:t> command to reboot the server</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805593" y="4573643"/>
            <a:ext cx="5133036" cy="1086296"/>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6147351" y="4573643"/>
            <a:ext cx="5277678" cy="10917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82063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6" y="274153"/>
            <a:ext cx="9266104"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Installation </a:t>
            </a:r>
            <a:r>
              <a:rPr lang="en-US" dirty="0">
                <a:latin typeface="Huawei Sans" panose="020C0503030203020204" pitchFamily="34" charset="0"/>
              </a:rPr>
              <a:t>Procedure</a:t>
            </a:r>
          </a:p>
        </p:txBody>
      </p:sp>
      <p:sp>
        <p:nvSpPr>
          <p:cNvPr id="6" name="文本框 5"/>
          <p:cNvSpPr txBox="1"/>
          <p:nvPr/>
        </p:nvSpPr>
        <p:spPr>
          <a:xfrm>
            <a:off x="807085" y="1159075"/>
            <a:ext cx="10021570" cy="4888518"/>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err="1">
                <a:solidFill>
                  <a:srgbClr val="C00000"/>
                </a:solidFill>
                <a:latin typeface="Huawei Sans" panose="020C0503030203020204" pitchFamily="34" charset="0"/>
              </a:rPr>
              <a:t>HwHiAiUser</a:t>
            </a:r>
            <a:r>
              <a:rPr lang="en-US" dirty="0">
                <a:solidFill>
                  <a:srgbClr val="1D1D1A"/>
                </a:solidFill>
                <a:latin typeface="Huawei Sans" panose="020C0503030203020204" pitchFamily="34" charset="0"/>
              </a:rPr>
              <a:t> user:</a:t>
            </a:r>
          </a:p>
          <a:p>
            <a:pPr>
              <a:lnSpc>
                <a:spcPts val="3440"/>
              </a:lnSpc>
            </a:pPr>
            <a:r>
              <a:rPr lang="en-US" dirty="0">
                <a:solidFill>
                  <a:srgbClr val="1D1D1A"/>
                </a:solidFill>
                <a:latin typeface="Huawei Sans" panose="020C0503030203020204" pitchFamily="34" charset="0"/>
              </a:rPr>
              <a:t>1. Go to the runfile directory and run the following </a:t>
            </a:r>
            <a:r>
              <a:rPr lang="en-US" dirty="0" smtClean="0">
                <a:solidFill>
                  <a:srgbClr val="1D1D1A"/>
                </a:solidFill>
                <a:latin typeface="Huawei Sans" panose="020C0503030203020204" pitchFamily="34" charset="0"/>
              </a:rPr>
              <a:t>command:</a:t>
            </a:r>
            <a:endParaRPr lang="en-US" b="1" dirty="0">
              <a:solidFill>
                <a:srgbClr val="1D1D1A"/>
              </a:solidFill>
              <a:latin typeface="Huawei Sans" panose="020C0503030203020204" pitchFamily="34" charset="0"/>
            </a:endParaRPr>
          </a:p>
          <a:p>
            <a:pPr marL="266700">
              <a:lnSpc>
                <a:spcPts val="3440"/>
              </a:lnSpc>
            </a:pPr>
            <a:r>
              <a:rPr lang="en-US" b="1" dirty="0" smtClean="0">
                <a:solidFill>
                  <a:srgbClr val="1D1D1A"/>
                </a:solidFill>
                <a:latin typeface="Huawei Sans" panose="020C0503030203020204" pitchFamily="34" charset="0"/>
              </a:rPr>
              <a:t>./</a:t>
            </a:r>
            <a:r>
              <a:rPr lang="en-US" b="1" dirty="0">
                <a:solidFill>
                  <a:srgbClr val="1D1D1A"/>
                </a:solidFill>
                <a:latin typeface="Huawei Sans" panose="020C0503030203020204" pitchFamily="34" charset="0"/>
              </a:rPr>
              <a:t>Ascend-NNRT-20.0.0.RC1-X86_64-linux_gcc7.3.0.run --install</a:t>
            </a: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r>
              <a:rPr lang="en-US" dirty="0">
                <a:solidFill>
                  <a:srgbClr val="1D1D1A"/>
                </a:solidFill>
                <a:latin typeface="Huawei Sans" panose="020C0503030203020204" pitchFamily="34" charset="0"/>
              </a:rPr>
              <a:t>2. Set the environment variables according to the warning prompt</a:t>
            </a:r>
            <a:r>
              <a:rPr lang="en-US" dirty="0" smtClean="0">
                <a:solidFill>
                  <a:srgbClr val="1D1D1A"/>
                </a:solidFill>
                <a:latin typeface="Huawei Sans" panose="020C0503030203020204" pitchFamily="34" charset="0"/>
              </a:rPr>
              <a:t>.</a:t>
            </a:r>
            <a:endParaRPr lang="zh-CN" altLang="en-US" dirty="0">
              <a:solidFill>
                <a:srgbClr val="1D1D1A"/>
              </a:solidFill>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1222235" y="2514165"/>
            <a:ext cx="7606665" cy="30905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8649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54505" y="274152"/>
            <a:ext cx="10057841" cy="964367"/>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Installing the Operating </a:t>
            </a:r>
            <a:r>
              <a:rPr lang="en-US" dirty="0" smtClean="0">
                <a:latin typeface="Huawei Sans" panose="020C0503030203020204" pitchFamily="34" charset="0"/>
              </a:rPr>
              <a:t>Environment – Installation </a:t>
            </a:r>
            <a:r>
              <a:rPr lang="en-US" dirty="0">
                <a:latin typeface="Huawei Sans" panose="020C0503030203020204" pitchFamily="34" charset="0"/>
              </a:rPr>
              <a:t>Procedure</a:t>
            </a:r>
          </a:p>
        </p:txBody>
      </p:sp>
      <p:sp>
        <p:nvSpPr>
          <p:cNvPr id="6" name="文本框 5"/>
          <p:cNvSpPr txBox="1"/>
          <p:nvPr/>
        </p:nvSpPr>
        <p:spPr>
          <a:xfrm>
            <a:off x="807085" y="1156433"/>
            <a:ext cx="10021570" cy="5324535"/>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Perform the following operations as the </a:t>
            </a:r>
            <a:r>
              <a:rPr lang="en-US" b="1" dirty="0" err="1">
                <a:solidFill>
                  <a:srgbClr val="C00000"/>
                </a:solidFill>
                <a:latin typeface="Huawei Sans" panose="020C0503030203020204" pitchFamily="34" charset="0"/>
              </a:rPr>
              <a:t>HwHiAiUser</a:t>
            </a:r>
            <a:r>
              <a:rPr lang="en-US" dirty="0">
                <a:solidFill>
                  <a:srgbClr val="1D1D1A"/>
                </a:solidFill>
                <a:latin typeface="Huawei Sans" panose="020C0503030203020204" pitchFamily="34" charset="0"/>
              </a:rPr>
              <a:t> user:</a:t>
            </a:r>
          </a:p>
          <a:p>
            <a:pPr>
              <a:lnSpc>
                <a:spcPts val="3440"/>
              </a:lnSpc>
            </a:pPr>
            <a:r>
              <a:rPr lang="en-US" dirty="0">
                <a:solidFill>
                  <a:srgbClr val="1D1D1A"/>
                </a:solidFill>
                <a:latin typeface="Huawei Sans" panose="020C0503030203020204" pitchFamily="34" charset="0"/>
              </a:rPr>
              <a:t>1</a:t>
            </a:r>
            <a:r>
              <a:rPr lang="en-US" dirty="0" smtClean="0">
                <a:solidFill>
                  <a:srgbClr val="1D1D1A"/>
                </a:solidFill>
                <a:latin typeface="Huawei Sans" panose="020C0503030203020204" pitchFamily="34" charset="0"/>
              </a:rPr>
              <a:t>. </a:t>
            </a:r>
            <a:r>
              <a:rPr lang="en-US" dirty="0">
                <a:solidFill>
                  <a:srgbClr val="1D1D1A"/>
                </a:solidFill>
                <a:latin typeface="Huawei Sans" panose="020C0503030203020204" pitchFamily="34" charset="0"/>
              </a:rPr>
              <a:t>Go to the runfile directory and run the following </a:t>
            </a:r>
            <a:r>
              <a:rPr lang="en-US" dirty="0" smtClean="0">
                <a:solidFill>
                  <a:srgbClr val="1D1D1A"/>
                </a:solidFill>
                <a:latin typeface="Huawei Sans" panose="020C0503030203020204" pitchFamily="34" charset="0"/>
              </a:rPr>
              <a:t>command:</a:t>
            </a:r>
            <a:endParaRPr lang="en-US" b="1" dirty="0">
              <a:solidFill>
                <a:srgbClr val="1D1D1A"/>
              </a:solidFill>
              <a:latin typeface="Huawei Sans" panose="020C0503030203020204" pitchFamily="34" charset="0"/>
            </a:endParaRPr>
          </a:p>
          <a:p>
            <a:pPr marL="180975">
              <a:lnSpc>
                <a:spcPts val="3440"/>
              </a:lnSpc>
            </a:pPr>
            <a:r>
              <a:rPr lang="en-US" b="1" dirty="0" smtClean="0">
                <a:solidFill>
                  <a:srgbClr val="1D1D1A"/>
                </a:solidFill>
                <a:latin typeface="Huawei Sans" panose="020C0503030203020204" pitchFamily="34" charset="0"/>
              </a:rPr>
              <a:t>./</a:t>
            </a:r>
            <a:r>
              <a:rPr lang="en-US" b="1" dirty="0">
                <a:solidFill>
                  <a:srgbClr val="1D1D1A"/>
                </a:solidFill>
                <a:latin typeface="Huawei Sans" panose="020C0503030203020204" pitchFamily="34" charset="0"/>
              </a:rPr>
              <a:t>Ascend-Toolbox-20.0.0.RC1-X86_64-linux_gcc7.3.0.run --install</a:t>
            </a: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endParaRPr lang="en-US" altLang="zh-CN" dirty="0">
              <a:solidFill>
                <a:srgbClr val="1D1D1A"/>
              </a:solidFill>
              <a:latin typeface="Huawei Sans" panose="020C0503030203020204" pitchFamily="34" charset="0"/>
            </a:endParaRPr>
          </a:p>
          <a:p>
            <a:pPr>
              <a:lnSpc>
                <a:spcPts val="3440"/>
              </a:lnSpc>
            </a:pPr>
            <a:r>
              <a:rPr lang="en-US" dirty="0" smtClean="0">
                <a:solidFill>
                  <a:srgbClr val="1D1D1A"/>
                </a:solidFill>
                <a:latin typeface="Huawei Sans" panose="020C0503030203020204" pitchFamily="34" charset="0"/>
              </a:rPr>
              <a:t>2</a:t>
            </a:r>
            <a:r>
              <a:rPr lang="en-US" dirty="0">
                <a:solidFill>
                  <a:srgbClr val="1D1D1A"/>
                </a:solidFill>
                <a:latin typeface="Huawei Sans" panose="020C0503030203020204" pitchFamily="34" charset="0"/>
              </a:rPr>
              <a:t>. Go to the </a:t>
            </a:r>
            <a:r>
              <a:rPr lang="en-US" b="1" dirty="0">
                <a:solidFill>
                  <a:srgbClr val="1D1D1A"/>
                </a:solidFill>
                <a:latin typeface="Huawei Sans" panose="020C0503030203020204" pitchFamily="34" charset="0"/>
              </a:rPr>
              <a:t>/home/</a:t>
            </a:r>
            <a:r>
              <a:rPr lang="en-US" b="1" dirty="0" err="1">
                <a:solidFill>
                  <a:srgbClr val="1D1D1A"/>
                </a:solidFill>
                <a:latin typeface="Huawei Sans" panose="020C0503030203020204" pitchFamily="34" charset="0"/>
              </a:rPr>
              <a:t>HwHiAiUser</a:t>
            </a:r>
            <a:r>
              <a:rPr lang="en-US" b="1" dirty="0">
                <a:solidFill>
                  <a:srgbClr val="1D1D1A"/>
                </a:solidFill>
                <a:latin typeface="Huawei Sans" panose="020C0503030203020204" pitchFamily="34" charset="0"/>
              </a:rPr>
              <a:t>/Ascend/toolbox/20.0.0.RC1/x86_64-linux_gcc7.3.0</a:t>
            </a:r>
            <a:r>
              <a:rPr lang="en-US" dirty="0">
                <a:solidFill>
                  <a:srgbClr val="1D1D1A"/>
                </a:solidFill>
                <a:latin typeface="Huawei Sans" panose="020C0503030203020204" pitchFamily="34" charset="0"/>
              </a:rPr>
              <a:t> directory as prompted and run the following commands as the </a:t>
            </a:r>
            <a:r>
              <a:rPr lang="en-US" b="1" dirty="0">
                <a:solidFill>
                  <a:srgbClr val="C00000"/>
                </a:solidFill>
                <a:latin typeface="Huawei Sans" panose="020C0503030203020204" pitchFamily="34" charset="0"/>
              </a:rPr>
              <a:t>root</a:t>
            </a:r>
            <a:r>
              <a:rPr lang="en-US" dirty="0">
                <a:solidFill>
                  <a:srgbClr val="1D1D1A"/>
                </a:solidFill>
                <a:latin typeface="Huawei Sans" panose="020C0503030203020204" pitchFamily="34" charset="0"/>
              </a:rPr>
              <a:t> user (do reboot the server after the commands are executed):</a:t>
            </a:r>
            <a:endParaRPr lang="en-US" b="1" dirty="0">
              <a:solidFill>
                <a:srgbClr val="1D1D1A"/>
              </a:solidFill>
              <a:latin typeface="Huawei Sans" panose="020C0503030203020204" pitchFamily="34" charset="0"/>
            </a:endParaRPr>
          </a:p>
          <a:p>
            <a:pPr marL="180975">
              <a:lnSpc>
                <a:spcPts val="3440"/>
              </a:lnSpc>
            </a:pPr>
            <a:r>
              <a:rPr lang="en-US" b="1" dirty="0" smtClean="0">
                <a:solidFill>
                  <a:srgbClr val="1D1D1A"/>
                </a:solidFill>
                <a:latin typeface="Huawei Sans" panose="020C0503030203020204" pitchFamily="34" charset="0"/>
              </a:rPr>
              <a:t>./</a:t>
            </a:r>
            <a:r>
              <a:rPr lang="en-US" b="1" dirty="0">
                <a:solidFill>
                  <a:srgbClr val="1D1D1A"/>
                </a:solidFill>
                <a:latin typeface="Huawei Sans" panose="020C0503030203020204" pitchFamily="34" charset="0"/>
              </a:rPr>
              <a:t>Ascend310-aicpu_kernels-1.73.5.1.b050.run --</a:t>
            </a:r>
            <a:r>
              <a:rPr lang="en-US" b="1" dirty="0" smtClean="0">
                <a:solidFill>
                  <a:srgbClr val="1D1D1A"/>
                </a:solidFill>
                <a:latin typeface="Huawei Sans" panose="020C0503030203020204" pitchFamily="34" charset="0"/>
              </a:rPr>
              <a:t>full</a:t>
            </a:r>
            <a:endParaRPr lang="zh-CN" altLang="en-US" dirty="0">
              <a:solidFill>
                <a:srgbClr val="1D1D1A"/>
              </a:solidFill>
              <a:latin typeface="Huawei Sans" panose="020C0503030203020204" pitchFamily="34" charset="0"/>
            </a:endParaRPr>
          </a:p>
        </p:txBody>
      </p:sp>
      <p:pic>
        <p:nvPicPr>
          <p:cNvPr id="4" name="图片 3"/>
          <p:cNvPicPr>
            <a:picLocks noChangeAspect="1"/>
          </p:cNvPicPr>
          <p:nvPr/>
        </p:nvPicPr>
        <p:blipFill>
          <a:blip r:embed="rId3"/>
          <a:stretch>
            <a:fillRect/>
          </a:stretch>
        </p:blipFill>
        <p:spPr>
          <a:xfrm>
            <a:off x="950595" y="2595292"/>
            <a:ext cx="9386585" cy="19737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0933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xmlns="" id="{E9A78831-3D91-4F00-84E9-AEC8F06016DE}"/>
              </a:ext>
            </a:extLst>
          </p:cNvPr>
          <p:cNvSpPr/>
          <p:nvPr/>
        </p:nvSpPr>
        <p:spPr>
          <a:xfrm>
            <a:off x="4621513" y="1454681"/>
            <a:ext cx="4201441" cy="4764179"/>
          </a:xfrm>
          <a:prstGeom prst="rect">
            <a:avLst/>
          </a:prstGeom>
          <a:solidFill>
            <a:schemeClr val="tx2">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uawei Sans" panose="020C0503030203020204" pitchFamily="34" charset="0"/>
            </a:endParaRPr>
          </a:p>
        </p:txBody>
      </p:sp>
      <p:sp>
        <p:nvSpPr>
          <p:cNvPr id="5" name="矩形 4">
            <a:extLst>
              <a:ext uri="{FF2B5EF4-FFF2-40B4-BE49-F238E27FC236}">
                <a16:creationId xmlns:a16="http://schemas.microsoft.com/office/drawing/2014/main" xmlns="" id="{2C467F0A-DD5A-4E10-B00D-3639F8529D10}"/>
              </a:ext>
            </a:extLst>
          </p:cNvPr>
          <p:cNvSpPr/>
          <p:nvPr/>
        </p:nvSpPr>
        <p:spPr>
          <a:xfrm>
            <a:off x="727076" y="1454681"/>
            <a:ext cx="3729364" cy="4764179"/>
          </a:xfrm>
          <a:prstGeom prst="rect">
            <a:avLst/>
          </a:prstGeom>
          <a:solidFill>
            <a:schemeClr val="tx2">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uawei Sans" panose="020C0503030203020204" pitchFamily="34" charset="0"/>
            </a:endParaRPr>
          </a:p>
        </p:txBody>
      </p:sp>
      <p:sp>
        <p:nvSpPr>
          <p:cNvPr id="2" name="标题 1"/>
          <p:cNvSpPr>
            <a:spLocks noGrp="1"/>
          </p:cNvSpPr>
          <p:nvPr>
            <p:ph type="title" idx="4294967295"/>
          </p:nvPr>
        </p:nvSpPr>
        <p:spPr>
          <a:xfrm>
            <a:off x="1475527" y="357151"/>
            <a:ext cx="9994161" cy="867930"/>
          </a:xfrm>
          <a:prstGeom prst="rect">
            <a:avLst/>
          </a:prstGeom>
        </p:spPr>
        <p:txBody>
          <a:bodyPr>
            <a:spAutoFit/>
          </a:bodyPr>
          <a:lstStyle/>
          <a:p>
            <a:pPr defTabSz="914400"/>
            <a:r>
              <a:rPr lang="en-US" sz="2800" b="1" dirty="0">
                <a:solidFill>
                  <a:srgbClr val="C00000"/>
                </a:solidFill>
                <a:latin typeface="Huawei Sans" panose="020C0503030203020204" pitchFamily="34" charset="0"/>
                <a:ea typeface="微软雅黑" panose="020B0503020204020204" pitchFamily="34" charset="-122"/>
                <a:cs typeface="+mn-cs"/>
                <a:sym typeface="微软雅黑" panose="020B0503020204020204" pitchFamily="34" charset="-122"/>
              </a:rPr>
              <a:t>Ascend AI Processors Empower Superior Compute Intelligence</a:t>
            </a:r>
          </a:p>
        </p:txBody>
      </p:sp>
      <p:sp>
        <p:nvSpPr>
          <p:cNvPr id="131" name="矩形 130"/>
          <p:cNvSpPr/>
          <p:nvPr/>
        </p:nvSpPr>
        <p:spPr>
          <a:xfrm>
            <a:off x="5929552" y="2625082"/>
            <a:ext cx="1580882" cy="400110"/>
          </a:xfrm>
          <a:prstGeom prst="rect">
            <a:avLst/>
          </a:prstGeom>
        </p:spPr>
        <p:txBody>
          <a:bodyPr wrap="none">
            <a:spAutoFit/>
          </a:bodyPr>
          <a:lstStyle/>
          <a:p>
            <a:r>
              <a:rPr lang="en-US" sz="2000" b="1" dirty="0">
                <a:solidFill>
                  <a:srgbClr val="666666"/>
                </a:solidFill>
                <a:latin typeface="Huawei Sans" panose="020C0503030203020204" pitchFamily="34" charset="0"/>
              </a:rPr>
              <a:t>Ascend 910</a:t>
            </a:r>
          </a:p>
        </p:txBody>
      </p:sp>
      <p:cxnSp>
        <p:nvCxnSpPr>
          <p:cNvPr id="132" name="直接连接符 92"/>
          <p:cNvCxnSpPr/>
          <p:nvPr/>
        </p:nvCxnSpPr>
        <p:spPr>
          <a:xfrm>
            <a:off x="5297283" y="3478883"/>
            <a:ext cx="2519417" cy="0"/>
          </a:xfrm>
          <a:prstGeom prst="line">
            <a:avLst/>
          </a:prstGeom>
          <a:ln w="12700">
            <a:gradFill flip="none" rotWithShape="1">
              <a:gsLst>
                <a:gs pos="33000">
                  <a:schemeClr val="bg2">
                    <a:lumMod val="50000"/>
                  </a:schemeClr>
                </a:gs>
                <a:gs pos="100000">
                  <a:schemeClr val="bg1">
                    <a:alpha val="0"/>
                  </a:schemeClr>
                </a:gs>
              </a:gsLst>
              <a:path path="circle">
                <a:fillToRect l="50000" t="50000" r="50000" b="50000"/>
              </a:path>
              <a:tileRect/>
            </a:gradFill>
            <a:prstDash val="solid"/>
          </a:ln>
        </p:spPr>
        <p:style>
          <a:lnRef idx="1">
            <a:schemeClr val="accent1"/>
          </a:lnRef>
          <a:fillRef idx="0">
            <a:schemeClr val="accent1"/>
          </a:fillRef>
          <a:effectRef idx="0">
            <a:schemeClr val="accent1"/>
          </a:effectRef>
          <a:fontRef idx="minor">
            <a:schemeClr val="tx1"/>
          </a:fontRef>
        </p:style>
      </p:cxnSp>
      <p:sp>
        <p:nvSpPr>
          <p:cNvPr id="130" name="矩形 129"/>
          <p:cNvSpPr/>
          <p:nvPr/>
        </p:nvSpPr>
        <p:spPr>
          <a:xfrm>
            <a:off x="1837529" y="2625082"/>
            <a:ext cx="1580882" cy="400110"/>
          </a:xfrm>
          <a:prstGeom prst="rect">
            <a:avLst/>
          </a:prstGeom>
        </p:spPr>
        <p:txBody>
          <a:bodyPr wrap="none">
            <a:spAutoFit/>
          </a:bodyPr>
          <a:lstStyle/>
          <a:p>
            <a:r>
              <a:rPr lang="en-US" sz="2000" b="1" dirty="0">
                <a:solidFill>
                  <a:srgbClr val="666666"/>
                </a:solidFill>
                <a:latin typeface="Huawei Sans" panose="020C0503030203020204" pitchFamily="34" charset="0"/>
              </a:rPr>
              <a:t>Ascend 310</a:t>
            </a:r>
          </a:p>
        </p:txBody>
      </p:sp>
      <p:cxnSp>
        <p:nvCxnSpPr>
          <p:cNvPr id="135" name="直接连接符 92"/>
          <p:cNvCxnSpPr>
            <a:cxnSpLocks/>
          </p:cNvCxnSpPr>
          <p:nvPr/>
        </p:nvCxnSpPr>
        <p:spPr>
          <a:xfrm>
            <a:off x="1332050" y="3478883"/>
            <a:ext cx="2519417" cy="0"/>
          </a:xfrm>
          <a:prstGeom prst="line">
            <a:avLst/>
          </a:prstGeom>
          <a:ln w="12700">
            <a:gradFill flip="none" rotWithShape="1">
              <a:gsLst>
                <a:gs pos="33000">
                  <a:schemeClr val="bg2">
                    <a:lumMod val="50000"/>
                  </a:schemeClr>
                </a:gs>
                <a:gs pos="100000">
                  <a:schemeClr val="bg1">
                    <a:alpha val="0"/>
                  </a:schemeClr>
                </a:gs>
              </a:gsLst>
              <a:path path="circle">
                <a:fillToRect l="50000" t="50000" r="50000" b="50000"/>
              </a:path>
              <a:tileRect/>
            </a:gradFill>
            <a:prstDash val="soli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610523" y="3013078"/>
            <a:ext cx="4234246" cy="338554"/>
          </a:xfrm>
          <a:prstGeom prst="rect">
            <a:avLst/>
          </a:prstGeom>
          <a:solidFill>
            <a:schemeClr val="bg1"/>
          </a:solidFill>
        </p:spPr>
        <p:txBody>
          <a:bodyPr wrap="square">
            <a:spAutoFit/>
          </a:bodyPr>
          <a:lstStyle/>
          <a:p>
            <a:pPr algn="ctr"/>
            <a:r>
              <a:rPr lang="en-US" sz="1600" dirty="0">
                <a:solidFill>
                  <a:srgbClr val="1D1D1A">
                    <a:lumMod val="10000"/>
                    <a:lumOff val="90000"/>
                  </a:srgbClr>
                </a:solidFill>
                <a:latin typeface="Huawei Sans" panose="020C0503030203020204" pitchFamily="34" charset="0"/>
                <a:ea typeface="微软雅黑" panose="020B0503020204020204" pitchFamily="34" charset="-122"/>
              </a:rPr>
              <a:t>Highest computing density on a single chip</a:t>
            </a:r>
          </a:p>
        </p:txBody>
      </p:sp>
      <p:sp>
        <p:nvSpPr>
          <p:cNvPr id="4" name="矩形 3"/>
          <p:cNvSpPr/>
          <p:nvPr/>
        </p:nvSpPr>
        <p:spPr>
          <a:xfrm>
            <a:off x="881158" y="3013078"/>
            <a:ext cx="3463964" cy="338554"/>
          </a:xfrm>
          <a:prstGeom prst="rect">
            <a:avLst/>
          </a:prstGeom>
          <a:solidFill>
            <a:schemeClr val="bg1"/>
          </a:solidFill>
        </p:spPr>
        <p:txBody>
          <a:bodyPr wrap="square">
            <a:spAutoFit/>
          </a:bodyPr>
          <a:lstStyle/>
          <a:p>
            <a:pPr algn="ctr"/>
            <a:r>
              <a:rPr lang="en-US" sz="1600" dirty="0">
                <a:solidFill>
                  <a:schemeClr val="tx2"/>
                </a:solidFill>
                <a:latin typeface="Huawei Sans" panose="020C0503030203020204" pitchFamily="34" charset="0"/>
                <a:ea typeface="微软雅黑" panose="020B0503020204020204" pitchFamily="34" charset="-122"/>
              </a:rPr>
              <a:t>AI SoC with ultimate </a:t>
            </a:r>
            <a:r>
              <a:rPr lang="en-US" sz="1600" dirty="0" err="1">
                <a:solidFill>
                  <a:schemeClr val="tx2"/>
                </a:solidFill>
                <a:latin typeface="Huawei Sans" panose="020C0503030203020204" pitchFamily="34" charset="0"/>
                <a:ea typeface="微软雅黑" panose="020B0503020204020204" pitchFamily="34" charset="-122"/>
              </a:rPr>
              <a:t>perf</a:t>
            </a:r>
            <a:r>
              <a:rPr lang="en-US" sz="1600" dirty="0">
                <a:solidFill>
                  <a:schemeClr val="tx2"/>
                </a:solidFill>
                <a:latin typeface="Huawei Sans" panose="020C0503030203020204" pitchFamily="34" charset="0"/>
                <a:ea typeface="微软雅黑" panose="020B0503020204020204" pitchFamily="34" charset="-122"/>
              </a:rPr>
              <a:t>./watt</a:t>
            </a:r>
          </a:p>
        </p:txBody>
      </p:sp>
      <p:sp>
        <p:nvSpPr>
          <p:cNvPr id="41" name="文本框 12"/>
          <p:cNvSpPr txBox="1"/>
          <p:nvPr/>
        </p:nvSpPr>
        <p:spPr>
          <a:xfrm>
            <a:off x="1005850" y="5187927"/>
            <a:ext cx="3375922" cy="477052"/>
          </a:xfrm>
          <a:prstGeom prst="rect">
            <a:avLst/>
          </a:prstGeom>
          <a:ln w="3175">
            <a:miter lim="400000"/>
          </a:ln>
        </p:spPr>
        <p:txBody>
          <a:bodyPr wrap="square" lIns="22859" tIns="22859" rIns="22859" bIns="22859">
            <a:spAutoFit/>
          </a:bodyPr>
          <a:lstStyle/>
          <a:p>
            <a:pPr defTabSz="609600">
              <a:spcBef>
                <a:spcPts val="270"/>
              </a:spcBef>
              <a:defRPr sz="2800" b="0">
                <a:latin typeface="FZLanTingHei-M-GBK"/>
                <a:ea typeface="FZLanTingHei-M-GBK"/>
                <a:cs typeface="FZLanTingHei-M-GBK"/>
                <a:sym typeface="FZLanTingHei-M-GBK"/>
              </a:defRPr>
            </a:pPr>
            <a:r>
              <a:rPr lang="en-US" sz="1400" dirty="0">
                <a:solidFill>
                  <a:srgbClr val="666666"/>
                </a:solidFill>
                <a:latin typeface="Huawei Sans" panose="020C0503030203020204" pitchFamily="34" charset="0"/>
                <a:ea typeface="微软雅黑" panose="020B0503020204020204" pitchFamily="34" charset="-122"/>
                <a:cs typeface="Arial" panose="020B0604020202020204" pitchFamily="34" charset="0"/>
                <a:sym typeface="Akkurat Pro"/>
              </a:rPr>
              <a:t>1-channel full HD video encoder: H.264/265 </a:t>
            </a:r>
          </a:p>
        </p:txBody>
      </p:sp>
      <p:sp>
        <p:nvSpPr>
          <p:cNvPr id="42" name="文本框 12"/>
          <p:cNvSpPr txBox="1"/>
          <p:nvPr/>
        </p:nvSpPr>
        <p:spPr>
          <a:xfrm>
            <a:off x="1005850" y="3694821"/>
            <a:ext cx="3266447" cy="283097"/>
          </a:xfrm>
          <a:prstGeom prst="rect">
            <a:avLst/>
          </a:prstGeom>
          <a:ln w="3175">
            <a:miter lim="400000"/>
          </a:ln>
        </p:spPr>
        <p:txBody>
          <a:bodyPr wrap="square" lIns="22859" tIns="22859" rIns="22859" bIns="22859">
            <a:spAutoFit/>
          </a:bodyPr>
          <a:lstStyle>
            <a:lvl1pPr algn="l" defTabSz="902970">
              <a:lnSpc>
                <a:spcPct val="110000"/>
              </a:lnSpc>
              <a:spcBef>
                <a:spcPts val="400"/>
              </a:spcBef>
              <a:defRPr sz="2800" b="0">
                <a:latin typeface="Akkurat Pro"/>
                <a:ea typeface="Akkurat Pro"/>
                <a:cs typeface="Akkurat Pro"/>
                <a:sym typeface="Akkurat Pro"/>
              </a:defRPr>
            </a:lvl1pPr>
          </a:lstStyle>
          <a:p>
            <a:r>
              <a:rPr lang="en-US" sz="1400">
                <a:solidFill>
                  <a:srgbClr val="666666"/>
                </a:solidFill>
                <a:latin typeface="Huawei Sans" panose="020C0503030203020204" pitchFamily="34" charset="0"/>
                <a:ea typeface="微软雅黑" panose="020B0503020204020204" pitchFamily="34" charset="-122"/>
                <a:cs typeface="Arial" panose="020B0604020202020204" pitchFamily="34" charset="0"/>
              </a:rPr>
              <a:t>Ascend-Mini</a:t>
            </a:r>
          </a:p>
        </p:txBody>
      </p:sp>
      <p:sp>
        <p:nvSpPr>
          <p:cNvPr id="43" name="半精度 (FP16): 8 TeraFLOPS…"/>
          <p:cNvSpPr txBox="1"/>
          <p:nvPr/>
        </p:nvSpPr>
        <p:spPr>
          <a:xfrm>
            <a:off x="1005851" y="4220676"/>
            <a:ext cx="3339272" cy="990013"/>
          </a:xfrm>
          <a:prstGeom prst="rect">
            <a:avLst/>
          </a:prstGeom>
          <a:ln w="3175">
            <a:miter lim="400000"/>
          </a:ln>
        </p:spPr>
        <p:txBody>
          <a:bodyPr wrap="square" lIns="25399" tIns="25399" rIns="25399" bIns="25399" anchor="ctr">
            <a:spAutoFit/>
          </a:bodyPr>
          <a:lstStyle/>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Half-precision (FP16): </a:t>
            </a: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11 TFLOPS</a:t>
            </a:r>
          </a:p>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Integer precision (INT8): </a:t>
            </a: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22 TOPS</a:t>
            </a:r>
          </a:p>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16-channel</a:t>
            </a: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 full HD video decoder: H.264/265</a:t>
            </a:r>
          </a:p>
        </p:txBody>
      </p:sp>
      <p:sp>
        <p:nvSpPr>
          <p:cNvPr id="44" name="架构: 达芬奇"/>
          <p:cNvSpPr txBox="1"/>
          <p:nvPr/>
        </p:nvSpPr>
        <p:spPr>
          <a:xfrm>
            <a:off x="1005850" y="3955156"/>
            <a:ext cx="1821009" cy="288282"/>
          </a:xfrm>
          <a:prstGeom prst="rect">
            <a:avLst/>
          </a:prstGeom>
          <a:ln w="3175">
            <a:miter lim="400000"/>
          </a:ln>
        </p:spPr>
        <p:txBody>
          <a:bodyPr wrap="none" lIns="25399" tIns="25399" rIns="25399" bIns="25399" anchor="ctr">
            <a:spAutoFit/>
          </a:bodyPr>
          <a:lstStyle/>
          <a:p>
            <a:pPr defTabSz="609600">
              <a:lnSpc>
                <a:spcPct val="110000"/>
              </a:lnSpc>
              <a:spcBef>
                <a:spcPts val="270"/>
              </a:spcBef>
              <a:defRPr sz="2800" b="0">
                <a:latin typeface="FZLanTingHei-M-GBK"/>
                <a:ea typeface="FZLanTingHei-M-GBK"/>
                <a:cs typeface="FZLanTingHei-M-GBK"/>
                <a:sym typeface="FZLanTingHei-M-GBK"/>
              </a:defRPr>
            </a:pPr>
            <a:r>
              <a:rPr lang="en-US" sz="1400">
                <a:solidFill>
                  <a:srgbClr val="666666"/>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Architecture: Da Vinci</a:t>
            </a:r>
          </a:p>
        </p:txBody>
      </p:sp>
      <p:sp>
        <p:nvSpPr>
          <p:cNvPr id="45" name="最大功耗: 8W"/>
          <p:cNvSpPr txBox="1"/>
          <p:nvPr/>
        </p:nvSpPr>
        <p:spPr>
          <a:xfrm>
            <a:off x="1005850" y="5642217"/>
            <a:ext cx="2279468" cy="266738"/>
          </a:xfrm>
          <a:prstGeom prst="rect">
            <a:avLst/>
          </a:prstGeom>
          <a:ln w="3175">
            <a:miter lim="400000"/>
          </a:ln>
        </p:spPr>
        <p:txBody>
          <a:bodyPr wrap="none" lIns="25399" tIns="25399" rIns="25399" bIns="25399" anchor="ctr">
            <a:spAutoFit/>
          </a:bodyPr>
          <a:lstStyle/>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Power consumption: </a:t>
            </a: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8 W </a:t>
            </a:r>
          </a:p>
        </p:txBody>
      </p:sp>
      <p:sp>
        <p:nvSpPr>
          <p:cNvPr id="48" name="12nm FFC"/>
          <p:cNvSpPr txBox="1"/>
          <p:nvPr/>
        </p:nvSpPr>
        <p:spPr>
          <a:xfrm>
            <a:off x="1005850" y="5886194"/>
            <a:ext cx="1295224" cy="266738"/>
          </a:xfrm>
          <a:prstGeom prst="rect">
            <a:avLst/>
          </a:prstGeom>
          <a:ln w="3175">
            <a:miter lim="400000"/>
          </a:ln>
        </p:spPr>
        <p:txBody>
          <a:bodyPr wrap="none" lIns="25399" tIns="25399" rIns="25399" bIns="25399" anchor="ctr">
            <a:spAutoFit/>
          </a:bodyPr>
          <a:lstStyle>
            <a:lvl1pPr algn="l" defTabSz="902970">
              <a:spcBef>
                <a:spcPts val="400"/>
              </a:spcBef>
              <a:defRPr sz="2800" b="0">
                <a:latin typeface="Akkurat Pro"/>
                <a:ea typeface="Akkurat Pro"/>
                <a:cs typeface="Akkurat Pro"/>
                <a:sym typeface="Akkurat Pro"/>
              </a:defRPr>
            </a:lvl1pPr>
          </a:lstStyle>
          <a:p>
            <a:r>
              <a:rPr lang="en-US" sz="14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Process: 12 nm</a:t>
            </a:r>
          </a:p>
        </p:txBody>
      </p:sp>
      <p:sp>
        <p:nvSpPr>
          <p:cNvPr id="50" name="线条"/>
          <p:cNvSpPr/>
          <p:nvPr/>
        </p:nvSpPr>
        <p:spPr>
          <a:xfrm flipV="1">
            <a:off x="881158" y="3825706"/>
            <a:ext cx="0" cy="2324390"/>
          </a:xfrm>
          <a:prstGeom prst="line">
            <a:avLst/>
          </a:prstGeom>
          <a:ln w="25400">
            <a:solidFill>
              <a:schemeClr val="tx1">
                <a:lumMod val="75000"/>
                <a:lumOff val="25000"/>
              </a:schemeClr>
            </a:solidFill>
            <a:miter lim="400000"/>
            <a:headEnd type="oval"/>
            <a:tailEnd type="oval"/>
          </a:ln>
        </p:spPr>
        <p:txBody>
          <a:bodyPr lIns="19049" tIns="19049" rIns="19049" bIns="19049" anchor="ctr"/>
          <a:lstStyle/>
          <a:p>
            <a:pPr>
              <a:defRPr sz="2200" b="0">
                <a:latin typeface="+mn-lt"/>
                <a:ea typeface="+mn-ea"/>
                <a:cs typeface="+mn-cs"/>
                <a:sym typeface="Helvetica Neue Medium"/>
              </a:defRPr>
            </a:pPr>
            <a:endParaRPr sz="1200">
              <a:solidFill>
                <a:srgbClr val="1D1D1A">
                  <a:lumMod val="85000"/>
                  <a:lumOff val="15000"/>
                </a:srgbClr>
              </a:solidFill>
              <a:latin typeface="Huawei Sans" panose="020C0503030203020204" pitchFamily="34" charset="0"/>
              <a:ea typeface="微软雅黑" panose="020B0503020204020204" pitchFamily="34" charset="-122"/>
              <a:cs typeface="Arial" panose="020B0604020202020204" pitchFamily="34" charset="0"/>
              <a:sym typeface="Helvetica Neue Medium"/>
            </a:endParaRPr>
          </a:p>
        </p:txBody>
      </p:sp>
      <p:sp>
        <p:nvSpPr>
          <p:cNvPr id="51" name="文本框 12"/>
          <p:cNvSpPr txBox="1"/>
          <p:nvPr/>
        </p:nvSpPr>
        <p:spPr>
          <a:xfrm>
            <a:off x="4932142" y="3694742"/>
            <a:ext cx="2683048" cy="283152"/>
          </a:xfrm>
          <a:prstGeom prst="rect">
            <a:avLst/>
          </a:prstGeom>
          <a:ln w="3175">
            <a:miter lim="400000"/>
          </a:ln>
        </p:spPr>
        <p:txBody>
          <a:bodyPr wrap="square" lIns="22859" tIns="22859" rIns="22859" bIns="22859">
            <a:spAutoFit/>
          </a:bodyPr>
          <a:lstStyle>
            <a:lvl1pPr algn="l" defTabSz="902970">
              <a:lnSpc>
                <a:spcPct val="110000"/>
              </a:lnSpc>
              <a:spcBef>
                <a:spcPts val="400"/>
              </a:spcBef>
              <a:defRPr sz="2800" b="0">
                <a:latin typeface="Akkurat Pro"/>
                <a:ea typeface="Akkurat Pro"/>
                <a:cs typeface="Akkurat Pro"/>
                <a:sym typeface="Akkurat Pro"/>
              </a:defRPr>
            </a:lvl1pPr>
          </a:lstStyle>
          <a:p>
            <a:r>
              <a:rPr lang="en-US" sz="1400">
                <a:solidFill>
                  <a:srgbClr val="666666"/>
                </a:solidFill>
                <a:latin typeface="Huawei Sans" panose="020C0503030203020204" pitchFamily="34" charset="0"/>
                <a:ea typeface="微软雅黑" panose="020B0503020204020204" pitchFamily="34" charset="-122"/>
                <a:cs typeface="Arial" panose="020B0604020202020204" pitchFamily="34" charset="0"/>
              </a:rPr>
              <a:t>Ascend-Max</a:t>
            </a:r>
          </a:p>
        </p:txBody>
      </p:sp>
      <p:sp>
        <p:nvSpPr>
          <p:cNvPr id="52" name="半精度 (FP16): 8 TeraFLOPS…"/>
          <p:cNvSpPr txBox="1"/>
          <p:nvPr/>
        </p:nvSpPr>
        <p:spPr>
          <a:xfrm>
            <a:off x="4932143" y="4289548"/>
            <a:ext cx="3541902" cy="990013"/>
          </a:xfrm>
          <a:prstGeom prst="rect">
            <a:avLst/>
          </a:prstGeom>
          <a:ln w="3175">
            <a:miter lim="400000"/>
          </a:ln>
        </p:spPr>
        <p:txBody>
          <a:bodyPr wrap="square" lIns="25399" tIns="25399" rIns="25399" bIns="25399" anchor="ctr">
            <a:spAutoFit/>
          </a:bodyPr>
          <a:lstStyle/>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Half-precision (FP16): </a:t>
            </a: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256 TFLOPS</a:t>
            </a:r>
          </a:p>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Integer precision (INT8): </a:t>
            </a: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512 TOPS</a:t>
            </a:r>
          </a:p>
          <a:p>
            <a:pPr defTabSz="609600">
              <a:spcBef>
                <a:spcPts val="270"/>
              </a:spcBef>
              <a:defRPr sz="2800" b="0">
                <a:solidFill>
                  <a:srgbClr val="232323"/>
                </a:solidFill>
                <a:latin typeface="FZLanTingHei-M-GBK"/>
                <a:ea typeface="FZLanTingHei-M-GBK"/>
                <a:cs typeface="FZLanTingHei-M-GBK"/>
                <a:sym typeface="FZLanTingHei-M-GBK"/>
              </a:defRPr>
            </a:pPr>
            <a:r>
              <a:rPr lang="en-US" sz="1400" b="1" dirty="0">
                <a:solidFill>
                  <a:srgbClr val="C00000"/>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128-channel</a:t>
            </a:r>
            <a:r>
              <a:rPr lang="en-US" sz="1400" b="1" dirty="0">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 full HD video decoder: H.264/265</a:t>
            </a:r>
          </a:p>
        </p:txBody>
      </p:sp>
      <p:sp>
        <p:nvSpPr>
          <p:cNvPr id="53" name="架构: 达芬奇"/>
          <p:cNvSpPr txBox="1"/>
          <p:nvPr/>
        </p:nvSpPr>
        <p:spPr>
          <a:xfrm>
            <a:off x="4932142" y="3989580"/>
            <a:ext cx="1821009" cy="288282"/>
          </a:xfrm>
          <a:prstGeom prst="rect">
            <a:avLst/>
          </a:prstGeom>
          <a:ln w="3175">
            <a:miter lim="400000"/>
          </a:ln>
        </p:spPr>
        <p:txBody>
          <a:bodyPr wrap="none" lIns="25399" tIns="25399" rIns="25399" bIns="25399" anchor="ctr">
            <a:spAutoFit/>
          </a:bodyPr>
          <a:lstStyle/>
          <a:p>
            <a:pPr defTabSz="609600">
              <a:lnSpc>
                <a:spcPct val="110000"/>
              </a:lnSpc>
              <a:spcBef>
                <a:spcPts val="270"/>
              </a:spcBef>
              <a:defRPr sz="2800" b="0">
                <a:latin typeface="FZLanTingHei-M-GBK"/>
                <a:ea typeface="FZLanTingHei-M-GBK"/>
                <a:cs typeface="FZLanTingHei-M-GBK"/>
                <a:sym typeface="FZLanTingHei-M-GBK"/>
              </a:defRPr>
            </a:pPr>
            <a:r>
              <a:rPr lang="en-US" sz="1400">
                <a:solidFill>
                  <a:srgbClr val="666666"/>
                </a:solidFill>
                <a:latin typeface="Huawei Sans" panose="020C0503030203020204" pitchFamily="34" charset="0"/>
                <a:ea typeface="微软雅黑" panose="020B0503020204020204" pitchFamily="34" charset="-122"/>
                <a:cs typeface="Arial" panose="020B0604020202020204" pitchFamily="34" charset="0"/>
                <a:sym typeface="微软雅黑" panose="020B0503020204020204" pitchFamily="34" charset="-122"/>
              </a:rPr>
              <a:t>Architecture: Da Vinci</a:t>
            </a:r>
          </a:p>
        </p:txBody>
      </p:sp>
      <p:sp>
        <p:nvSpPr>
          <p:cNvPr id="54" name="12nm FFC"/>
          <p:cNvSpPr txBox="1"/>
          <p:nvPr/>
        </p:nvSpPr>
        <p:spPr>
          <a:xfrm>
            <a:off x="4932142" y="5591215"/>
            <a:ext cx="1195838" cy="223649"/>
          </a:xfrm>
          <a:prstGeom prst="rect">
            <a:avLst/>
          </a:prstGeom>
          <a:ln w="3175">
            <a:miter lim="400000"/>
          </a:ln>
        </p:spPr>
        <p:txBody>
          <a:bodyPr wrap="none" lIns="25399" tIns="25399" rIns="25399" bIns="25399" anchor="ctr">
            <a:spAutoFit/>
          </a:bodyPr>
          <a:lstStyle>
            <a:lvl1pPr algn="r" defTabSz="902970">
              <a:lnSpc>
                <a:spcPct val="80000"/>
              </a:lnSpc>
              <a:spcBef>
                <a:spcPts val="400"/>
              </a:spcBef>
              <a:defRPr sz="2800" b="0">
                <a:latin typeface="Akkurat Pro"/>
                <a:ea typeface="Akkurat Pro"/>
                <a:cs typeface="Akkurat Pro"/>
                <a:sym typeface="Akkurat Pro"/>
              </a:defRPr>
            </a:lvl1pPr>
          </a:lstStyle>
          <a:p>
            <a:pPr algn="l"/>
            <a:r>
              <a:rPr lang="en-US" sz="1400">
                <a:solidFill>
                  <a:srgbClr val="666666"/>
                </a:solidFill>
                <a:latin typeface="Huawei Sans" panose="020C0503030203020204" pitchFamily="34" charset="0"/>
                <a:ea typeface="微软雅黑" panose="020B0503020204020204" pitchFamily="34" charset="-122"/>
                <a:cs typeface="Arial" panose="020B0604020202020204" pitchFamily="34" charset="0"/>
              </a:rPr>
              <a:t>Process: 7 nm</a:t>
            </a:r>
          </a:p>
        </p:txBody>
      </p:sp>
      <p:sp>
        <p:nvSpPr>
          <p:cNvPr id="56" name="1 Channel FHD Video Encoder – H.264/265"/>
          <p:cNvSpPr txBox="1"/>
          <p:nvPr/>
        </p:nvSpPr>
        <p:spPr>
          <a:xfrm>
            <a:off x="4932142" y="5291247"/>
            <a:ext cx="2431754" cy="288282"/>
          </a:xfrm>
          <a:prstGeom prst="rect">
            <a:avLst/>
          </a:prstGeom>
          <a:ln w="3175">
            <a:miter lim="400000"/>
          </a:ln>
        </p:spPr>
        <p:txBody>
          <a:bodyPr wrap="none" lIns="25399" tIns="25399" rIns="25399" bIns="25399" anchor="ctr">
            <a:spAutoFit/>
          </a:bodyPr>
          <a:lstStyle>
            <a:lvl1pPr algn="r" defTabSz="902970">
              <a:spcBef>
                <a:spcPts val="400"/>
              </a:spcBef>
              <a:defRPr sz="2800" b="0">
                <a:latin typeface="Akkurat Pro"/>
                <a:ea typeface="Akkurat Pro"/>
                <a:cs typeface="Akkurat Pro"/>
                <a:sym typeface="Akkurat Pro"/>
              </a:defRPr>
            </a:lvl1pPr>
          </a:lstStyle>
          <a:p>
            <a:pPr algn="l" defTabSz="609600">
              <a:lnSpc>
                <a:spcPct val="110000"/>
              </a:lnSpc>
              <a:spcBef>
                <a:spcPts val="270"/>
              </a:spcBef>
              <a:defRPr sz="2800" b="0">
                <a:latin typeface="FZLanTingHei-M-GBK"/>
                <a:ea typeface="FZLanTingHei-M-GBK"/>
                <a:cs typeface="FZLanTingHei-M-GBK"/>
                <a:sym typeface="FZLanTingHei-M-GBK"/>
              </a:defRPr>
            </a:pPr>
            <a:r>
              <a:rPr lang="en-US" sz="1400" b="1">
                <a:latin typeface="Huawei Sans" panose="020C0503030203020204" pitchFamily="34" charset="0"/>
                <a:ea typeface="微软雅黑" panose="020B0503020204020204" pitchFamily="34" charset="-122"/>
                <a:cs typeface="Arial" panose="020B0604020202020204" pitchFamily="34" charset="0"/>
                <a:sym typeface="FZLanTingHei-M-GBK"/>
              </a:rPr>
              <a:t>Power consumption: </a:t>
            </a:r>
            <a:r>
              <a:rPr lang="en-US" sz="1400" b="1">
                <a:solidFill>
                  <a:srgbClr val="C00000"/>
                </a:solidFill>
                <a:latin typeface="Huawei Sans" panose="020C0503030203020204" pitchFamily="34" charset="0"/>
                <a:ea typeface="微软雅黑" panose="020B0503020204020204" pitchFamily="34" charset="-122"/>
                <a:cs typeface="Arial" panose="020B0604020202020204" pitchFamily="34" charset="0"/>
                <a:sym typeface="FZLanTingHei-M-GBK"/>
              </a:rPr>
              <a:t>310 W</a:t>
            </a:r>
          </a:p>
        </p:txBody>
      </p:sp>
      <p:sp>
        <p:nvSpPr>
          <p:cNvPr id="57" name="线条"/>
          <p:cNvSpPr/>
          <p:nvPr/>
        </p:nvSpPr>
        <p:spPr>
          <a:xfrm flipH="1" flipV="1">
            <a:off x="4798224" y="3781809"/>
            <a:ext cx="1" cy="2321448"/>
          </a:xfrm>
          <a:prstGeom prst="line">
            <a:avLst/>
          </a:prstGeom>
          <a:ln w="25400">
            <a:solidFill>
              <a:schemeClr val="tx1">
                <a:lumMod val="75000"/>
                <a:lumOff val="25000"/>
              </a:schemeClr>
            </a:solidFill>
            <a:miter lim="400000"/>
            <a:headEnd type="oval"/>
            <a:tailEnd type="oval"/>
          </a:ln>
        </p:spPr>
        <p:txBody>
          <a:bodyPr lIns="19049" tIns="19049" rIns="19049" bIns="19049" anchor="ctr"/>
          <a:lstStyle/>
          <a:p>
            <a:pPr>
              <a:defRPr sz="2200" b="0">
                <a:latin typeface="+mn-lt"/>
                <a:ea typeface="+mn-ea"/>
                <a:cs typeface="+mn-cs"/>
                <a:sym typeface="Helvetica Neue Medium"/>
              </a:defRPr>
            </a:pPr>
            <a:endParaRPr sz="1200">
              <a:solidFill>
                <a:srgbClr val="666666"/>
              </a:solidFill>
              <a:latin typeface="Huawei Sans" panose="020C0503030203020204" pitchFamily="34" charset="0"/>
              <a:ea typeface="微软雅黑" panose="020B0503020204020204" pitchFamily="34" charset="-122"/>
              <a:cs typeface="Arial" panose="020B0604020202020204" pitchFamily="34" charset="0"/>
              <a:sym typeface="Helvetica Neue Medium"/>
            </a:endParaRPr>
          </a:p>
        </p:txBody>
      </p:sp>
      <p:grpSp>
        <p:nvGrpSpPr>
          <p:cNvPr id="58" name="组合 57"/>
          <p:cNvGrpSpPr/>
          <p:nvPr/>
        </p:nvGrpSpPr>
        <p:grpSpPr>
          <a:xfrm>
            <a:off x="9015336" y="2174104"/>
            <a:ext cx="2883349" cy="2404924"/>
            <a:chOff x="6332054" y="2181171"/>
            <a:chExt cx="4620560" cy="3612582"/>
          </a:xfrm>
        </p:grpSpPr>
        <p:cxnSp>
          <p:nvCxnSpPr>
            <p:cNvPr id="59" name="直接连接符 58"/>
            <p:cNvCxnSpPr/>
            <p:nvPr/>
          </p:nvCxnSpPr>
          <p:spPr>
            <a:xfrm>
              <a:off x="6586849" y="5065056"/>
              <a:ext cx="4349041" cy="0"/>
            </a:xfrm>
            <a:prstGeom prst="line">
              <a:avLst/>
            </a:prstGeom>
            <a:noFill/>
            <a:ln w="3175" cap="flat">
              <a:solidFill>
                <a:schemeClr val="tx1"/>
              </a:solidFill>
              <a:prstDash val="solid"/>
              <a:miter lim="400000"/>
              <a:headEnd type="none" w="lg" len="lg"/>
              <a:tailEnd type="triangle" w="lg" len="lg"/>
            </a:ln>
            <a:effectLst/>
            <a:sp3d/>
          </p:spPr>
          <p:style>
            <a:lnRef idx="0">
              <a:scrgbClr r="0" g="0" b="0"/>
            </a:lnRef>
            <a:fillRef idx="0">
              <a:scrgbClr r="0" g="0" b="0"/>
            </a:fillRef>
            <a:effectRef idx="0">
              <a:scrgbClr r="0" g="0" b="0"/>
            </a:effectRef>
            <a:fontRef idx="none"/>
          </p:style>
        </p:cxnSp>
        <p:grpSp>
          <p:nvGrpSpPr>
            <p:cNvPr id="60" name="组合 59"/>
            <p:cNvGrpSpPr/>
            <p:nvPr/>
          </p:nvGrpSpPr>
          <p:grpSpPr>
            <a:xfrm>
              <a:off x="6586849" y="2577847"/>
              <a:ext cx="4349041" cy="1865406"/>
              <a:chOff x="1035933" y="2729933"/>
              <a:chExt cx="9103571" cy="3904737"/>
            </a:xfrm>
          </p:grpSpPr>
          <p:cxnSp>
            <p:nvCxnSpPr>
              <p:cNvPr id="77" name="直接连接符 76"/>
              <p:cNvCxnSpPr/>
              <p:nvPr/>
            </p:nvCxnSpPr>
            <p:spPr>
              <a:xfrm>
                <a:off x="1064871" y="2729933"/>
                <a:ext cx="9016760" cy="0"/>
              </a:xfrm>
              <a:prstGeom prst="line">
                <a:avLst/>
              </a:prstGeom>
              <a:noFill/>
              <a:ln w="3175" cap="flat">
                <a:solidFill>
                  <a:srgbClr val="0070C0">
                    <a:alpha val="30000"/>
                  </a:srgbClr>
                </a:solidFill>
                <a:prstDash val="solid"/>
                <a:miter lim="400000"/>
              </a:ln>
              <a:effectLst/>
              <a:sp3d/>
            </p:spPr>
            <p:style>
              <a:lnRef idx="0">
                <a:scrgbClr r="0" g="0" b="0"/>
              </a:lnRef>
              <a:fillRef idx="0">
                <a:scrgbClr r="0" g="0" b="0"/>
              </a:fillRef>
              <a:effectRef idx="0">
                <a:scrgbClr r="0" g="0" b="0"/>
              </a:effectRef>
              <a:fontRef idx="none"/>
            </p:style>
          </p:cxnSp>
          <p:cxnSp>
            <p:nvCxnSpPr>
              <p:cNvPr id="78" name="直接连接符 77"/>
              <p:cNvCxnSpPr/>
              <p:nvPr/>
            </p:nvCxnSpPr>
            <p:spPr>
              <a:xfrm>
                <a:off x="1064871" y="4031512"/>
                <a:ext cx="9074633" cy="0"/>
              </a:xfrm>
              <a:prstGeom prst="line">
                <a:avLst/>
              </a:prstGeom>
              <a:noFill/>
              <a:ln w="3175" cap="flat">
                <a:solidFill>
                  <a:srgbClr val="0070C0">
                    <a:alpha val="30000"/>
                  </a:srgbClr>
                </a:solidFill>
                <a:prstDash val="solid"/>
                <a:miter lim="400000"/>
              </a:ln>
              <a:effectLst/>
              <a:sp3d/>
            </p:spPr>
            <p:style>
              <a:lnRef idx="0">
                <a:scrgbClr r="0" g="0" b="0"/>
              </a:lnRef>
              <a:fillRef idx="0">
                <a:scrgbClr r="0" g="0" b="0"/>
              </a:fillRef>
              <a:effectRef idx="0">
                <a:scrgbClr r="0" g="0" b="0"/>
              </a:effectRef>
              <a:fontRef idx="none"/>
            </p:style>
          </p:cxnSp>
          <p:cxnSp>
            <p:nvCxnSpPr>
              <p:cNvPr id="79" name="直接连接符 78"/>
              <p:cNvCxnSpPr/>
              <p:nvPr/>
            </p:nvCxnSpPr>
            <p:spPr>
              <a:xfrm>
                <a:off x="1064871" y="5333091"/>
                <a:ext cx="9074633" cy="0"/>
              </a:xfrm>
              <a:prstGeom prst="line">
                <a:avLst/>
              </a:prstGeom>
              <a:noFill/>
              <a:ln w="3175" cap="flat">
                <a:solidFill>
                  <a:srgbClr val="0070C0">
                    <a:alpha val="30000"/>
                  </a:srgbClr>
                </a:solidFill>
                <a:prstDash val="solid"/>
                <a:miter lim="400000"/>
              </a:ln>
              <a:effectLst/>
              <a:sp3d/>
            </p:spPr>
            <p:style>
              <a:lnRef idx="0">
                <a:scrgbClr r="0" g="0" b="0"/>
              </a:lnRef>
              <a:fillRef idx="0">
                <a:scrgbClr r="0" g="0" b="0"/>
              </a:fillRef>
              <a:effectRef idx="0">
                <a:scrgbClr r="0" g="0" b="0"/>
              </a:effectRef>
              <a:fontRef idx="none"/>
            </p:style>
          </p:cxnSp>
          <p:cxnSp>
            <p:nvCxnSpPr>
              <p:cNvPr id="80" name="直接连接符 79"/>
              <p:cNvCxnSpPr/>
              <p:nvPr/>
            </p:nvCxnSpPr>
            <p:spPr>
              <a:xfrm>
                <a:off x="1035933" y="6634670"/>
                <a:ext cx="9074633" cy="0"/>
              </a:xfrm>
              <a:prstGeom prst="line">
                <a:avLst/>
              </a:prstGeom>
              <a:noFill/>
              <a:ln w="3175" cap="flat">
                <a:solidFill>
                  <a:srgbClr val="0070C0">
                    <a:alpha val="30000"/>
                  </a:srgbClr>
                </a:solidFill>
                <a:prstDash val="solid"/>
                <a:miter lim="400000"/>
              </a:ln>
              <a:effectLst/>
              <a:sp3d/>
            </p:spPr>
            <p:style>
              <a:lnRef idx="0">
                <a:scrgbClr r="0" g="0" b="0"/>
              </a:lnRef>
              <a:fillRef idx="0">
                <a:scrgbClr r="0" g="0" b="0"/>
              </a:fillRef>
              <a:effectRef idx="0">
                <a:scrgbClr r="0" g="0" b="0"/>
              </a:effectRef>
              <a:fontRef idx="none"/>
            </p:style>
          </p:cxnSp>
        </p:grpSp>
        <p:cxnSp>
          <p:nvCxnSpPr>
            <p:cNvPr id="61" name="直接连接符 60"/>
            <p:cNvCxnSpPr/>
            <p:nvPr/>
          </p:nvCxnSpPr>
          <p:spPr>
            <a:xfrm>
              <a:off x="6600673" y="2342024"/>
              <a:ext cx="0" cy="2723017"/>
            </a:xfrm>
            <a:prstGeom prst="line">
              <a:avLst/>
            </a:prstGeom>
            <a:noFill/>
            <a:ln w="3175" cap="flat">
              <a:solidFill>
                <a:schemeClr val="tx1"/>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sp>
          <p:nvSpPr>
            <p:cNvPr id="62" name="文本框 61"/>
            <p:cNvSpPr txBox="1"/>
            <p:nvPr/>
          </p:nvSpPr>
          <p:spPr>
            <a:xfrm>
              <a:off x="9858305" y="5107500"/>
              <a:ext cx="1094309" cy="2851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900" b="1">
                  <a:solidFill>
                    <a:srgbClr val="C00000"/>
                  </a:solidFill>
                  <a:latin typeface="Huawei Sans" panose="020C0503030203020204" pitchFamily="34" charset="0"/>
                  <a:ea typeface="微软雅黑" panose="020B0503020204020204" pitchFamily="34" charset="-122"/>
                  <a:cs typeface="Arial" panose="020B0604020202020204" pitchFamily="34" charset="0"/>
                  <a:sym typeface="Helvetica Neue"/>
                </a:rPr>
                <a:t>Ascend 910</a:t>
              </a:r>
            </a:p>
          </p:txBody>
        </p:sp>
        <p:sp>
          <p:nvSpPr>
            <p:cNvPr id="63" name="文本框 62"/>
            <p:cNvSpPr txBox="1"/>
            <p:nvPr/>
          </p:nvSpPr>
          <p:spPr>
            <a:xfrm>
              <a:off x="6859518" y="4022255"/>
              <a:ext cx="498346" cy="3544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1200">
                  <a:solidFill>
                    <a:srgbClr val="666666"/>
                  </a:solidFill>
                  <a:latin typeface="Huawei Sans" panose="020C0503030203020204" pitchFamily="34" charset="0"/>
                  <a:ea typeface="微软雅黑" panose="020B0503020204020204" pitchFamily="34" charset="-122"/>
                  <a:cs typeface="Arial" panose="020B0604020202020204" pitchFamily="34" charset="0"/>
                </a:rPr>
                <a:t>45T</a:t>
              </a:r>
            </a:p>
          </p:txBody>
        </p:sp>
        <p:sp>
          <p:nvSpPr>
            <p:cNvPr id="64" name="文本框 63"/>
            <p:cNvSpPr txBox="1"/>
            <p:nvPr/>
          </p:nvSpPr>
          <p:spPr>
            <a:xfrm>
              <a:off x="7875303" y="3799578"/>
              <a:ext cx="498346" cy="3544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12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90T</a:t>
              </a:r>
            </a:p>
          </p:txBody>
        </p:sp>
        <p:sp>
          <p:nvSpPr>
            <p:cNvPr id="65" name="文本框 64"/>
            <p:cNvSpPr txBox="1"/>
            <p:nvPr/>
          </p:nvSpPr>
          <p:spPr>
            <a:xfrm>
              <a:off x="8903370" y="3309295"/>
              <a:ext cx="688673" cy="3544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9" tIns="25399" rIns="25399" bIns="25399" numCol="1" spcCol="38100" rtlCol="0" anchor="ctr">
              <a:spAutoFit/>
            </a:bodyPr>
            <a:lstStyle/>
            <a:p>
              <a:pPr algn="ctr" defTabSz="412750" hangingPunct="0"/>
              <a:r>
                <a:rPr lang="en-US" sz="12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125T</a:t>
              </a:r>
            </a:p>
          </p:txBody>
        </p:sp>
        <p:sp>
          <p:nvSpPr>
            <p:cNvPr id="66" name="文本框 65"/>
            <p:cNvSpPr txBox="1"/>
            <p:nvPr/>
          </p:nvSpPr>
          <p:spPr>
            <a:xfrm>
              <a:off x="9992761" y="2197555"/>
              <a:ext cx="637062" cy="3544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1200" dirty="0">
                  <a:solidFill>
                    <a:srgbClr val="666666"/>
                  </a:solidFill>
                  <a:latin typeface="Huawei Sans" panose="020C0503030203020204" pitchFamily="34" charset="0"/>
                  <a:ea typeface="微软雅黑" panose="020B0503020204020204" pitchFamily="34" charset="-122"/>
                  <a:cs typeface="Arial" panose="020B0604020202020204" pitchFamily="34" charset="0"/>
                </a:rPr>
                <a:t>256T</a:t>
              </a:r>
            </a:p>
          </p:txBody>
        </p:sp>
        <p:sp>
          <p:nvSpPr>
            <p:cNvPr id="67" name="文本框 66"/>
            <p:cNvSpPr txBox="1"/>
            <p:nvPr/>
          </p:nvSpPr>
          <p:spPr>
            <a:xfrm>
              <a:off x="9409832" y="5554885"/>
              <a:ext cx="1541282" cy="2388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r>
                <a:rPr lang="en-US" sz="700" dirty="0">
                  <a:solidFill>
                    <a:srgbClr val="666666">
                      <a:lumMod val="75000"/>
                    </a:srgbClr>
                  </a:solidFill>
                  <a:latin typeface="Huawei Sans" panose="020C0503030203020204" pitchFamily="34" charset="0"/>
                  <a:ea typeface="微软雅黑" panose="020B0503020204020204" pitchFamily="34" charset="-122"/>
                  <a:cs typeface="Arial" panose="020B0604020202020204" pitchFamily="34" charset="0"/>
                </a:rPr>
                <a:t>* Normalized to 16-bit</a:t>
              </a:r>
            </a:p>
          </p:txBody>
        </p:sp>
        <p:sp>
          <p:nvSpPr>
            <p:cNvPr id="68" name="文本框 67"/>
            <p:cNvSpPr txBox="1"/>
            <p:nvPr/>
          </p:nvSpPr>
          <p:spPr>
            <a:xfrm>
              <a:off x="6668730" y="2181171"/>
              <a:ext cx="580548" cy="2619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800" b="1">
                  <a:solidFill>
                    <a:srgbClr val="666666"/>
                  </a:solidFill>
                  <a:latin typeface="Huawei Sans" panose="020C0503030203020204" pitchFamily="34" charset="0"/>
                  <a:ea typeface="微软雅黑" panose="020B0503020204020204" pitchFamily="34" charset="-122"/>
                  <a:cs typeface="Arial" panose="020B0604020202020204" pitchFamily="34" charset="0"/>
                  <a:sym typeface="Helvetica Neue"/>
                </a:rPr>
                <a:t>FLOPS</a:t>
              </a:r>
            </a:p>
          </p:txBody>
        </p:sp>
        <p:sp>
          <p:nvSpPr>
            <p:cNvPr id="69" name="文本框 68"/>
            <p:cNvSpPr txBox="1"/>
            <p:nvPr/>
          </p:nvSpPr>
          <p:spPr>
            <a:xfrm>
              <a:off x="6332054" y="4338268"/>
              <a:ext cx="177246" cy="2619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800" b="1">
                  <a:solidFill>
                    <a:srgbClr val="666666"/>
                  </a:solidFill>
                  <a:latin typeface="Huawei Sans" panose="020C0503030203020204" pitchFamily="34" charset="0"/>
                  <a:ea typeface="微软雅黑" panose="020B0503020204020204" pitchFamily="34" charset="-122"/>
                  <a:sym typeface="Helvetica Neue"/>
                </a:rPr>
                <a:t>1</a:t>
              </a:r>
            </a:p>
          </p:txBody>
        </p:sp>
        <p:sp>
          <p:nvSpPr>
            <p:cNvPr id="70" name="文本框 69"/>
            <p:cNvSpPr txBox="1"/>
            <p:nvPr/>
          </p:nvSpPr>
          <p:spPr>
            <a:xfrm>
              <a:off x="6332054" y="3710773"/>
              <a:ext cx="177246" cy="2619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800" b="1">
                  <a:solidFill>
                    <a:srgbClr val="666666"/>
                  </a:solidFill>
                  <a:latin typeface="Huawei Sans" panose="020C0503030203020204" pitchFamily="34" charset="0"/>
                  <a:ea typeface="微软雅黑" panose="020B0503020204020204" pitchFamily="34" charset="-122"/>
                  <a:sym typeface="Helvetica Neue"/>
                </a:rPr>
                <a:t>2</a:t>
              </a:r>
            </a:p>
          </p:txBody>
        </p:sp>
        <p:sp>
          <p:nvSpPr>
            <p:cNvPr id="71" name="文本框 70"/>
            <p:cNvSpPr txBox="1"/>
            <p:nvPr/>
          </p:nvSpPr>
          <p:spPr>
            <a:xfrm>
              <a:off x="6332054" y="3083277"/>
              <a:ext cx="177246" cy="2619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800" b="1">
                  <a:solidFill>
                    <a:srgbClr val="666666"/>
                  </a:solidFill>
                  <a:latin typeface="Huawei Sans" panose="020C0503030203020204" pitchFamily="34" charset="0"/>
                  <a:ea typeface="微软雅黑" panose="020B0503020204020204" pitchFamily="34" charset="-122"/>
                  <a:sym typeface="Helvetica Neue"/>
                </a:rPr>
                <a:t>3</a:t>
              </a:r>
            </a:p>
          </p:txBody>
        </p:sp>
        <p:sp>
          <p:nvSpPr>
            <p:cNvPr id="72" name="文本框 71"/>
            <p:cNvSpPr txBox="1"/>
            <p:nvPr/>
          </p:nvSpPr>
          <p:spPr>
            <a:xfrm>
              <a:off x="6332054" y="2445496"/>
              <a:ext cx="177246" cy="2619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50" hangingPunct="0"/>
              <a:r>
                <a:rPr lang="en-US" sz="800" b="1">
                  <a:solidFill>
                    <a:srgbClr val="666666"/>
                  </a:solidFill>
                  <a:latin typeface="Huawei Sans" panose="020C0503030203020204" pitchFamily="34" charset="0"/>
                  <a:ea typeface="微软雅黑" panose="020B0503020204020204" pitchFamily="34" charset="-122"/>
                  <a:sym typeface="Helvetica Neue"/>
                </a:rPr>
                <a:t>4</a:t>
              </a:r>
            </a:p>
          </p:txBody>
        </p:sp>
        <p:sp>
          <p:nvSpPr>
            <p:cNvPr id="73" name="矩形 72"/>
            <p:cNvSpPr/>
            <p:nvPr/>
          </p:nvSpPr>
          <p:spPr>
            <a:xfrm>
              <a:off x="6798864" y="4588396"/>
              <a:ext cx="588301" cy="476747"/>
            </a:xfrm>
            <a:prstGeom prst="rect">
              <a:avLst/>
            </a:prstGeom>
            <a:gradFill flip="none" rotWithShape="1">
              <a:gsLst>
                <a:gs pos="0">
                  <a:schemeClr val="bg1">
                    <a:lumMod val="60000"/>
                    <a:lumOff val="40000"/>
                    <a:tint val="66000"/>
                    <a:satMod val="160000"/>
                  </a:schemeClr>
                </a:gs>
                <a:gs pos="50000">
                  <a:schemeClr val="bg1">
                    <a:lumMod val="60000"/>
                    <a:lumOff val="40000"/>
                    <a:tint val="44500"/>
                    <a:satMod val="160000"/>
                  </a:schemeClr>
                </a:gs>
                <a:gs pos="100000">
                  <a:schemeClr val="bg1">
                    <a:lumMod val="60000"/>
                    <a:lumOff val="4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666666"/>
                </a:solidFill>
                <a:latin typeface="Huawei Sans" panose="020C0503030203020204" pitchFamily="34" charset="0"/>
                <a:ea typeface="微软雅黑" panose="020B0503020204020204" pitchFamily="34" charset="-122"/>
              </a:endParaRPr>
            </a:p>
          </p:txBody>
        </p:sp>
        <p:sp>
          <p:nvSpPr>
            <p:cNvPr id="74" name="矩形 73"/>
            <p:cNvSpPr/>
            <p:nvPr/>
          </p:nvSpPr>
          <p:spPr>
            <a:xfrm>
              <a:off x="7835484" y="4174904"/>
              <a:ext cx="588301" cy="885454"/>
            </a:xfrm>
            <a:prstGeom prst="rect">
              <a:avLst/>
            </a:prstGeom>
            <a:gradFill flip="none" rotWithShape="1">
              <a:gsLst>
                <a:gs pos="0">
                  <a:schemeClr val="bg1">
                    <a:lumMod val="60000"/>
                    <a:lumOff val="40000"/>
                    <a:tint val="66000"/>
                    <a:satMod val="160000"/>
                  </a:schemeClr>
                </a:gs>
                <a:gs pos="50000">
                  <a:schemeClr val="bg1">
                    <a:lumMod val="60000"/>
                    <a:lumOff val="40000"/>
                    <a:tint val="44500"/>
                    <a:satMod val="160000"/>
                  </a:schemeClr>
                </a:gs>
                <a:gs pos="100000">
                  <a:schemeClr val="bg1">
                    <a:lumMod val="60000"/>
                    <a:lumOff val="4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666666"/>
                </a:solidFill>
                <a:latin typeface="Huawei Sans" panose="020C0503030203020204" pitchFamily="34" charset="0"/>
                <a:ea typeface="微软雅黑" panose="020B0503020204020204" pitchFamily="34" charset="-122"/>
              </a:endParaRPr>
            </a:p>
          </p:txBody>
        </p:sp>
        <p:sp>
          <p:nvSpPr>
            <p:cNvPr id="75" name="矩形 74"/>
            <p:cNvSpPr/>
            <p:nvPr/>
          </p:nvSpPr>
          <p:spPr>
            <a:xfrm>
              <a:off x="8945713" y="3844182"/>
              <a:ext cx="588301" cy="1216176"/>
            </a:xfrm>
            <a:prstGeom prst="rect">
              <a:avLst/>
            </a:prstGeom>
            <a:gradFill flip="none" rotWithShape="1">
              <a:gsLst>
                <a:gs pos="0">
                  <a:schemeClr val="bg1">
                    <a:lumMod val="60000"/>
                    <a:lumOff val="40000"/>
                    <a:tint val="66000"/>
                    <a:satMod val="160000"/>
                  </a:schemeClr>
                </a:gs>
                <a:gs pos="50000">
                  <a:schemeClr val="bg1">
                    <a:lumMod val="60000"/>
                    <a:lumOff val="40000"/>
                    <a:tint val="44500"/>
                    <a:satMod val="160000"/>
                  </a:schemeClr>
                </a:gs>
                <a:gs pos="100000">
                  <a:schemeClr val="bg1">
                    <a:lumMod val="60000"/>
                    <a:lumOff val="4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666666"/>
                </a:solidFill>
                <a:latin typeface="Huawei Sans" panose="020C0503030203020204" pitchFamily="34" charset="0"/>
                <a:ea typeface="微软雅黑" panose="020B0503020204020204" pitchFamily="34" charset="-122"/>
              </a:endParaRPr>
            </a:p>
          </p:txBody>
        </p:sp>
        <p:sp>
          <p:nvSpPr>
            <p:cNvPr id="76" name="矩形 75"/>
            <p:cNvSpPr/>
            <p:nvPr/>
          </p:nvSpPr>
          <p:spPr>
            <a:xfrm>
              <a:off x="10005021" y="2577846"/>
              <a:ext cx="588301" cy="24819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666666"/>
                </a:solidFill>
                <a:latin typeface="Huawei Sans" panose="020C0503030203020204" pitchFamily="34" charset="0"/>
                <a:ea typeface="微软雅黑" panose="020B0503020204020204" pitchFamily="34" charset="-122"/>
              </a:endParaRPr>
            </a:p>
          </p:txBody>
        </p:sp>
      </p:gr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739" y="1478771"/>
            <a:ext cx="2232462" cy="1255760"/>
          </a:xfrm>
          <a:prstGeom prst="rect">
            <a:avLst/>
          </a:prstGeom>
        </p:spPr>
      </p:pic>
      <p:grpSp>
        <p:nvGrpSpPr>
          <p:cNvPr id="13" name="组合 12"/>
          <p:cNvGrpSpPr/>
          <p:nvPr/>
        </p:nvGrpSpPr>
        <p:grpSpPr>
          <a:xfrm>
            <a:off x="5450064" y="1349437"/>
            <a:ext cx="2539859" cy="1428671"/>
            <a:chOff x="4560797" y="491400"/>
            <a:chExt cx="4808398" cy="2704724"/>
          </a:xfrm>
        </p:grpSpPr>
        <p:pic>
          <p:nvPicPr>
            <p:cNvPr id="8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797" y="491400"/>
              <a:ext cx="4808398" cy="2704724"/>
            </a:xfrm>
            <a:prstGeom prst="rect">
              <a:avLst/>
            </a:prstGeom>
          </p:spPr>
        </p:pic>
        <p:sp>
          <p:nvSpPr>
            <p:cNvPr id="12" name="矩形 11"/>
            <p:cNvSpPr/>
            <p:nvPr/>
          </p:nvSpPr>
          <p:spPr>
            <a:xfrm>
              <a:off x="6784714" y="2271205"/>
              <a:ext cx="108842" cy="126065"/>
            </a:xfrm>
            <a:prstGeom prst="rect">
              <a:avLst/>
            </a:prstGeom>
            <a:solidFill>
              <a:srgbClr val="A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66666"/>
                </a:solidFill>
                <a:latin typeface="Huawei Sans" panose="020C0503030203020204" pitchFamily="34" charset="0"/>
              </a:endParaRPr>
            </a:p>
          </p:txBody>
        </p:sp>
        <p:sp>
          <p:nvSpPr>
            <p:cNvPr id="83" name="文本框 82"/>
            <p:cNvSpPr txBox="1"/>
            <p:nvPr/>
          </p:nvSpPr>
          <p:spPr>
            <a:xfrm>
              <a:off x="6614000" y="1749460"/>
              <a:ext cx="605136" cy="1000259"/>
            </a:xfrm>
            <a:prstGeom prst="rect">
              <a:avLst/>
            </a:prstGeom>
            <a:noFill/>
          </p:spPr>
          <p:txBody>
            <a:bodyPr wrap="square" rtlCol="0">
              <a:spAutoFit/>
            </a:bodyPr>
            <a:lstStyle/>
            <a:p>
              <a:pPr>
                <a:lnSpc>
                  <a:spcPts val="3440"/>
                </a:lnSpc>
              </a:pPr>
              <a:r>
                <a:rPr lang="en-US" sz="800" b="1">
                  <a:solidFill>
                    <a:srgbClr val="DFE1E2"/>
                  </a:solidFill>
                  <a:latin typeface="Huawei Sans" panose="020C0503030203020204" pitchFamily="34" charset="0"/>
                  <a:ea typeface="Microsoft JhengHei UI" panose="020B0604030504040204" pitchFamily="34" charset="-120"/>
                  <a:cs typeface="Arial Unicode MS" panose="020B0604020202020204" pitchFamily="34" charset="-122"/>
                </a:rPr>
                <a:t>9</a:t>
              </a:r>
            </a:p>
          </p:txBody>
        </p:sp>
      </p:grpSp>
    </p:spTree>
    <p:extLst>
      <p:ext uri="{BB962C8B-B14F-4D97-AF65-F5344CB8AC3E}">
        <p14:creationId xmlns:p14="http://schemas.microsoft.com/office/powerpoint/2010/main" val="15062215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3299" y="511543"/>
            <a:ext cx="10414680"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Connecting the Development and Operating Environments</a:t>
            </a:r>
          </a:p>
        </p:txBody>
      </p:sp>
      <p:sp>
        <p:nvSpPr>
          <p:cNvPr id="3" name="文本框 2"/>
          <p:cNvSpPr txBox="1"/>
          <p:nvPr/>
        </p:nvSpPr>
        <p:spPr>
          <a:xfrm>
            <a:off x="805815" y="1186670"/>
            <a:ext cx="10662920" cy="964367"/>
          </a:xfrm>
          <a:prstGeom prst="rect">
            <a:avLst/>
          </a:prstGeom>
          <a:noFill/>
        </p:spPr>
        <p:txBody>
          <a:bodyPr wrap="square" rtlCol="0">
            <a:spAutoFit/>
          </a:bodyPr>
          <a:lstStyle/>
          <a:p>
            <a:pPr>
              <a:lnSpc>
                <a:spcPts val="3440"/>
              </a:lnSpc>
            </a:pPr>
            <a:r>
              <a:rPr lang="en-US" sz="2000">
                <a:solidFill>
                  <a:srgbClr val="1D1D1A"/>
                </a:solidFill>
                <a:latin typeface="Huawei Sans" panose="020C0503030203020204" pitchFamily="34" charset="0"/>
              </a:rPr>
              <a:t>1. </a:t>
            </a:r>
            <a:r>
              <a:rPr lang="en-US" sz="2000" dirty="0">
                <a:solidFill>
                  <a:srgbClr val="1D1D1A"/>
                </a:solidFill>
                <a:latin typeface="Huawei Sans" panose="020C0503030203020204" pitchFamily="34" charset="0"/>
              </a:rPr>
              <a:t>Launch </a:t>
            </a:r>
            <a:r>
              <a:rPr lang="en-US" sz="2000" dirty="0" err="1">
                <a:solidFill>
                  <a:srgbClr val="1D1D1A"/>
                </a:solidFill>
                <a:latin typeface="Huawei Sans" panose="020C0503030203020204" pitchFamily="34" charset="0"/>
              </a:rPr>
              <a:t>MindStudio</a:t>
            </a:r>
            <a:r>
              <a:rPr lang="en-US" sz="2000" dirty="0">
                <a:solidFill>
                  <a:srgbClr val="1D1D1A"/>
                </a:solidFill>
                <a:latin typeface="Huawei Sans" panose="020C0503030203020204" pitchFamily="34" charset="0"/>
              </a:rPr>
              <a:t> in the development environment.</a:t>
            </a:r>
          </a:p>
          <a:p>
            <a:pPr>
              <a:lnSpc>
                <a:spcPts val="3440"/>
              </a:lnSpc>
            </a:pPr>
            <a:r>
              <a:rPr lang="en-US" sz="2000" dirty="0">
                <a:solidFill>
                  <a:srgbClr val="1D1D1A"/>
                </a:solidFill>
                <a:latin typeface="Huawei Sans" panose="020C0503030203020204" pitchFamily="34" charset="0"/>
              </a:rPr>
              <a:t>2. Navigate to </a:t>
            </a:r>
            <a:r>
              <a:rPr lang="en-US" sz="2000" b="1" dirty="0">
                <a:solidFill>
                  <a:srgbClr val="1D1D1A"/>
                </a:solidFill>
                <a:latin typeface="Huawei Sans" panose="020C0503030203020204" pitchFamily="34" charset="0"/>
              </a:rPr>
              <a:t>Device Manager</a:t>
            </a:r>
            <a:r>
              <a:rPr lang="en-US" sz="2000" dirty="0">
                <a:solidFill>
                  <a:srgbClr val="1D1D1A"/>
                </a:solidFill>
                <a:latin typeface="Huawei Sans" panose="020C0503030203020204" pitchFamily="34" charset="0"/>
              </a:rPr>
              <a:t>.</a:t>
            </a:r>
          </a:p>
        </p:txBody>
      </p:sp>
      <p:pic>
        <p:nvPicPr>
          <p:cNvPr id="5" name="图片 4"/>
          <p:cNvPicPr>
            <a:picLocks noChangeAspect="1"/>
          </p:cNvPicPr>
          <p:nvPr/>
        </p:nvPicPr>
        <p:blipFill>
          <a:blip r:embed="rId3"/>
          <a:stretch>
            <a:fillRect/>
          </a:stretch>
        </p:blipFill>
        <p:spPr>
          <a:xfrm>
            <a:off x="2891631" y="2168917"/>
            <a:ext cx="6413500" cy="40754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74617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2091" y="511544"/>
            <a:ext cx="10601580"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Connecting the Development and Operating Environments</a:t>
            </a:r>
          </a:p>
        </p:txBody>
      </p:sp>
      <p:sp>
        <p:nvSpPr>
          <p:cNvPr id="3" name="文本框 2"/>
          <p:cNvSpPr txBox="1"/>
          <p:nvPr/>
        </p:nvSpPr>
        <p:spPr>
          <a:xfrm>
            <a:off x="805815" y="1186670"/>
            <a:ext cx="10662920" cy="528350"/>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3. Click </a:t>
            </a:r>
            <a:r>
              <a:rPr lang="en-US" sz="2000" b="1" dirty="0">
                <a:solidFill>
                  <a:srgbClr val="1D1D1A"/>
                </a:solidFill>
                <a:latin typeface="Huawei Sans" panose="020C0503030203020204" pitchFamily="34" charset="0"/>
              </a:rPr>
              <a:t>+</a:t>
            </a:r>
            <a:r>
              <a:rPr lang="en-US" sz="2000" dirty="0">
                <a:solidFill>
                  <a:srgbClr val="1D1D1A"/>
                </a:solidFill>
                <a:latin typeface="Huawei Sans" panose="020C0503030203020204" pitchFamily="34" charset="0"/>
              </a:rPr>
              <a:t> in the upper right corner to add the operating environment.</a:t>
            </a:r>
          </a:p>
        </p:txBody>
      </p:sp>
      <p:pic>
        <p:nvPicPr>
          <p:cNvPr id="4" name="图片 3"/>
          <p:cNvPicPr>
            <a:picLocks noChangeAspect="1"/>
          </p:cNvPicPr>
          <p:nvPr>
            <p:custDataLst>
              <p:tags r:id="rId1"/>
            </p:custDataLst>
          </p:nvPr>
        </p:nvPicPr>
        <p:blipFill>
          <a:blip r:embed="rId4"/>
          <a:stretch>
            <a:fillRect/>
          </a:stretch>
        </p:blipFill>
        <p:spPr>
          <a:xfrm>
            <a:off x="2342991" y="1748108"/>
            <a:ext cx="7510780" cy="45815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30886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2092" y="511543"/>
            <a:ext cx="10601580" cy="528350"/>
          </a:xfrm>
          <a:prstGeom prst="rect">
            <a:avLst/>
          </a:prstGeom>
          <a:noFill/>
        </p:spPr>
        <p:txBody>
          <a:bodyPr vert="horz" wrap="square" lIns="91440" tIns="45720" rIns="91440" bIns="45720" rtlCol="0" anchor="t" anchorCtr="0">
            <a:spAutoFit/>
          </a:bodyPr>
          <a:lstStyle>
            <a:defPPr>
              <a:defRPr lang="zh-CN"/>
            </a:defPPr>
            <a:lvl1pPr>
              <a:lnSpc>
                <a:spcPts val="3440"/>
              </a:lnSpc>
              <a:defRPr sz="2800" b="1">
                <a:solidFill>
                  <a:srgbClr val="C00000"/>
                </a:solidFill>
                <a:latin typeface="Huawei Sans" panose="020C0503030203020204" pitchFamily="34" charset="0"/>
              </a:defRPr>
            </a:lvl1pPr>
          </a:lstStyle>
          <a:p>
            <a:r>
              <a:rPr lang="en-US" dirty="0">
                <a:latin typeface="Huawei Sans" panose="020C0503030203020204" pitchFamily="34" charset="0"/>
              </a:rPr>
              <a:t>Connecting the Development and Operating Environments</a:t>
            </a:r>
          </a:p>
        </p:txBody>
      </p:sp>
      <p:sp>
        <p:nvSpPr>
          <p:cNvPr id="3" name="文本框 2"/>
          <p:cNvSpPr txBox="1"/>
          <p:nvPr/>
        </p:nvSpPr>
        <p:spPr>
          <a:xfrm>
            <a:off x="767715" y="1739405"/>
            <a:ext cx="5330666" cy="3580467"/>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3. In the dialog box that is displayed, enter the IP address of the </a:t>
            </a:r>
            <a:r>
              <a:rPr lang="en-US" sz="2000" dirty="0">
                <a:solidFill>
                  <a:srgbClr val="C00000"/>
                </a:solidFill>
                <a:latin typeface="Huawei Sans" panose="020C0503030203020204" pitchFamily="34" charset="0"/>
              </a:rPr>
              <a:t>operating environment</a:t>
            </a:r>
            <a:r>
              <a:rPr lang="en-US" sz="2000" dirty="0">
                <a:solidFill>
                  <a:srgbClr val="1D1D1A"/>
                </a:solidFill>
                <a:latin typeface="Huawei Sans" panose="020C0503030203020204" pitchFamily="34" charset="0"/>
              </a:rPr>
              <a:t> and click </a:t>
            </a:r>
            <a:r>
              <a:rPr lang="en-US" sz="2000" b="1" dirty="0">
                <a:solidFill>
                  <a:srgbClr val="1D1D1A"/>
                </a:solidFill>
                <a:latin typeface="Huawei Sans" panose="020C0503030203020204" pitchFamily="34" charset="0"/>
              </a:rPr>
              <a:t>OK</a:t>
            </a:r>
            <a:r>
              <a:rPr lang="en-US" sz="2000" dirty="0">
                <a:solidFill>
                  <a:srgbClr val="1D1D1A"/>
                </a:solidFill>
                <a:latin typeface="Huawei Sans" panose="020C0503030203020204" pitchFamily="34" charset="0"/>
              </a:rPr>
              <a:t>.</a:t>
            </a:r>
          </a:p>
          <a:p>
            <a:pPr>
              <a:lnSpc>
                <a:spcPts val="3440"/>
              </a:lnSpc>
            </a:pPr>
            <a:endParaRPr lang="zh-CN" altLang="en-US" sz="2000" dirty="0">
              <a:solidFill>
                <a:srgbClr val="1D1D1A"/>
              </a:solidFill>
              <a:latin typeface="Huawei Sans" panose="020C0503030203020204" pitchFamily="34" charset="0"/>
            </a:endParaRPr>
          </a:p>
          <a:p>
            <a:pPr>
              <a:lnSpc>
                <a:spcPts val="3440"/>
              </a:lnSpc>
            </a:pPr>
            <a:endParaRPr lang="zh-CN" altLang="en-US" sz="2000" dirty="0">
              <a:solidFill>
                <a:srgbClr val="1D1D1A"/>
              </a:solidFill>
              <a:latin typeface="Huawei Sans" panose="020C0503030203020204" pitchFamily="34" charset="0"/>
            </a:endParaRPr>
          </a:p>
          <a:p>
            <a:pPr>
              <a:lnSpc>
                <a:spcPts val="3440"/>
              </a:lnSpc>
            </a:pPr>
            <a:endParaRPr lang="en-US" altLang="zh-CN" sz="2000" dirty="0">
              <a:solidFill>
                <a:srgbClr val="1D1D1A"/>
              </a:solidFill>
              <a:latin typeface="Huawei Sans" panose="020C0503030203020204" pitchFamily="34" charset="0"/>
            </a:endParaRPr>
          </a:p>
          <a:p>
            <a:pPr>
              <a:lnSpc>
                <a:spcPts val="3440"/>
              </a:lnSpc>
            </a:pPr>
            <a:r>
              <a:rPr lang="en-US" sz="2000" dirty="0">
                <a:solidFill>
                  <a:srgbClr val="1D1D1A"/>
                </a:solidFill>
                <a:latin typeface="Huawei Sans" panose="020C0503030203020204" pitchFamily="34" charset="0"/>
              </a:rPr>
              <a:t>4. If the connection is successful, the operating environment is added to the list.</a:t>
            </a:r>
          </a:p>
        </p:txBody>
      </p:sp>
      <p:pic>
        <p:nvPicPr>
          <p:cNvPr id="5" name="图片 4"/>
          <p:cNvPicPr>
            <a:picLocks noChangeAspect="1"/>
          </p:cNvPicPr>
          <p:nvPr>
            <p:custDataLst>
              <p:tags r:id="rId1"/>
            </p:custDataLst>
          </p:nvPr>
        </p:nvPicPr>
        <p:blipFill>
          <a:blip r:embed="rId5"/>
          <a:stretch>
            <a:fillRect/>
          </a:stretch>
        </p:blipFill>
        <p:spPr>
          <a:xfrm>
            <a:off x="6498259" y="1423158"/>
            <a:ext cx="2892425" cy="2301875"/>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custDataLst>
              <p:tags r:id="rId2"/>
            </p:custDataLst>
          </p:nvPr>
        </p:nvPicPr>
        <p:blipFill>
          <a:blip r:embed="rId6"/>
          <a:stretch>
            <a:fillRect/>
          </a:stretch>
        </p:blipFill>
        <p:spPr>
          <a:xfrm>
            <a:off x="6098381" y="3847465"/>
            <a:ext cx="4366895" cy="26612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34077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136BE74-0D54-4BF3-A625-3CDDB26846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829"/>
          <a:stretch/>
        </p:blipFill>
        <p:spPr>
          <a:xfrm>
            <a:off x="6687127" y="0"/>
            <a:ext cx="5507254" cy="6858000"/>
          </a:xfrm>
          <a:prstGeom prst="rect">
            <a:avLst/>
          </a:prstGeom>
        </p:spPr>
      </p:pic>
      <p:sp>
        <p:nvSpPr>
          <p:cNvPr id="6" name="矩形 5">
            <a:extLst>
              <a:ext uri="{FF2B5EF4-FFF2-40B4-BE49-F238E27FC236}">
                <a16:creationId xmlns:a16="http://schemas.microsoft.com/office/drawing/2014/main" xmlns="" id="{084BE2DA-309B-449D-9816-63757E4472C7}"/>
              </a:ext>
            </a:extLst>
          </p:cNvPr>
          <p:cNvSpPr/>
          <p:nvPr/>
        </p:nvSpPr>
        <p:spPr>
          <a:xfrm>
            <a:off x="5191068" y="1"/>
            <a:ext cx="4755631" cy="6858000"/>
          </a:xfrm>
          <a:prstGeom prst="rect">
            <a:avLst/>
          </a:prstGeom>
          <a:gradFill flip="none" rotWithShape="1">
            <a:gsLst>
              <a:gs pos="0">
                <a:srgbClr val="4472C4">
                  <a:lumMod val="5000"/>
                  <a:lumOff val="95000"/>
                  <a:alpha val="0"/>
                </a:srgbClr>
              </a:gs>
              <a:gs pos="11000">
                <a:sysClr val="window" lastClr="FFFFFF">
                  <a:alpha val="8000"/>
                </a:sysClr>
              </a:gs>
              <a:gs pos="35000">
                <a:sysClr val="window" lastClr="FFFFFF">
                  <a:alpha val="73000"/>
                </a:sysClr>
              </a:gs>
              <a:gs pos="58000">
                <a:srgbClr val="FFFFFF"/>
              </a:gs>
              <a:gs pos="79174">
                <a:srgbClr val="FFFFFF"/>
              </a:gs>
              <a:gs pos="89983">
                <a:srgbClr val="FFFFFF"/>
              </a:gs>
              <a:gs pos="100000">
                <a:sysClr val="window" lastClr="FFFFFF"/>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272"/>
            <a:endParaRPr lang="en-US" sz="2400" kern="0" dirty="0">
              <a:solidFill>
                <a:prstClr val="white"/>
              </a:solidFill>
              <a:latin typeface="Huawei Sans" panose="020C0503030203020204" pitchFamily="34" charset="0"/>
              <a:cs typeface="Huawei Sans" panose="020C0503030203020204" pitchFamily="34" charset="0"/>
              <a:sym typeface="+mn-lt"/>
            </a:endParaRPr>
          </a:p>
        </p:txBody>
      </p:sp>
      <p:sp>
        <p:nvSpPr>
          <p:cNvPr id="2" name="文本框 1"/>
          <p:cNvSpPr txBox="1"/>
          <p:nvPr/>
        </p:nvSpPr>
        <p:spPr>
          <a:xfrm>
            <a:off x="802665" y="3213735"/>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dirty="0" err="1">
                <a:latin typeface="Huawei Sans" panose="020C0503030203020204" pitchFamily="34" charset="0"/>
              </a:rPr>
              <a:t>MindStudio</a:t>
            </a:r>
            <a:r>
              <a:rPr lang="en-US" dirty="0">
                <a:latin typeface="Huawei Sans" panose="020C0503030203020204" pitchFamily="34" charset="0"/>
              </a:rPr>
              <a:t> </a:t>
            </a:r>
            <a:r>
              <a:rPr lang="en-US" dirty="0" smtClean="0">
                <a:latin typeface="Huawei Sans" panose="020C0503030203020204" pitchFamily="34" charset="0"/>
              </a:rPr>
              <a:t>Features Walkthrough</a:t>
            </a:r>
            <a:endParaRPr lang="en-US" dirty="0">
              <a:latin typeface="Huawei Sans" panose="020C0503030203020204" pitchFamily="34" charset="0"/>
            </a:endParaRPr>
          </a:p>
        </p:txBody>
      </p:sp>
    </p:spTree>
    <p:extLst>
      <p:ext uri="{BB962C8B-B14F-4D97-AF65-F5344CB8AC3E}">
        <p14:creationId xmlns:p14="http://schemas.microsoft.com/office/powerpoint/2010/main" val="1856853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90"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dirty="0">
                <a:latin typeface="Huawei Sans" panose="020C0503030203020204" pitchFamily="34" charset="0"/>
              </a:rPr>
              <a:t>Project Management</a:t>
            </a:r>
          </a:p>
        </p:txBody>
      </p:sp>
      <p:pic>
        <p:nvPicPr>
          <p:cNvPr id="3" name="图片 2"/>
          <p:cNvPicPr>
            <a:picLocks noChangeAspect="1"/>
          </p:cNvPicPr>
          <p:nvPr/>
        </p:nvPicPr>
        <p:blipFill>
          <a:blip r:embed="rId3"/>
          <a:stretch>
            <a:fillRect/>
          </a:stretch>
        </p:blipFill>
        <p:spPr>
          <a:xfrm>
            <a:off x="727075" y="1410192"/>
            <a:ext cx="6899722" cy="4720863"/>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7832785" y="1561270"/>
            <a:ext cx="3769743" cy="2272417"/>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In the project management window, you can create an application project or operator project and add models and data to the project.</a:t>
            </a:r>
          </a:p>
        </p:txBody>
      </p:sp>
    </p:spTree>
    <p:extLst>
      <p:ext uri="{BB962C8B-B14F-4D97-AF65-F5344CB8AC3E}">
        <p14:creationId xmlns:p14="http://schemas.microsoft.com/office/powerpoint/2010/main" val="23765657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0266" y="531935"/>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ADK Manager</a:t>
            </a:r>
          </a:p>
        </p:txBody>
      </p:sp>
      <p:pic>
        <p:nvPicPr>
          <p:cNvPr id="3" name="图片 2"/>
          <p:cNvPicPr>
            <a:picLocks noChangeAspect="1"/>
          </p:cNvPicPr>
          <p:nvPr/>
        </p:nvPicPr>
        <p:blipFill>
          <a:blip r:embed="rId3"/>
          <a:stretch>
            <a:fillRect/>
          </a:stretch>
        </p:blipFill>
        <p:spPr>
          <a:xfrm>
            <a:off x="733425" y="1410187"/>
            <a:ext cx="7162165" cy="4881245"/>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2100580" y="2377927"/>
            <a:ext cx="4288790" cy="3127375"/>
          </a:xfrm>
          <a:prstGeom prst="rect">
            <a:avLst/>
          </a:prstGeom>
        </p:spPr>
      </p:pic>
      <p:sp>
        <p:nvSpPr>
          <p:cNvPr id="5" name="文本框 4"/>
          <p:cNvSpPr txBox="1"/>
          <p:nvPr/>
        </p:nvSpPr>
        <p:spPr>
          <a:xfrm>
            <a:off x="8134709" y="1602338"/>
            <a:ext cx="3517859" cy="2708434"/>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ADK Manager allows you to manage ADKs of different versions. However, only one version can be activated for building your project at a time.</a:t>
            </a:r>
          </a:p>
        </p:txBody>
      </p:sp>
    </p:spTree>
    <p:extLst>
      <p:ext uri="{BB962C8B-B14F-4D97-AF65-F5344CB8AC3E}">
        <p14:creationId xmlns:p14="http://schemas.microsoft.com/office/powerpoint/2010/main" val="42356351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0268"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dirty="0">
                <a:latin typeface="Huawei Sans" panose="020C0503030203020204" pitchFamily="34" charset="0"/>
              </a:rPr>
              <a:t>ADK Manager (</a:t>
            </a:r>
            <a:r>
              <a:rPr lang="en-US" i="1" dirty="0">
                <a:latin typeface="Huawei Sans" panose="020C0503030203020204" pitchFamily="34" charset="0"/>
              </a:rPr>
              <a:t>Continued</a:t>
            </a:r>
            <a:r>
              <a:rPr lang="en-US" dirty="0">
                <a:latin typeface="Huawei Sans" panose="020C0503030203020204" pitchFamily="34" charset="0"/>
              </a:rPr>
              <a:t>)</a:t>
            </a:r>
          </a:p>
        </p:txBody>
      </p:sp>
      <p:pic>
        <p:nvPicPr>
          <p:cNvPr id="4" name="图片 3"/>
          <p:cNvPicPr>
            <a:picLocks noChangeAspect="1"/>
          </p:cNvPicPr>
          <p:nvPr/>
        </p:nvPicPr>
        <p:blipFill>
          <a:blip r:embed="rId3"/>
          <a:stretch>
            <a:fillRect/>
          </a:stretch>
        </p:blipFill>
        <p:spPr>
          <a:xfrm>
            <a:off x="728298" y="1282065"/>
            <a:ext cx="6598285" cy="4834890"/>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7500522" y="1118772"/>
            <a:ext cx="3969165" cy="4452501"/>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On the </a:t>
            </a:r>
            <a:r>
              <a:rPr lang="en-US" sz="2000" b="1" dirty="0">
                <a:solidFill>
                  <a:srgbClr val="1D1D1A"/>
                </a:solidFill>
                <a:latin typeface="Huawei Sans" panose="020C0503030203020204" pitchFamily="34" charset="0"/>
              </a:rPr>
              <a:t>Cross Compiler</a:t>
            </a:r>
            <a:r>
              <a:rPr lang="en-US" sz="2000" dirty="0">
                <a:solidFill>
                  <a:srgbClr val="1D1D1A"/>
                </a:solidFill>
                <a:latin typeface="Huawei Sans" panose="020C0503030203020204" pitchFamily="34" charset="0"/>
              </a:rPr>
              <a:t> tab page, you can manage cross compilers. They are applicable to the scenario where the operating environment and development environment have different architectures. In this case, you can perform building using the compiler in the operating environment. </a:t>
            </a:r>
          </a:p>
        </p:txBody>
      </p:sp>
    </p:spTree>
    <p:extLst>
      <p:ext uri="{BB962C8B-B14F-4D97-AF65-F5344CB8AC3E}">
        <p14:creationId xmlns:p14="http://schemas.microsoft.com/office/powerpoint/2010/main" val="11903652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91"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dirty="0">
                <a:latin typeface="Huawei Sans" panose="020C0503030203020204" pitchFamily="34" charset="0"/>
              </a:rPr>
              <a:t>Build and Run</a:t>
            </a:r>
          </a:p>
        </p:txBody>
      </p:sp>
      <p:pic>
        <p:nvPicPr>
          <p:cNvPr id="3" name="图片 2"/>
          <p:cNvPicPr>
            <a:picLocks noChangeAspect="1"/>
          </p:cNvPicPr>
          <p:nvPr/>
        </p:nvPicPr>
        <p:blipFill>
          <a:blip r:embed="rId3"/>
          <a:stretch>
            <a:fillRect/>
          </a:stretch>
        </p:blipFill>
        <p:spPr>
          <a:xfrm>
            <a:off x="856615" y="1369695"/>
            <a:ext cx="5200650" cy="833755"/>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6395720" y="1369695"/>
            <a:ext cx="4543425" cy="4166870"/>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856615" y="2524466"/>
            <a:ext cx="5196205" cy="3144451"/>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The build process is completed in the development </a:t>
            </a:r>
            <a:r>
              <a:rPr lang="en-US" sz="2000" dirty="0" smtClean="0">
                <a:solidFill>
                  <a:srgbClr val="1D1D1A"/>
                </a:solidFill>
                <a:latin typeface="Huawei Sans" panose="020C0503030203020204" pitchFamily="34" charset="0"/>
              </a:rPr>
              <a:t>environment, while the </a:t>
            </a:r>
            <a:r>
              <a:rPr lang="en-US" sz="2000" dirty="0">
                <a:solidFill>
                  <a:srgbClr val="1D1D1A"/>
                </a:solidFill>
                <a:latin typeface="Huawei Sans" panose="020C0503030203020204" pitchFamily="34" charset="0"/>
              </a:rPr>
              <a:t>run process is completed in the operating environment. Therefore, you need to configure the IP of the operating environment and ensure the connectivity in advance.</a:t>
            </a:r>
          </a:p>
        </p:txBody>
      </p:sp>
    </p:spTree>
    <p:extLst>
      <p:ext uri="{BB962C8B-B14F-4D97-AF65-F5344CB8AC3E}">
        <p14:creationId xmlns:p14="http://schemas.microsoft.com/office/powerpoint/2010/main" val="7167066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89"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Device Manager</a:t>
            </a:r>
          </a:p>
        </p:txBody>
      </p:sp>
      <p:pic>
        <p:nvPicPr>
          <p:cNvPr id="3" name="图片 2"/>
          <p:cNvPicPr>
            <a:picLocks noChangeAspect="1"/>
          </p:cNvPicPr>
          <p:nvPr/>
        </p:nvPicPr>
        <p:blipFill>
          <a:blip r:embed="rId3"/>
          <a:stretch>
            <a:fillRect/>
          </a:stretch>
        </p:blipFill>
        <p:spPr>
          <a:xfrm>
            <a:off x="727075" y="1224524"/>
            <a:ext cx="5518150" cy="2825750"/>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6357620" y="1224280"/>
            <a:ext cx="5299710" cy="2875280"/>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840740" y="4351655"/>
            <a:ext cx="10628948" cy="1400383"/>
          </a:xfrm>
          <a:prstGeom prst="rect">
            <a:avLst/>
          </a:prstGeom>
          <a:noFill/>
        </p:spPr>
        <p:txBody>
          <a:bodyPr wrap="square" rtlCol="0">
            <a:spAutoFit/>
          </a:bodyPr>
          <a:lstStyle/>
          <a:p>
            <a:pPr>
              <a:lnSpc>
                <a:spcPts val="3440"/>
              </a:lnSpc>
            </a:pPr>
            <a:r>
              <a:rPr lang="en-US" sz="2000">
                <a:solidFill>
                  <a:srgbClr val="1D1D1A"/>
                </a:solidFill>
                <a:latin typeface="Huawei Sans" panose="020C0503030203020204" pitchFamily="34" charset="0"/>
              </a:rPr>
              <a:t>Device Manager allows you to connect to the operating environment from the development environment so that executable files can be transferred to the operating environment for execution.</a:t>
            </a:r>
          </a:p>
        </p:txBody>
      </p:sp>
    </p:spTree>
    <p:extLst>
      <p:ext uri="{BB962C8B-B14F-4D97-AF65-F5344CB8AC3E}">
        <p14:creationId xmlns:p14="http://schemas.microsoft.com/office/powerpoint/2010/main" val="41330765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88"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Model Converter</a:t>
            </a:r>
          </a:p>
        </p:txBody>
      </p:sp>
      <p:pic>
        <p:nvPicPr>
          <p:cNvPr id="3" name="图片 2"/>
          <p:cNvPicPr>
            <a:picLocks noChangeAspect="1"/>
          </p:cNvPicPr>
          <p:nvPr/>
        </p:nvPicPr>
        <p:blipFill>
          <a:blip r:embed="rId3"/>
          <a:stretch>
            <a:fillRect/>
          </a:stretch>
        </p:blipFill>
        <p:spPr>
          <a:xfrm>
            <a:off x="821690" y="1282306"/>
            <a:ext cx="7343775" cy="919480"/>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831850" y="2312670"/>
            <a:ext cx="4528185" cy="4041775"/>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6098381" y="2430780"/>
            <a:ext cx="5355114" cy="1400383"/>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Model Converter converts pre-trained </a:t>
            </a:r>
            <a:r>
              <a:rPr lang="en-US" sz="2000" dirty="0" err="1">
                <a:solidFill>
                  <a:srgbClr val="1D1D1A"/>
                </a:solidFill>
                <a:latin typeface="Huawei Sans" panose="020C0503030203020204" pitchFamily="34" charset="0"/>
              </a:rPr>
              <a:t>Caffe</a:t>
            </a:r>
            <a:r>
              <a:rPr lang="en-US" sz="2000" dirty="0">
                <a:solidFill>
                  <a:srgbClr val="1D1D1A"/>
                </a:solidFill>
                <a:latin typeface="Huawei Sans" panose="020C0503030203020204" pitchFamily="34" charset="0"/>
              </a:rPr>
              <a:t> or </a:t>
            </a:r>
            <a:r>
              <a:rPr lang="en-US" sz="2000" dirty="0" err="1">
                <a:solidFill>
                  <a:srgbClr val="1D1D1A"/>
                </a:solidFill>
                <a:latin typeface="Huawei Sans" panose="020C0503030203020204" pitchFamily="34" charset="0"/>
              </a:rPr>
              <a:t>TensorFlow</a:t>
            </a:r>
            <a:r>
              <a:rPr lang="en-US" sz="2000" dirty="0">
                <a:solidFill>
                  <a:srgbClr val="1D1D1A"/>
                </a:solidFill>
                <a:latin typeface="Huawei Sans" panose="020C0503030203020204" pitchFamily="34" charset="0"/>
              </a:rPr>
              <a:t> models into a model adapted to the Ascend AI Processor.</a:t>
            </a:r>
          </a:p>
        </p:txBody>
      </p:sp>
    </p:spTree>
    <p:extLst>
      <p:ext uri="{BB962C8B-B14F-4D97-AF65-F5344CB8AC3E}">
        <p14:creationId xmlns:p14="http://schemas.microsoft.com/office/powerpoint/2010/main" val="2766173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727075" y="1168134"/>
            <a:ext cx="10739128" cy="5012909"/>
            <a:chOff x="284334" y="1202696"/>
            <a:chExt cx="11622894" cy="4980477"/>
          </a:xfrm>
        </p:grpSpPr>
        <p:sp>
          <p:nvSpPr>
            <p:cNvPr id="79" name="Rectangle: Rounded Corners 6">
              <a:extLst>
                <a:ext uri="{FF2B5EF4-FFF2-40B4-BE49-F238E27FC236}">
                  <a16:creationId xmlns:a16="http://schemas.microsoft.com/office/drawing/2014/main" xmlns="" id="{F9849005-B5DB-434C-95CC-B9BB21787915}"/>
                </a:ext>
              </a:extLst>
            </p:cNvPr>
            <p:cNvSpPr/>
            <p:nvPr/>
          </p:nvSpPr>
          <p:spPr>
            <a:xfrm>
              <a:off x="284334" y="1212038"/>
              <a:ext cx="11622894" cy="4971135"/>
            </a:xfrm>
            <a:prstGeom prst="roundRect">
              <a:avLst>
                <a:gd name="adj" fmla="val 2315"/>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dirty="0">
                <a:solidFill>
                  <a:prstClr val="white"/>
                </a:solidFill>
                <a:latin typeface="Huawei Sans" panose="020C0503030203020204" pitchFamily="34" charset="0"/>
                <a:cs typeface="+mn-ea"/>
                <a:sym typeface="+mn-lt"/>
              </a:endParaRPr>
            </a:p>
          </p:txBody>
        </p:sp>
        <p:sp>
          <p:nvSpPr>
            <p:cNvPr id="80" name="Rectangle: Top Corners Rounded 7">
              <a:extLst>
                <a:ext uri="{FF2B5EF4-FFF2-40B4-BE49-F238E27FC236}">
                  <a16:creationId xmlns:a16="http://schemas.microsoft.com/office/drawing/2014/main" xmlns="" id="{41BAA81E-475E-41DC-9D35-C9C496228651}"/>
                </a:ext>
              </a:extLst>
            </p:cNvPr>
            <p:cNvSpPr/>
            <p:nvPr/>
          </p:nvSpPr>
          <p:spPr>
            <a:xfrm rot="16200000" flipH="1">
              <a:off x="704912" y="788906"/>
              <a:ext cx="4980477" cy="5808057"/>
            </a:xfrm>
            <a:prstGeom prst="round2SameRect">
              <a:avLst>
                <a:gd name="adj1" fmla="val 2206"/>
                <a:gd name="adj2" fmla="val 0"/>
              </a:avLst>
            </a:prstGeom>
            <a:solidFill>
              <a:srgbClr val="E0E0E0">
                <a:alpha val="60000"/>
              </a:srgbClr>
            </a:solidFill>
            <a:ln w="12700" cap="flat" cmpd="sng" algn="ctr">
              <a:noFill/>
              <a:prstDash val="solid"/>
              <a:miter lim="800000"/>
            </a:ln>
            <a:effectLst/>
          </p:spPr>
          <p:txBody>
            <a:bodyPr rtlCol="0" anchor="ctr"/>
            <a:lstStyle/>
            <a:p>
              <a:pPr algn="ctr">
                <a:defRPr/>
              </a:pPr>
              <a:endParaRPr lang="en-US" kern="0" dirty="0">
                <a:solidFill>
                  <a:prstClr val="white"/>
                </a:solidFill>
                <a:latin typeface="Huawei Sans" panose="020C0503030203020204" pitchFamily="34" charset="0"/>
                <a:cs typeface="+mn-ea"/>
                <a:sym typeface="+mn-lt"/>
              </a:endParaRPr>
            </a:p>
          </p:txBody>
        </p:sp>
      </p:grpSp>
      <p:grpSp>
        <p:nvGrpSpPr>
          <p:cNvPr id="5" name="组合 4"/>
          <p:cNvGrpSpPr/>
          <p:nvPr/>
        </p:nvGrpSpPr>
        <p:grpSpPr>
          <a:xfrm>
            <a:off x="1026747" y="2213205"/>
            <a:ext cx="80155" cy="1144689"/>
            <a:chOff x="478766" y="3444240"/>
            <a:chExt cx="177800" cy="2539149"/>
          </a:xfrm>
        </p:grpSpPr>
        <p:cxnSp>
          <p:nvCxnSpPr>
            <p:cNvPr id="6" name="直接连接符 5"/>
            <p:cNvCxnSpPr/>
            <p:nvPr/>
          </p:nvCxnSpPr>
          <p:spPr>
            <a:xfrm>
              <a:off x="572621" y="3985002"/>
              <a:ext cx="0" cy="1484465"/>
            </a:xfrm>
            <a:prstGeom prst="line">
              <a:avLst/>
            </a:prstGeom>
            <a:noFill/>
            <a:ln w="19050" cap="flat" cmpd="sng" algn="ctr">
              <a:solidFill>
                <a:srgbClr val="C00000"/>
              </a:solidFill>
              <a:prstDash val="solid"/>
              <a:miter lim="800000"/>
            </a:ln>
            <a:effectLst/>
          </p:spPr>
        </p:cxnSp>
        <p:sp>
          <p:nvSpPr>
            <p:cNvPr id="7" name="椭圆 6"/>
            <p:cNvSpPr/>
            <p:nvPr/>
          </p:nvSpPr>
          <p:spPr>
            <a:xfrm>
              <a:off x="478766" y="4129631"/>
              <a:ext cx="177800" cy="177800"/>
            </a:xfrm>
            <a:prstGeom prst="ellipse">
              <a:avLst/>
            </a:prstGeom>
            <a:solidFill>
              <a:sysClr val="window" lastClr="FFFFFF"/>
            </a:solidFill>
            <a:ln w="19050" cap="flat" cmpd="sng" algn="ctr">
              <a:solidFill>
                <a:srgbClr val="C00000"/>
              </a:solidFill>
              <a:prstDash val="solid"/>
              <a:miter lim="800000"/>
            </a:ln>
            <a:effectLst/>
          </p:spPr>
          <p:txBody>
            <a:bodyPr rtlCol="0" anchor="ctr"/>
            <a:lstStyle/>
            <a:p>
              <a:pPr algn="ctr">
                <a:defRPr/>
              </a:pPr>
              <a:endParaRPr lang="zh-CN" altLang="en-US" kern="0">
                <a:solidFill>
                  <a:prstClr val="black"/>
                </a:solidFill>
                <a:latin typeface="Huawei Sans" panose="020C0503030203020204" pitchFamily="34" charset="0"/>
                <a:ea typeface="等线" panose="02010600030101010101" pitchFamily="2" charset="-122"/>
              </a:endParaRPr>
            </a:p>
          </p:txBody>
        </p:sp>
        <p:sp>
          <p:nvSpPr>
            <p:cNvPr id="8" name="椭圆 7"/>
            <p:cNvSpPr/>
            <p:nvPr/>
          </p:nvSpPr>
          <p:spPr>
            <a:xfrm>
              <a:off x="478766" y="5078781"/>
              <a:ext cx="177800" cy="177800"/>
            </a:xfrm>
            <a:prstGeom prst="ellipse">
              <a:avLst/>
            </a:prstGeom>
            <a:solidFill>
              <a:sysClr val="window" lastClr="FFFFFF"/>
            </a:solidFill>
            <a:ln w="19050" cap="flat" cmpd="sng" algn="ctr">
              <a:solidFill>
                <a:srgbClr val="C00000"/>
              </a:solidFill>
              <a:prstDash val="solid"/>
              <a:miter lim="800000"/>
            </a:ln>
            <a:effectLst/>
          </p:spPr>
          <p:txBody>
            <a:bodyPr rtlCol="0" anchor="ctr"/>
            <a:lstStyle/>
            <a:p>
              <a:pPr algn="ctr">
                <a:defRPr/>
              </a:pPr>
              <a:endParaRPr lang="zh-CN" altLang="en-US" kern="0">
                <a:solidFill>
                  <a:prstClr val="black"/>
                </a:solidFill>
                <a:latin typeface="Huawei Sans" panose="020C0503030203020204" pitchFamily="34" charset="0"/>
                <a:ea typeface="等线" panose="02010600030101010101" pitchFamily="2" charset="-122"/>
              </a:endParaRPr>
            </a:p>
          </p:txBody>
        </p:sp>
        <p:cxnSp>
          <p:nvCxnSpPr>
            <p:cNvPr id="9" name="直接连接符 8"/>
            <p:cNvCxnSpPr/>
            <p:nvPr/>
          </p:nvCxnSpPr>
          <p:spPr>
            <a:xfrm>
              <a:off x="572621" y="3444240"/>
              <a:ext cx="0" cy="475237"/>
            </a:xfrm>
            <a:prstGeom prst="line">
              <a:avLst/>
            </a:prstGeom>
            <a:noFill/>
            <a:ln w="19050" cap="flat" cmpd="sng" algn="ctr">
              <a:solidFill>
                <a:srgbClr val="C00000"/>
              </a:solidFill>
              <a:prstDash val="dash"/>
              <a:miter lim="800000"/>
            </a:ln>
            <a:effectLst/>
          </p:spPr>
        </p:cxnSp>
        <p:cxnSp>
          <p:nvCxnSpPr>
            <p:cNvPr id="10" name="直接连接符 9"/>
            <p:cNvCxnSpPr/>
            <p:nvPr/>
          </p:nvCxnSpPr>
          <p:spPr>
            <a:xfrm>
              <a:off x="572621" y="5508152"/>
              <a:ext cx="0" cy="475237"/>
            </a:xfrm>
            <a:prstGeom prst="line">
              <a:avLst/>
            </a:prstGeom>
            <a:noFill/>
            <a:ln w="19050" cap="flat" cmpd="sng" algn="ctr">
              <a:solidFill>
                <a:srgbClr val="C00000"/>
              </a:solidFill>
              <a:prstDash val="dash"/>
              <a:miter lim="800000"/>
            </a:ln>
            <a:effectLst/>
          </p:spPr>
        </p:cxnSp>
      </p:grpSp>
      <p:sp>
        <p:nvSpPr>
          <p:cNvPr id="11" name="矩形 10"/>
          <p:cNvSpPr/>
          <p:nvPr/>
        </p:nvSpPr>
        <p:spPr>
          <a:xfrm>
            <a:off x="1149018" y="2147452"/>
            <a:ext cx="2795414" cy="584775"/>
          </a:xfrm>
          <a:prstGeom prst="rect">
            <a:avLst/>
          </a:prstGeom>
        </p:spPr>
        <p:txBody>
          <a:bodyPr wrap="square">
            <a:spAutoFit/>
          </a:bodyPr>
          <a:lstStyle/>
          <a:p>
            <a:pPr defTabSz="914355">
              <a:defRPr/>
            </a:pPr>
            <a:r>
              <a:rPr lang="en-US" sz="1600" b="1" dirty="0">
                <a:latin typeface="Huawei Sans" panose="020C0503030203020204" pitchFamily="34" charset="0"/>
                <a:cs typeface="+mn-ea"/>
                <a:sym typeface="+mn-lt"/>
              </a:rPr>
              <a:t>Compute power: </a:t>
            </a:r>
            <a:r>
              <a:rPr lang="en-US" sz="1600" b="1" dirty="0">
                <a:solidFill>
                  <a:srgbClr val="C00000"/>
                </a:solidFill>
                <a:latin typeface="Huawei Sans" panose="020C0503030203020204" pitchFamily="34" charset="0"/>
                <a:cs typeface="+mn-ea"/>
                <a:sym typeface="+mn-lt"/>
              </a:rPr>
              <a:t>1.33 times</a:t>
            </a:r>
            <a:r>
              <a:rPr lang="en-US" sz="1600" b="1" dirty="0">
                <a:latin typeface="Huawei Sans" panose="020C0503030203020204" pitchFamily="34" charset="0"/>
                <a:cs typeface="+mn-ea"/>
                <a:sym typeface="+mn-lt"/>
              </a:rPr>
              <a:t> that of competitors</a:t>
            </a:r>
          </a:p>
        </p:txBody>
      </p:sp>
      <p:sp>
        <p:nvSpPr>
          <p:cNvPr id="12" name="矩形 11"/>
          <p:cNvSpPr/>
          <p:nvPr/>
        </p:nvSpPr>
        <p:spPr>
          <a:xfrm>
            <a:off x="1158078" y="2763803"/>
            <a:ext cx="3006128" cy="584775"/>
          </a:xfrm>
          <a:prstGeom prst="rect">
            <a:avLst/>
          </a:prstGeom>
        </p:spPr>
        <p:txBody>
          <a:bodyPr wrap="square">
            <a:spAutoFit/>
          </a:bodyPr>
          <a:lstStyle/>
          <a:p>
            <a:pPr defTabSz="914355">
              <a:defRPr/>
            </a:pPr>
            <a:r>
              <a:rPr lang="en-US" sz="1600" b="1" dirty="0">
                <a:latin typeface="Huawei Sans" panose="020C0503030203020204" pitchFamily="34" charset="0"/>
                <a:cs typeface="+mn-ea"/>
                <a:sym typeface="+mn-lt"/>
              </a:rPr>
              <a:t>Video analysis channels: </a:t>
            </a:r>
            <a:r>
              <a:rPr lang="en-US" sz="1600" b="1" dirty="0">
                <a:solidFill>
                  <a:srgbClr val="C00000"/>
                </a:solidFill>
                <a:latin typeface="Huawei Sans" panose="020C0503030203020204" pitchFamily="34" charset="0"/>
                <a:cs typeface="+mn-ea"/>
                <a:sym typeface="+mn-lt"/>
              </a:rPr>
              <a:t>twice</a:t>
            </a:r>
            <a:r>
              <a:rPr lang="en-US" sz="1600" b="1" dirty="0">
                <a:latin typeface="Huawei Sans" panose="020C0503030203020204" pitchFamily="34" charset="0"/>
                <a:cs typeface="+mn-ea"/>
                <a:sym typeface="+mn-lt"/>
              </a:rPr>
              <a:t> that of competitors</a:t>
            </a:r>
          </a:p>
        </p:txBody>
      </p:sp>
      <p:sp>
        <p:nvSpPr>
          <p:cNvPr id="149" name="TextBox 60"/>
          <p:cNvSpPr txBox="1"/>
          <p:nvPr/>
        </p:nvSpPr>
        <p:spPr>
          <a:xfrm>
            <a:off x="1282137" y="1298754"/>
            <a:ext cx="4179621"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dirty="0">
                <a:solidFill>
                  <a:srgbClr val="C00000"/>
                </a:solidFill>
                <a:latin typeface="Huawei Sans" panose="020C0503030203020204" pitchFamily="34" charset="0"/>
                <a:cs typeface="+mn-ea"/>
                <a:sym typeface="+mn-lt"/>
              </a:rPr>
              <a:t>Atlas 300I: Most Powerful Video Analysis Inference Card</a:t>
            </a:r>
          </a:p>
        </p:txBody>
      </p:sp>
      <p:cxnSp>
        <p:nvCxnSpPr>
          <p:cNvPr id="150" name="直接连接符 149"/>
          <p:cNvCxnSpPr/>
          <p:nvPr/>
        </p:nvCxnSpPr>
        <p:spPr bwMode="auto">
          <a:xfrm>
            <a:off x="2111947" y="1835984"/>
            <a:ext cx="2520000" cy="0"/>
          </a:xfrm>
          <a:prstGeom prst="line">
            <a:avLst/>
          </a:prstGeom>
          <a:noFill/>
          <a:ln w="19050" cap="flat" cmpd="sng" algn="ctr">
            <a:solidFill>
              <a:srgbClr val="C8102E"/>
            </a:solidFill>
            <a:prstDash val="solid"/>
            <a:miter lim="800000"/>
            <a:headEnd type="none" w="med" len="med"/>
            <a:tailEnd type="none" w="med" len="med"/>
          </a:ln>
          <a:effectLst/>
        </p:spPr>
      </p:cxnSp>
      <p:sp>
        <p:nvSpPr>
          <p:cNvPr id="151" name="矩形 150"/>
          <p:cNvSpPr/>
          <p:nvPr/>
        </p:nvSpPr>
        <p:spPr>
          <a:xfrm>
            <a:off x="1451195" y="506868"/>
            <a:ext cx="10152000" cy="528350"/>
          </a:xfrm>
          <a:prstGeom prst="rect">
            <a:avLst/>
          </a:prstGeom>
        </p:spPr>
        <p:txBody>
          <a:bodyPr wrap="square">
            <a:spAutoFit/>
          </a:bodyPr>
          <a:lstStyle/>
          <a:p>
            <a:pPr defTabSz="1187798">
              <a:lnSpc>
                <a:spcPts val="3430"/>
              </a:lnSpc>
              <a:defRPr/>
            </a:pPr>
            <a:r>
              <a:rPr kumimoji="1" lang="en-US" sz="2800" b="1">
                <a:solidFill>
                  <a:srgbClr val="C00000"/>
                </a:solidFill>
                <a:latin typeface="Huawei Sans" panose="020C0503030203020204" pitchFamily="34" charset="0"/>
                <a:cs typeface="+mn-ea"/>
                <a:sym typeface="+mn-lt"/>
              </a:rPr>
              <a:t>Da Vinci Architecture Unlocks Robust AI Compute Power</a:t>
            </a:r>
          </a:p>
        </p:txBody>
      </p:sp>
      <p:grpSp>
        <p:nvGrpSpPr>
          <p:cNvPr id="152" name="组合 151"/>
          <p:cNvGrpSpPr/>
          <p:nvPr/>
        </p:nvGrpSpPr>
        <p:grpSpPr>
          <a:xfrm>
            <a:off x="9408877" y="93410"/>
            <a:ext cx="3004104" cy="560071"/>
            <a:chOff x="10773952" y="126559"/>
            <a:chExt cx="1630111" cy="560071"/>
          </a:xfrm>
        </p:grpSpPr>
        <p:sp>
          <p:nvSpPr>
            <p:cNvPr id="153" name="同侧圆角矩形 152"/>
            <p:cNvSpPr/>
            <p:nvPr/>
          </p:nvSpPr>
          <p:spPr bwMode="auto">
            <a:xfrm flipV="1">
              <a:off x="10818192" y="142143"/>
              <a:ext cx="1585871" cy="383458"/>
            </a:xfrm>
            <a:prstGeom prst="round2SameRect">
              <a:avLst>
                <a:gd name="adj1" fmla="val 16667"/>
                <a:gd name="adj2" fmla="val 18826"/>
              </a:avLst>
            </a:prstGeom>
            <a:solidFill>
              <a:srgbClr val="FFFFFF">
                <a:lumMod val="75000"/>
              </a:srgb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sz="1600" b="1" kern="0" dirty="0">
                <a:solidFill>
                  <a:srgbClr val="000000"/>
                </a:solidFill>
                <a:latin typeface="Huawei Sans" panose="020C0503030203020204" pitchFamily="34" charset="0"/>
                <a:cs typeface="+mn-ea"/>
                <a:sym typeface="+mn-lt"/>
              </a:endParaRPr>
            </a:p>
          </p:txBody>
        </p:sp>
        <p:sp>
          <p:nvSpPr>
            <p:cNvPr id="154" name="同侧圆角矩形 153"/>
            <p:cNvSpPr/>
            <p:nvPr/>
          </p:nvSpPr>
          <p:spPr bwMode="auto">
            <a:xfrm flipV="1">
              <a:off x="10773952" y="126559"/>
              <a:ext cx="1585871" cy="560071"/>
            </a:xfrm>
            <a:prstGeom prst="round2SameRect">
              <a:avLst>
                <a:gd name="adj1" fmla="val 16667"/>
                <a:gd name="adj2" fmla="val 18826"/>
              </a:avLst>
            </a:prstGeom>
            <a:solidFill>
              <a:srgbClr val="78000F"/>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sz="1600" b="1" kern="0" dirty="0">
                <a:solidFill>
                  <a:srgbClr val="000000"/>
                </a:solidFill>
                <a:latin typeface="Huawei Sans" panose="020C0503030203020204" pitchFamily="34" charset="0"/>
                <a:cs typeface="+mn-ea"/>
                <a:sym typeface="+mn-lt"/>
              </a:endParaRPr>
            </a:p>
          </p:txBody>
        </p:sp>
        <p:sp>
          <p:nvSpPr>
            <p:cNvPr id="155" name="文本框 154"/>
            <p:cNvSpPr txBox="1"/>
            <p:nvPr/>
          </p:nvSpPr>
          <p:spPr>
            <a:xfrm>
              <a:off x="10777960" y="153104"/>
              <a:ext cx="1433471" cy="338554"/>
            </a:xfrm>
            <a:prstGeom prst="rect">
              <a:avLst/>
            </a:prstGeom>
            <a:noFill/>
          </p:spPr>
          <p:txBody>
            <a:bodyPr wrap="square" rtlCol="0">
              <a:spAutoFit/>
            </a:bodyPr>
            <a:lstStyle/>
            <a:p>
              <a:pPr algn="ctr" defTabSz="1219272"/>
              <a:r>
                <a:rPr lang="en-US" sz="1600" b="1" dirty="0">
                  <a:solidFill>
                    <a:prstClr val="white"/>
                  </a:solidFill>
                  <a:latin typeface="Huawei Sans" panose="020C0503030203020204" pitchFamily="34" charset="0"/>
                  <a:cs typeface="+mn-ea"/>
                  <a:sym typeface="+mn-lt"/>
                </a:rPr>
                <a:t>Superior compute power</a:t>
              </a:r>
            </a:p>
          </p:txBody>
        </p:sp>
      </p:grpSp>
      <p:graphicFrame>
        <p:nvGraphicFramePr>
          <p:cNvPr id="48" name="图表 47"/>
          <p:cNvGraphicFramePr/>
          <p:nvPr>
            <p:extLst>
              <p:ext uri="{D42A27DB-BD31-4B8C-83A1-F6EECF244321}">
                <p14:modId xmlns:p14="http://schemas.microsoft.com/office/powerpoint/2010/main" val="4098716149"/>
              </p:ext>
            </p:extLst>
          </p:nvPr>
        </p:nvGraphicFramePr>
        <p:xfrm>
          <a:off x="641256" y="3464558"/>
          <a:ext cx="3053596" cy="21757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9" name="图表 48"/>
          <p:cNvGraphicFramePr/>
          <p:nvPr>
            <p:extLst>
              <p:ext uri="{D42A27DB-BD31-4B8C-83A1-F6EECF244321}">
                <p14:modId xmlns:p14="http://schemas.microsoft.com/office/powerpoint/2010/main" val="3120476681"/>
              </p:ext>
            </p:extLst>
          </p:nvPr>
        </p:nvGraphicFramePr>
        <p:xfrm>
          <a:off x="3857568" y="3284263"/>
          <a:ext cx="2317968" cy="2175782"/>
        </p:xfrm>
        <a:graphic>
          <a:graphicData uri="http://schemas.openxmlformats.org/drawingml/2006/chart">
            <c:chart xmlns:c="http://schemas.openxmlformats.org/drawingml/2006/chart" xmlns:r="http://schemas.openxmlformats.org/officeDocument/2006/relationships" r:id="rId3"/>
          </a:graphicData>
        </a:graphic>
      </p:graphicFrame>
      <p:sp>
        <p:nvSpPr>
          <p:cNvPr id="50" name="矩形 49"/>
          <p:cNvSpPr/>
          <p:nvPr/>
        </p:nvSpPr>
        <p:spPr>
          <a:xfrm>
            <a:off x="1058077" y="5549991"/>
            <a:ext cx="2177199" cy="246221"/>
          </a:xfrm>
          <a:prstGeom prst="rect">
            <a:avLst/>
          </a:prstGeom>
        </p:spPr>
        <p:txBody>
          <a:bodyPr wrap="none">
            <a:spAutoFit/>
          </a:bodyPr>
          <a:lstStyle/>
          <a:p>
            <a:pPr algn="ctr" defTabSz="914478"/>
            <a:r>
              <a:rPr lang="en-US" sz="1000" b="1" i="1" dirty="0">
                <a:solidFill>
                  <a:srgbClr val="666666"/>
                </a:solidFill>
                <a:latin typeface="Huawei Sans" panose="020C0503030203020204" pitchFamily="34" charset="0"/>
                <a:cs typeface="+mn-ea"/>
                <a:sym typeface="+mn-lt"/>
              </a:rPr>
              <a:t>Compute power (INT8) per card</a:t>
            </a:r>
          </a:p>
        </p:txBody>
      </p:sp>
      <p:sp>
        <p:nvSpPr>
          <p:cNvPr id="51" name="矩形 50"/>
          <p:cNvSpPr/>
          <p:nvPr/>
        </p:nvSpPr>
        <p:spPr>
          <a:xfrm>
            <a:off x="3205778" y="5549991"/>
            <a:ext cx="2848857" cy="246221"/>
          </a:xfrm>
          <a:prstGeom prst="rect">
            <a:avLst/>
          </a:prstGeom>
        </p:spPr>
        <p:txBody>
          <a:bodyPr wrap="none">
            <a:spAutoFit/>
          </a:bodyPr>
          <a:lstStyle/>
          <a:p>
            <a:pPr algn="ctr" defTabSz="914478"/>
            <a:r>
              <a:rPr lang="en-US" sz="1000" b="1" i="1" dirty="0">
                <a:solidFill>
                  <a:srgbClr val="666666"/>
                </a:solidFill>
                <a:latin typeface="Huawei Sans" panose="020C0503030203020204" pitchFamily="34" charset="0"/>
                <a:cs typeface="+mn-ea"/>
                <a:sym typeface="+mn-lt"/>
              </a:rPr>
              <a:t>Number of full HD video channels per card</a:t>
            </a:r>
          </a:p>
        </p:txBody>
      </p:sp>
      <p:pic>
        <p:nvPicPr>
          <p:cNvPr id="52" name="图片 51"/>
          <p:cNvPicPr>
            <a:picLocks noChangeAspect="1"/>
          </p:cNvPicPr>
          <p:nvPr/>
        </p:nvPicPr>
        <p:blipFill>
          <a:blip r:embed="rId4"/>
          <a:stretch>
            <a:fillRect/>
          </a:stretch>
        </p:blipFill>
        <p:spPr>
          <a:xfrm>
            <a:off x="6765122" y="2195854"/>
            <a:ext cx="1516914" cy="1196002"/>
          </a:xfrm>
          <a:prstGeom prst="rect">
            <a:avLst/>
          </a:prstGeom>
        </p:spPr>
      </p:pic>
      <p:sp>
        <p:nvSpPr>
          <p:cNvPr id="53" name="TextBox 60"/>
          <p:cNvSpPr txBox="1"/>
          <p:nvPr/>
        </p:nvSpPr>
        <p:spPr>
          <a:xfrm>
            <a:off x="6726922" y="1298754"/>
            <a:ext cx="4179621"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dirty="0">
                <a:solidFill>
                  <a:srgbClr val="C00000"/>
                </a:solidFill>
                <a:latin typeface="Huawei Sans" panose="020C0503030203020204" pitchFamily="34" charset="0"/>
                <a:cs typeface="+mn-ea"/>
                <a:sym typeface="+mn-lt"/>
              </a:rPr>
              <a:t>Atlas 300T: Highest Performance Training Card</a:t>
            </a:r>
          </a:p>
        </p:txBody>
      </p:sp>
      <p:cxnSp>
        <p:nvCxnSpPr>
          <p:cNvPr id="54" name="直接连接符 53"/>
          <p:cNvCxnSpPr/>
          <p:nvPr/>
        </p:nvCxnSpPr>
        <p:spPr bwMode="auto">
          <a:xfrm>
            <a:off x="7556732" y="1835984"/>
            <a:ext cx="2520000" cy="0"/>
          </a:xfrm>
          <a:prstGeom prst="line">
            <a:avLst/>
          </a:prstGeom>
          <a:noFill/>
          <a:ln w="19050" cap="flat" cmpd="sng" algn="ctr">
            <a:solidFill>
              <a:srgbClr val="C8102E"/>
            </a:solidFill>
            <a:prstDash val="solid"/>
            <a:miter lim="800000"/>
            <a:headEnd type="none" w="med" len="med"/>
            <a:tailEnd type="none" w="med" len="med"/>
          </a:ln>
          <a:effectLst/>
        </p:spPr>
      </p:cxnSp>
      <p:cxnSp>
        <p:nvCxnSpPr>
          <p:cNvPr id="56" name="直接连接符 47"/>
          <p:cNvCxnSpPr/>
          <p:nvPr/>
        </p:nvCxnSpPr>
        <p:spPr>
          <a:xfrm>
            <a:off x="8541739" y="3230956"/>
            <a:ext cx="2514037" cy="0"/>
          </a:xfrm>
          <a:prstGeom prst="line">
            <a:avLst/>
          </a:prstGeom>
          <a:noFill/>
          <a:ln w="6350" cap="flat" cmpd="sng" algn="ctr">
            <a:gradFill flip="none" rotWithShape="1">
              <a:gsLst>
                <a:gs pos="100000">
                  <a:srgbClr val="666666">
                    <a:alpha val="0"/>
                  </a:srgbClr>
                </a:gs>
                <a:gs pos="0">
                  <a:srgbClr val="666666">
                    <a:alpha val="70000"/>
                  </a:srgbClr>
                </a:gs>
              </a:gsLst>
              <a:path path="circle">
                <a:fillToRect l="50000" t="50000" r="50000" b="50000"/>
              </a:path>
              <a:tileRect/>
            </a:gradFill>
            <a:prstDash val="solid"/>
            <a:miter lim="800000"/>
          </a:ln>
          <a:effectLst/>
        </p:spPr>
      </p:cxnSp>
      <p:sp>
        <p:nvSpPr>
          <p:cNvPr id="57" name="矩形 56"/>
          <p:cNvSpPr/>
          <p:nvPr/>
        </p:nvSpPr>
        <p:spPr>
          <a:xfrm>
            <a:off x="9055112" y="3290321"/>
            <a:ext cx="1234243" cy="246221"/>
          </a:xfrm>
          <a:prstGeom prst="rect">
            <a:avLst/>
          </a:prstGeom>
        </p:spPr>
        <p:txBody>
          <a:bodyPr wrap="square">
            <a:spAutoFit/>
          </a:bodyPr>
          <a:lstStyle/>
          <a:p>
            <a:pPr algn="ctr" defTabSz="914355">
              <a:defRPr/>
            </a:pPr>
            <a:r>
              <a:rPr lang="en-US" sz="1000" dirty="0">
                <a:solidFill>
                  <a:srgbClr val="666666"/>
                </a:solidFill>
                <a:latin typeface="Huawei Sans" panose="020C0503030203020204" pitchFamily="34" charset="0"/>
                <a:cs typeface="+mn-ea"/>
                <a:sym typeface="+mn-lt"/>
              </a:rPr>
              <a:t>Competitors</a:t>
            </a:r>
          </a:p>
        </p:txBody>
      </p:sp>
      <p:sp>
        <p:nvSpPr>
          <p:cNvPr id="58" name="矩形 57"/>
          <p:cNvSpPr/>
          <p:nvPr/>
        </p:nvSpPr>
        <p:spPr>
          <a:xfrm>
            <a:off x="9033395" y="2804433"/>
            <a:ext cx="251714" cy="427456"/>
          </a:xfrm>
          <a:prstGeom prst="rect">
            <a:avLst/>
          </a:prstGeom>
          <a:solidFill>
            <a:srgbClr val="B0B0B0"/>
          </a:solidFill>
          <a:ln w="3175" cap="flat">
            <a:noFill/>
            <a:miter lim="400000"/>
          </a:ln>
          <a:effectLst/>
          <a:sp3d/>
        </p:spPr>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defTabSz="368418">
              <a:defRPr/>
            </a:pPr>
            <a:endParaRPr lang="zh-CN" altLang="en-US" sz="1600" kern="0" dirty="0">
              <a:solidFill>
                <a:srgbClr val="666666"/>
              </a:solidFill>
              <a:latin typeface="Huawei Sans" panose="020C0503030203020204" pitchFamily="34" charset="0"/>
              <a:cs typeface="+mn-ea"/>
              <a:sym typeface="+mn-lt"/>
            </a:endParaRPr>
          </a:p>
        </p:txBody>
      </p:sp>
      <p:sp>
        <p:nvSpPr>
          <p:cNvPr id="59" name="矩形 58"/>
          <p:cNvSpPr/>
          <p:nvPr/>
        </p:nvSpPr>
        <p:spPr>
          <a:xfrm>
            <a:off x="9491923" y="2763803"/>
            <a:ext cx="251714" cy="466316"/>
          </a:xfrm>
          <a:prstGeom prst="rect">
            <a:avLst/>
          </a:prstGeom>
          <a:solidFill>
            <a:srgbClr val="B0B0B0"/>
          </a:solidFill>
          <a:ln w="3175" cap="flat">
            <a:noFill/>
            <a:miter lim="400000"/>
          </a:ln>
          <a:effectLst/>
          <a:sp3d/>
        </p:spPr>
        <p:txBody>
          <a:bodyPr rot="0" spcFirstLastPara="1" vertOverflow="overflow" horzOverflow="overflow" vert="horz" wrap="square" lIns="0" tIns="0" rIns="0" bIns="0" numCol="1" spcCol="38100" rtlCol="0" anchor="ctr">
            <a:noAutofit/>
          </a:bodyPr>
          <a:lstStyle/>
          <a:p>
            <a:pPr defTabSz="368418">
              <a:defRPr/>
            </a:pPr>
            <a:endParaRPr lang="zh-CN" altLang="en-US" sz="1600" kern="0" dirty="0">
              <a:solidFill>
                <a:srgbClr val="666666"/>
              </a:solidFill>
              <a:latin typeface="Huawei Sans" panose="020C0503030203020204" pitchFamily="34" charset="0"/>
              <a:cs typeface="+mn-ea"/>
              <a:sym typeface="+mn-lt"/>
            </a:endParaRPr>
          </a:p>
        </p:txBody>
      </p:sp>
      <p:sp>
        <p:nvSpPr>
          <p:cNvPr id="60" name="矩形 59"/>
          <p:cNvSpPr/>
          <p:nvPr/>
        </p:nvSpPr>
        <p:spPr>
          <a:xfrm>
            <a:off x="10408982" y="2241905"/>
            <a:ext cx="251714" cy="996731"/>
          </a:xfrm>
          <a:prstGeom prst="rect">
            <a:avLst/>
          </a:prstGeom>
          <a:solidFill>
            <a:srgbClr val="C00000"/>
          </a:solidFill>
          <a:ln w="3175" cap="flat">
            <a:noFill/>
            <a:miter lim="400000"/>
          </a:ln>
          <a:effectLst/>
          <a:sp3d/>
        </p:spPr>
        <p:txBody>
          <a:bodyPr rot="0" spcFirstLastPara="1" vertOverflow="overflow" horzOverflow="overflow" vert="horz" wrap="square" lIns="0" tIns="0" rIns="0" bIns="0" numCol="1" spcCol="38100" rtlCol="0" anchor="ctr">
            <a:noAutofit/>
          </a:bodyPr>
          <a:lstStyle/>
          <a:p>
            <a:pPr defTabSz="368418">
              <a:defRPr/>
            </a:pPr>
            <a:endParaRPr lang="zh-CN" altLang="en-US" sz="1600" kern="0" dirty="0">
              <a:solidFill>
                <a:srgbClr val="666666"/>
              </a:solidFill>
              <a:latin typeface="Huawei Sans" panose="020C0503030203020204" pitchFamily="34" charset="0"/>
              <a:cs typeface="+mn-ea"/>
              <a:sym typeface="+mn-lt"/>
            </a:endParaRPr>
          </a:p>
        </p:txBody>
      </p:sp>
      <p:sp>
        <p:nvSpPr>
          <p:cNvPr id="61" name="矩形 60"/>
          <p:cNvSpPr/>
          <p:nvPr/>
        </p:nvSpPr>
        <p:spPr>
          <a:xfrm>
            <a:off x="8911624" y="2530348"/>
            <a:ext cx="497252" cy="253916"/>
          </a:xfrm>
          <a:prstGeom prst="rect">
            <a:avLst/>
          </a:prstGeom>
        </p:spPr>
        <p:txBody>
          <a:bodyPr wrap="none">
            <a:spAutoFit/>
          </a:bodyPr>
          <a:lstStyle/>
          <a:p>
            <a:pPr defTabSz="914355">
              <a:defRPr/>
            </a:pPr>
            <a:r>
              <a:rPr lang="en-US" sz="1050" dirty="0">
                <a:solidFill>
                  <a:srgbClr val="666666"/>
                </a:solidFill>
                <a:latin typeface="Huawei Sans" panose="020C0503030203020204" pitchFamily="34" charset="0"/>
                <a:cs typeface="+mn-ea"/>
                <a:sym typeface="+mn-lt"/>
              </a:rPr>
              <a:t>112T</a:t>
            </a:r>
          </a:p>
        </p:txBody>
      </p:sp>
      <p:sp>
        <p:nvSpPr>
          <p:cNvPr id="62" name="矩形 61"/>
          <p:cNvSpPr/>
          <p:nvPr/>
        </p:nvSpPr>
        <p:spPr>
          <a:xfrm>
            <a:off x="9381145" y="2481257"/>
            <a:ext cx="497252" cy="253916"/>
          </a:xfrm>
          <a:prstGeom prst="rect">
            <a:avLst/>
          </a:prstGeom>
        </p:spPr>
        <p:txBody>
          <a:bodyPr wrap="none">
            <a:spAutoFit/>
          </a:bodyPr>
          <a:lstStyle/>
          <a:p>
            <a:pPr defTabSz="914355">
              <a:defRPr/>
            </a:pPr>
            <a:r>
              <a:rPr lang="en-US" sz="1050" dirty="0">
                <a:solidFill>
                  <a:srgbClr val="666666"/>
                </a:solidFill>
                <a:latin typeface="Huawei Sans" panose="020C0503030203020204" pitchFamily="34" charset="0"/>
                <a:cs typeface="+mn-ea"/>
                <a:sym typeface="+mn-lt"/>
              </a:rPr>
              <a:t>125T</a:t>
            </a:r>
          </a:p>
        </p:txBody>
      </p:sp>
      <p:sp>
        <p:nvSpPr>
          <p:cNvPr id="63" name="矩形 62"/>
          <p:cNvSpPr/>
          <p:nvPr/>
        </p:nvSpPr>
        <p:spPr>
          <a:xfrm>
            <a:off x="10302611" y="1981293"/>
            <a:ext cx="497252" cy="253916"/>
          </a:xfrm>
          <a:prstGeom prst="rect">
            <a:avLst/>
          </a:prstGeom>
        </p:spPr>
        <p:txBody>
          <a:bodyPr wrap="none">
            <a:spAutoFit/>
          </a:bodyPr>
          <a:lstStyle/>
          <a:p>
            <a:pPr defTabSz="914355">
              <a:defRPr/>
            </a:pPr>
            <a:r>
              <a:rPr lang="en-US" sz="1050">
                <a:solidFill>
                  <a:srgbClr val="666666"/>
                </a:solidFill>
                <a:latin typeface="Huawei Sans" panose="020C0503030203020204" pitchFamily="34" charset="0"/>
                <a:cs typeface="+mn-ea"/>
                <a:sym typeface="+mn-lt"/>
              </a:rPr>
              <a:t>320T</a:t>
            </a:r>
          </a:p>
        </p:txBody>
      </p:sp>
      <p:sp>
        <p:nvSpPr>
          <p:cNvPr id="64" name="矩形 63"/>
          <p:cNvSpPr/>
          <p:nvPr/>
        </p:nvSpPr>
        <p:spPr>
          <a:xfrm>
            <a:off x="9950452" y="2373852"/>
            <a:ext cx="251714" cy="860714"/>
          </a:xfrm>
          <a:prstGeom prst="rect">
            <a:avLst/>
          </a:prstGeom>
          <a:solidFill>
            <a:srgbClr val="B0B0B0"/>
          </a:solidFill>
          <a:ln w="3175" cap="flat">
            <a:noFill/>
            <a:miter lim="400000"/>
          </a:ln>
          <a:effectLst/>
          <a:sp3d/>
        </p:spPr>
        <p:txBody>
          <a:bodyPr rot="0" spcFirstLastPara="1" vertOverflow="overflow" horzOverflow="overflow" vert="horz" wrap="square" lIns="0" tIns="0" rIns="0" bIns="0" numCol="1" spcCol="38100" rtlCol="0" anchor="ctr">
            <a:noAutofit/>
          </a:bodyPr>
          <a:lstStyle/>
          <a:p>
            <a:pPr defTabSz="368418">
              <a:defRPr/>
            </a:pPr>
            <a:endParaRPr lang="zh-CN" altLang="en-US" sz="1600" kern="0" dirty="0">
              <a:solidFill>
                <a:srgbClr val="666666"/>
              </a:solidFill>
              <a:latin typeface="Huawei Sans" panose="020C0503030203020204" pitchFamily="34" charset="0"/>
              <a:cs typeface="+mn-ea"/>
              <a:sym typeface="+mn-lt"/>
            </a:endParaRPr>
          </a:p>
        </p:txBody>
      </p:sp>
      <p:sp>
        <p:nvSpPr>
          <p:cNvPr id="65" name="矩形 64"/>
          <p:cNvSpPr/>
          <p:nvPr/>
        </p:nvSpPr>
        <p:spPr>
          <a:xfrm>
            <a:off x="9847547" y="2108096"/>
            <a:ext cx="497252" cy="253916"/>
          </a:xfrm>
          <a:prstGeom prst="rect">
            <a:avLst/>
          </a:prstGeom>
        </p:spPr>
        <p:txBody>
          <a:bodyPr wrap="none">
            <a:spAutoFit/>
          </a:bodyPr>
          <a:lstStyle/>
          <a:p>
            <a:pPr defTabSz="914355">
              <a:defRPr/>
            </a:pPr>
            <a:r>
              <a:rPr lang="en-US" sz="1050">
                <a:solidFill>
                  <a:srgbClr val="666666"/>
                </a:solidFill>
                <a:latin typeface="Huawei Sans" panose="020C0503030203020204" pitchFamily="34" charset="0"/>
                <a:cs typeface="+mn-ea"/>
                <a:sym typeface="+mn-lt"/>
              </a:rPr>
              <a:t>280T</a:t>
            </a:r>
          </a:p>
        </p:txBody>
      </p:sp>
      <p:cxnSp>
        <p:nvCxnSpPr>
          <p:cNvPr id="66" name="直接连接符 65"/>
          <p:cNvCxnSpPr/>
          <p:nvPr/>
        </p:nvCxnSpPr>
        <p:spPr>
          <a:xfrm>
            <a:off x="8639140" y="3848133"/>
            <a:ext cx="0" cy="1981437"/>
          </a:xfrm>
          <a:prstGeom prst="line">
            <a:avLst/>
          </a:prstGeom>
          <a:ln>
            <a:solidFill>
              <a:schemeClr val="bg2">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10089179" y="3290321"/>
            <a:ext cx="944339" cy="246221"/>
          </a:xfrm>
          <a:prstGeom prst="rect">
            <a:avLst/>
          </a:prstGeom>
        </p:spPr>
        <p:txBody>
          <a:bodyPr wrap="square">
            <a:spAutoFit/>
          </a:bodyPr>
          <a:lstStyle/>
          <a:p>
            <a:pPr algn="ctr" defTabSz="914355">
              <a:defRPr/>
            </a:pPr>
            <a:r>
              <a:rPr lang="en-US" sz="1000" b="1" dirty="0">
                <a:solidFill>
                  <a:srgbClr val="666666"/>
                </a:solidFill>
                <a:latin typeface="Huawei Sans" panose="020C0503030203020204" pitchFamily="34" charset="0"/>
                <a:cs typeface="Huawei Sans" panose="020C0503030203020204" pitchFamily="34" charset="0"/>
                <a:sym typeface="+mn-lt"/>
              </a:rPr>
              <a:t>Atlas 300T</a:t>
            </a:r>
          </a:p>
        </p:txBody>
      </p:sp>
      <p:sp>
        <p:nvSpPr>
          <p:cNvPr id="68" name="矩形 67"/>
          <p:cNvSpPr/>
          <p:nvPr/>
        </p:nvSpPr>
        <p:spPr>
          <a:xfrm>
            <a:off x="6440004" y="3683275"/>
            <a:ext cx="1946946" cy="800219"/>
          </a:xfrm>
          <a:prstGeom prst="rect">
            <a:avLst/>
          </a:prstGeom>
        </p:spPr>
        <p:txBody>
          <a:bodyPr wrap="square">
            <a:spAutoFit/>
          </a:bodyPr>
          <a:lstStyle/>
          <a:p>
            <a:pPr algn="ctr" defTabSz="914478"/>
            <a:r>
              <a:rPr lang="en-US" sz="1600" b="1" dirty="0">
                <a:solidFill>
                  <a:prstClr val="black"/>
                </a:solidFill>
                <a:latin typeface="Huawei Sans" panose="020C0503030203020204" pitchFamily="34" charset="0"/>
                <a:cs typeface="+mn-ea"/>
                <a:sym typeface="+mn-lt"/>
              </a:rPr>
              <a:t>Operations per clock cycle</a:t>
            </a:r>
          </a:p>
          <a:p>
            <a:pPr algn="ctr" defTabSz="914478"/>
            <a:r>
              <a:rPr lang="en-US" sz="1400" b="1" dirty="0">
                <a:solidFill>
                  <a:srgbClr val="C00000"/>
                </a:solidFill>
                <a:latin typeface="Huawei Sans" panose="020C0503030203020204" pitchFamily="34" charset="0"/>
              </a:rPr>
              <a:t>130,172 </a:t>
            </a:r>
            <a:r>
              <a:rPr lang="en-US" sz="1400" dirty="0">
                <a:latin typeface="Huawei Sans" panose="020C0503030203020204" pitchFamily="34" charset="0"/>
              </a:rPr>
              <a:t>operations</a:t>
            </a:r>
          </a:p>
        </p:txBody>
      </p:sp>
      <p:pic>
        <p:nvPicPr>
          <p:cNvPr id="69" name="图片 68"/>
          <p:cNvPicPr>
            <a:picLocks noChangeAspect="1"/>
          </p:cNvPicPr>
          <p:nvPr/>
        </p:nvPicPr>
        <p:blipFill>
          <a:blip r:embed="rId5"/>
          <a:stretch>
            <a:fillRect/>
          </a:stretch>
        </p:blipFill>
        <p:spPr>
          <a:xfrm>
            <a:off x="6864688" y="4600439"/>
            <a:ext cx="1106103" cy="1297309"/>
          </a:xfrm>
          <a:prstGeom prst="rect">
            <a:avLst/>
          </a:prstGeom>
        </p:spPr>
      </p:pic>
      <p:sp>
        <p:nvSpPr>
          <p:cNvPr id="70" name="矩形 69"/>
          <p:cNvSpPr/>
          <p:nvPr/>
        </p:nvSpPr>
        <p:spPr>
          <a:xfrm>
            <a:off x="8760596" y="3683275"/>
            <a:ext cx="2642236" cy="1138773"/>
          </a:xfrm>
          <a:prstGeom prst="rect">
            <a:avLst/>
          </a:prstGeom>
        </p:spPr>
        <p:txBody>
          <a:bodyPr wrap="square">
            <a:spAutoFit/>
          </a:bodyPr>
          <a:lstStyle/>
          <a:p>
            <a:pPr defTabSz="914478"/>
            <a:r>
              <a:rPr lang="en-US" sz="1600" b="1" dirty="0">
                <a:solidFill>
                  <a:prstClr val="black"/>
                </a:solidFill>
                <a:latin typeface="Huawei Sans" panose="020C0503030203020204" pitchFamily="34" charset="0"/>
                <a:cs typeface="+mn-ea"/>
                <a:sym typeface="+mn-lt"/>
              </a:rPr>
              <a:t>Ladder board with long and short holes</a:t>
            </a:r>
          </a:p>
          <a:p>
            <a:pPr marL="285750" indent="-285750" defTabSz="914478">
              <a:buFont typeface="Wingdings" panose="05000000000000000000" pitchFamily="2" charset="2"/>
              <a:buChar char="Ø"/>
            </a:pPr>
            <a:r>
              <a:rPr lang="en-US" sz="1200" dirty="0">
                <a:solidFill>
                  <a:srgbClr val="C00000"/>
                </a:solidFill>
                <a:latin typeface="Huawei Sans" panose="020C0503030203020204" pitchFamily="34" charset="0"/>
                <a:sym typeface="+mn-lt"/>
              </a:rPr>
              <a:t>1047 </a:t>
            </a:r>
            <a:r>
              <a:rPr lang="en-US" sz="1200" dirty="0" err="1">
                <a:solidFill>
                  <a:srgbClr val="C00000"/>
                </a:solidFill>
                <a:latin typeface="Huawei Sans" panose="020C0503030203020204" pitchFamily="34" charset="0"/>
                <a:sym typeface="+mn-lt"/>
              </a:rPr>
              <a:t>μF</a:t>
            </a:r>
            <a:r>
              <a:rPr lang="en-US" sz="1200" dirty="0">
                <a:solidFill>
                  <a:srgbClr val="C00000"/>
                </a:solidFill>
                <a:latin typeface="Huawei Sans" panose="020C0503030203020204" pitchFamily="34" charset="0"/>
                <a:sym typeface="+mn-lt"/>
              </a:rPr>
              <a:t> capacitor</a:t>
            </a:r>
          </a:p>
          <a:p>
            <a:pPr marL="285750" indent="-285750" defTabSz="914478">
              <a:buFont typeface="Wingdings" panose="05000000000000000000" pitchFamily="2" charset="2"/>
              <a:buChar char="Ø"/>
            </a:pPr>
            <a:r>
              <a:rPr lang="en-US" sz="1200" dirty="0">
                <a:solidFill>
                  <a:srgbClr val="C00000"/>
                </a:solidFill>
                <a:latin typeface="Huawei Sans" panose="020C0503030203020204" pitchFamily="34" charset="0"/>
                <a:cs typeface="+mn-ea"/>
                <a:sym typeface="+mn-lt"/>
              </a:rPr>
              <a:t>14-phase power supply</a:t>
            </a:r>
          </a:p>
          <a:p>
            <a:pPr marL="285750" indent="-285750" defTabSz="914478">
              <a:buFont typeface="Wingdings" panose="05000000000000000000" pitchFamily="2" charset="2"/>
              <a:buChar char="Ø"/>
            </a:pPr>
            <a:r>
              <a:rPr lang="en-US" sz="1200" dirty="0">
                <a:solidFill>
                  <a:srgbClr val="C00000"/>
                </a:solidFill>
                <a:latin typeface="Huawei Sans" panose="020C0503030203020204" pitchFamily="34" charset="0"/>
                <a:cs typeface="+mn-ea"/>
                <a:sym typeface="+mn-lt"/>
              </a:rPr>
              <a:t>1000 A/µs load current change</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8509" y="2111772"/>
            <a:ext cx="1919176" cy="1079537"/>
          </a:xfrm>
          <a:prstGeom prst="rect">
            <a:avLst/>
          </a:prstGeom>
        </p:spPr>
      </p:pic>
      <p:grpSp>
        <p:nvGrpSpPr>
          <p:cNvPr id="4" name="组合 3"/>
          <p:cNvGrpSpPr/>
          <p:nvPr/>
        </p:nvGrpSpPr>
        <p:grpSpPr>
          <a:xfrm>
            <a:off x="9044194" y="4992996"/>
            <a:ext cx="2246568" cy="942686"/>
            <a:chOff x="9044194" y="4992996"/>
            <a:chExt cx="2246568" cy="942686"/>
          </a:xfrm>
        </p:grpSpPr>
        <p:pic>
          <p:nvPicPr>
            <p:cNvPr id="71" name="图片 70"/>
            <p:cNvPicPr>
              <a:picLocks noChangeAspect="1"/>
            </p:cNvPicPr>
            <p:nvPr/>
          </p:nvPicPr>
          <p:blipFill>
            <a:blip r:embed="rId7"/>
            <a:stretch>
              <a:fillRect/>
            </a:stretch>
          </p:blipFill>
          <p:spPr>
            <a:xfrm>
              <a:off x="9044194" y="4992996"/>
              <a:ext cx="1941871" cy="904752"/>
            </a:xfrm>
            <a:prstGeom prst="rect">
              <a:avLst/>
            </a:prstGeom>
          </p:spPr>
        </p:pic>
        <p:sp>
          <p:nvSpPr>
            <p:cNvPr id="2" name="文本框 1"/>
            <p:cNvSpPr txBox="1"/>
            <p:nvPr/>
          </p:nvSpPr>
          <p:spPr>
            <a:xfrm>
              <a:off x="9307490" y="5763207"/>
              <a:ext cx="507872" cy="169277"/>
            </a:xfrm>
            <a:prstGeom prst="rect">
              <a:avLst/>
            </a:prstGeom>
            <a:solidFill>
              <a:schemeClr val="tx2"/>
            </a:solidFill>
          </p:spPr>
          <p:txBody>
            <a:bodyPr wrap="square" lIns="36000" rIns="36000" rtlCol="0">
              <a:spAutoFit/>
            </a:bodyPr>
            <a:lstStyle/>
            <a:p>
              <a:r>
                <a:rPr lang="en-US" altLang="zh-CN" sz="500" dirty="0" smtClean="0">
                  <a:latin typeface="Huawei Sans" panose="020C0503030203020204" pitchFamily="34" charset="0"/>
                </a:rPr>
                <a:t>0805 capacitor</a:t>
              </a:r>
              <a:endParaRPr lang="zh-CN" altLang="en-US" sz="500" dirty="0" smtClean="0">
                <a:latin typeface="Huawei Sans" panose="020C0503030203020204" pitchFamily="34" charset="0"/>
                <a:ea typeface="Microsoft YaHei" panose="020B0503020204020204" pitchFamily="34" charset="-122"/>
              </a:endParaRPr>
            </a:p>
          </p:txBody>
        </p:sp>
        <p:sp>
          <p:nvSpPr>
            <p:cNvPr id="45" name="文本框 44"/>
            <p:cNvSpPr txBox="1"/>
            <p:nvPr/>
          </p:nvSpPr>
          <p:spPr>
            <a:xfrm>
              <a:off x="10098488" y="5766405"/>
              <a:ext cx="620988" cy="169277"/>
            </a:xfrm>
            <a:prstGeom prst="rect">
              <a:avLst/>
            </a:prstGeom>
            <a:solidFill>
              <a:schemeClr val="tx2"/>
            </a:solidFill>
          </p:spPr>
          <p:txBody>
            <a:bodyPr wrap="square" lIns="36000" rIns="36000" rtlCol="0">
              <a:spAutoFit/>
            </a:bodyPr>
            <a:lstStyle/>
            <a:p>
              <a:r>
                <a:rPr lang="en-US" altLang="zh-CN" sz="500" dirty="0" smtClean="0">
                  <a:latin typeface="Huawei Sans" panose="020C0503030203020204" pitchFamily="34" charset="0"/>
                </a:rPr>
                <a:t>1206 capacitor</a:t>
              </a:r>
              <a:endParaRPr lang="zh-CN" altLang="en-US" sz="500" dirty="0" smtClean="0">
                <a:latin typeface="Huawei Sans" panose="020C0503030203020204" pitchFamily="34" charset="0"/>
                <a:ea typeface="Microsoft YaHei" panose="020B0503020204020204" pitchFamily="34" charset="-122"/>
              </a:endParaRPr>
            </a:p>
          </p:txBody>
        </p:sp>
        <p:sp>
          <p:nvSpPr>
            <p:cNvPr id="72" name="文本框 71"/>
            <p:cNvSpPr txBox="1"/>
            <p:nvPr/>
          </p:nvSpPr>
          <p:spPr>
            <a:xfrm>
              <a:off x="10646484" y="5766405"/>
              <a:ext cx="644278" cy="169277"/>
            </a:xfrm>
            <a:prstGeom prst="rect">
              <a:avLst/>
            </a:prstGeom>
            <a:solidFill>
              <a:schemeClr val="tx2"/>
            </a:solidFill>
          </p:spPr>
          <p:txBody>
            <a:bodyPr wrap="square" lIns="36000" rIns="36000" rtlCol="0">
              <a:spAutoFit/>
            </a:bodyPr>
            <a:lstStyle/>
            <a:p>
              <a:r>
                <a:rPr lang="en-US" altLang="zh-CN" sz="500" dirty="0" smtClean="0">
                  <a:latin typeface="Huawei Sans" panose="020C0503030203020204" pitchFamily="34" charset="0"/>
                </a:rPr>
                <a:t>Long and short </a:t>
              </a:r>
              <a:r>
                <a:rPr lang="en-US" altLang="zh-CN" sz="500" dirty="0" err="1" smtClean="0">
                  <a:latin typeface="Huawei Sans" panose="020C0503030203020204" pitchFamily="34" charset="0"/>
                </a:rPr>
                <a:t>vias</a:t>
              </a:r>
              <a:endParaRPr lang="zh-CN" altLang="en-US" sz="500" dirty="0" smtClean="0">
                <a:latin typeface="Huawei Sans" panose="020C0503030203020204" pitchFamily="34" charset="0"/>
                <a:ea typeface="Microsoft YaHei" panose="020B0503020204020204" pitchFamily="34" charset="-122"/>
              </a:endParaRPr>
            </a:p>
          </p:txBody>
        </p:sp>
        <p:sp>
          <p:nvSpPr>
            <p:cNvPr id="73" name="文本框 72"/>
            <p:cNvSpPr txBox="1"/>
            <p:nvPr/>
          </p:nvSpPr>
          <p:spPr>
            <a:xfrm>
              <a:off x="10684588" y="5318145"/>
              <a:ext cx="230550" cy="62268"/>
            </a:xfrm>
            <a:prstGeom prst="rect">
              <a:avLst/>
            </a:prstGeom>
            <a:solidFill>
              <a:srgbClr val="22B14C"/>
            </a:solidFill>
          </p:spPr>
          <p:txBody>
            <a:bodyPr wrap="square" lIns="36000" tIns="0" rIns="36000" bIns="0" rtlCol="0">
              <a:spAutoFit/>
            </a:bodyPr>
            <a:lstStyle/>
            <a:p>
              <a:r>
                <a:rPr lang="en-US" altLang="zh-CN" sz="400" dirty="0" smtClean="0">
                  <a:solidFill>
                    <a:srgbClr val="FF0000"/>
                  </a:solidFill>
                  <a:latin typeface="Huawei Sans" panose="020C0503030203020204" pitchFamily="34" charset="0"/>
                </a:rPr>
                <a:t>Power</a:t>
              </a:r>
              <a:endParaRPr lang="zh-CN" altLang="en-US" sz="400" dirty="0" smtClean="0">
                <a:solidFill>
                  <a:srgbClr val="FF0000"/>
                </a:solidFill>
                <a:latin typeface="Huawei Sans" panose="020C0503030203020204" pitchFamily="34" charset="0"/>
                <a:ea typeface="Microsoft YaHei" panose="020B0503020204020204" pitchFamily="34" charset="-122"/>
              </a:endParaRPr>
            </a:p>
          </p:txBody>
        </p:sp>
        <p:sp>
          <p:nvSpPr>
            <p:cNvPr id="74" name="文本框 73"/>
            <p:cNvSpPr txBox="1"/>
            <p:nvPr/>
          </p:nvSpPr>
          <p:spPr>
            <a:xfrm>
              <a:off x="10675993" y="5564323"/>
              <a:ext cx="230550" cy="62268"/>
            </a:xfrm>
            <a:prstGeom prst="rect">
              <a:avLst/>
            </a:prstGeom>
            <a:solidFill>
              <a:srgbClr val="22B14C"/>
            </a:solidFill>
          </p:spPr>
          <p:txBody>
            <a:bodyPr wrap="square" lIns="36000" tIns="0" rIns="36000" bIns="0" rtlCol="0">
              <a:spAutoFit/>
            </a:bodyPr>
            <a:lstStyle/>
            <a:p>
              <a:r>
                <a:rPr lang="en-US" altLang="zh-CN" sz="400" dirty="0" smtClean="0">
                  <a:solidFill>
                    <a:srgbClr val="FFFF00"/>
                  </a:solidFill>
                  <a:latin typeface="Huawei Sans" panose="020C0503030203020204" pitchFamily="34" charset="0"/>
                </a:rPr>
                <a:t>GND</a:t>
              </a:r>
              <a:endParaRPr lang="zh-CN" altLang="en-US" sz="400" dirty="0" smtClean="0">
                <a:solidFill>
                  <a:srgbClr val="FFFF00"/>
                </a:solidFill>
                <a:latin typeface="Huawei Sans" panose="020C0503030203020204" pitchFamily="34" charset="0"/>
                <a:ea typeface="Microsoft YaHei" panose="020B0503020204020204" pitchFamily="34" charset="-122"/>
              </a:endParaRPr>
            </a:p>
          </p:txBody>
        </p:sp>
      </p:grpSp>
    </p:spTree>
    <p:extLst>
      <p:ext uri="{BB962C8B-B14F-4D97-AF65-F5344CB8AC3E}">
        <p14:creationId xmlns:p14="http://schemas.microsoft.com/office/powerpoint/2010/main" val="32180004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91"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Log</a:t>
            </a:r>
          </a:p>
        </p:txBody>
      </p:sp>
      <p:sp>
        <p:nvSpPr>
          <p:cNvPr id="4" name="文本框 3"/>
          <p:cNvSpPr txBox="1"/>
          <p:nvPr/>
        </p:nvSpPr>
        <p:spPr>
          <a:xfrm>
            <a:off x="8258225" y="1931964"/>
            <a:ext cx="3211463" cy="3144451"/>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Operating environment log messages are directly printed to the </a:t>
            </a:r>
            <a:r>
              <a:rPr lang="en-US" sz="2000" b="1" dirty="0">
                <a:solidFill>
                  <a:srgbClr val="1D1D1A"/>
                </a:solidFill>
                <a:latin typeface="Huawei Sans" panose="020C0503030203020204" pitchFamily="34" charset="0"/>
              </a:rPr>
              <a:t>Log</a:t>
            </a:r>
            <a:r>
              <a:rPr lang="en-US" sz="2000" dirty="0">
                <a:solidFill>
                  <a:srgbClr val="1D1D1A"/>
                </a:solidFill>
                <a:latin typeface="Huawei Sans" panose="020C0503030203020204" pitchFamily="34" charset="0"/>
              </a:rPr>
              <a:t> window, sparing you the effort of obtaining log files from the operating environment.</a:t>
            </a:r>
          </a:p>
        </p:txBody>
      </p:sp>
      <p:pic>
        <p:nvPicPr>
          <p:cNvPr id="5" name="图片 4"/>
          <p:cNvPicPr>
            <a:picLocks noChangeAspect="1"/>
          </p:cNvPicPr>
          <p:nvPr/>
        </p:nvPicPr>
        <p:blipFill>
          <a:blip r:embed="rId3"/>
          <a:stretch>
            <a:fillRect/>
          </a:stretch>
        </p:blipFill>
        <p:spPr>
          <a:xfrm>
            <a:off x="808355" y="1310640"/>
            <a:ext cx="7245985" cy="4815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85865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88"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Profiling</a:t>
            </a:r>
          </a:p>
        </p:txBody>
      </p:sp>
      <p:pic>
        <p:nvPicPr>
          <p:cNvPr id="3" name="图片 2"/>
          <p:cNvPicPr>
            <a:picLocks noChangeAspect="1"/>
          </p:cNvPicPr>
          <p:nvPr/>
        </p:nvPicPr>
        <p:blipFill>
          <a:blip r:embed="rId3"/>
          <a:stretch>
            <a:fillRect/>
          </a:stretch>
        </p:blipFill>
        <p:spPr>
          <a:xfrm>
            <a:off x="821055" y="1314450"/>
            <a:ext cx="4946650" cy="4695825"/>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6098381" y="1314450"/>
            <a:ext cx="5320030" cy="2974975"/>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6307014" y="4419600"/>
            <a:ext cx="4820725" cy="964367"/>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You can enable AI Core profiling in task traces or system traces as required.</a:t>
            </a:r>
          </a:p>
        </p:txBody>
      </p:sp>
    </p:spTree>
    <p:extLst>
      <p:ext uri="{BB962C8B-B14F-4D97-AF65-F5344CB8AC3E}">
        <p14:creationId xmlns:p14="http://schemas.microsoft.com/office/powerpoint/2010/main" val="8418806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89"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dirty="0">
                <a:latin typeface="Huawei Sans" panose="020C0503030203020204" pitchFamily="34" charset="0"/>
              </a:rPr>
              <a:t>Profiling </a:t>
            </a:r>
            <a:r>
              <a:rPr lang="en-US" dirty="0" smtClean="0">
                <a:latin typeface="Huawei Sans" panose="020C0503030203020204" pitchFamily="34" charset="0"/>
              </a:rPr>
              <a:t>(</a:t>
            </a:r>
            <a:r>
              <a:rPr lang="en-US" i="1" dirty="0" smtClean="0">
                <a:latin typeface="Huawei Sans" panose="020C0503030203020204" pitchFamily="34" charset="0"/>
              </a:rPr>
              <a:t>Continued</a:t>
            </a:r>
            <a:r>
              <a:rPr lang="en-US" dirty="0">
                <a:latin typeface="Huawei Sans" panose="020C0503030203020204" pitchFamily="34" charset="0"/>
              </a:rPr>
              <a:t>)</a:t>
            </a:r>
          </a:p>
        </p:txBody>
      </p:sp>
      <p:sp>
        <p:nvSpPr>
          <p:cNvPr id="5" name="文本框 4"/>
          <p:cNvSpPr txBox="1"/>
          <p:nvPr/>
        </p:nvSpPr>
        <p:spPr>
          <a:xfrm>
            <a:off x="8118717" y="2512595"/>
            <a:ext cx="3577179" cy="1400383"/>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After profiling is completed, the </a:t>
            </a:r>
            <a:r>
              <a:rPr lang="en-US" sz="2000" dirty="0" smtClean="0">
                <a:solidFill>
                  <a:srgbClr val="1D1D1A"/>
                </a:solidFill>
                <a:latin typeface="Huawei Sans" panose="020C0503030203020204" pitchFamily="34" charset="0"/>
              </a:rPr>
              <a:t>profiling result </a:t>
            </a:r>
            <a:r>
              <a:rPr lang="en-US" sz="2000" dirty="0">
                <a:solidFill>
                  <a:srgbClr val="1D1D1A"/>
                </a:solidFill>
                <a:latin typeface="Huawei Sans" panose="020C0503030203020204" pitchFamily="34" charset="0"/>
              </a:rPr>
              <a:t>page is displayed.</a:t>
            </a:r>
          </a:p>
        </p:txBody>
      </p:sp>
      <p:pic>
        <p:nvPicPr>
          <p:cNvPr id="6" name="图片 5"/>
          <p:cNvPicPr>
            <a:picLocks noChangeAspect="1"/>
          </p:cNvPicPr>
          <p:nvPr/>
        </p:nvPicPr>
        <p:blipFill>
          <a:blip r:embed="rId3"/>
          <a:stretch>
            <a:fillRect/>
          </a:stretch>
        </p:blipFill>
        <p:spPr>
          <a:xfrm>
            <a:off x="727075" y="1351574"/>
            <a:ext cx="7021691" cy="48100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29934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890"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Model Visualizer</a:t>
            </a:r>
          </a:p>
        </p:txBody>
      </p:sp>
      <p:pic>
        <p:nvPicPr>
          <p:cNvPr id="3" name="图片 2"/>
          <p:cNvPicPr>
            <a:picLocks noChangeAspect="1"/>
          </p:cNvPicPr>
          <p:nvPr/>
        </p:nvPicPr>
        <p:blipFill>
          <a:blip r:embed="rId3"/>
          <a:stretch>
            <a:fillRect/>
          </a:stretch>
        </p:blipFill>
        <p:spPr>
          <a:xfrm>
            <a:off x="800735" y="1297501"/>
            <a:ext cx="7381875" cy="952500"/>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tretch>
            <a:fillRect/>
          </a:stretch>
        </p:blipFill>
        <p:spPr>
          <a:xfrm>
            <a:off x="800735" y="2371384"/>
            <a:ext cx="5113655" cy="3964940"/>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7010399" y="2461895"/>
            <a:ext cx="4363085" cy="1836400"/>
          </a:xfrm>
          <a:prstGeom prst="rect">
            <a:avLst/>
          </a:prstGeom>
          <a:noFill/>
        </p:spPr>
        <p:txBody>
          <a:bodyPr wrap="square" rtlCol="0">
            <a:spAutoFit/>
          </a:bodyPr>
          <a:lstStyle/>
          <a:p>
            <a:pPr>
              <a:lnSpc>
                <a:spcPts val="3440"/>
              </a:lnSpc>
            </a:pPr>
            <a:r>
              <a:rPr lang="en-US" sz="2000" dirty="0">
                <a:solidFill>
                  <a:srgbClr val="1D1D1A"/>
                </a:solidFill>
                <a:latin typeface="Huawei Sans" panose="020C0503030203020204" pitchFamily="34" charset="0"/>
              </a:rPr>
              <a:t>Model Visualizer presents the network topology of an offline model (.om) and details about all its operators.</a:t>
            </a:r>
          </a:p>
        </p:txBody>
      </p:sp>
    </p:spTree>
    <p:extLst>
      <p:ext uri="{BB962C8B-B14F-4D97-AF65-F5344CB8AC3E}">
        <p14:creationId xmlns:p14="http://schemas.microsoft.com/office/powerpoint/2010/main" val="15114071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0267" y="531934"/>
            <a:ext cx="10272865" cy="430530"/>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a:latin typeface="Huawei Sans" panose="020C0503030203020204" pitchFamily="34" charset="0"/>
              </a:rPr>
              <a:t>Wrap-up</a:t>
            </a:r>
          </a:p>
        </p:txBody>
      </p:sp>
      <p:sp>
        <p:nvSpPr>
          <p:cNvPr id="5" name="文本框 4"/>
          <p:cNvSpPr txBox="1"/>
          <p:nvPr/>
        </p:nvSpPr>
        <p:spPr>
          <a:xfrm>
            <a:off x="695967" y="1883801"/>
            <a:ext cx="10773721" cy="2708434"/>
          </a:xfrm>
          <a:prstGeom prst="rect">
            <a:avLst/>
          </a:prstGeom>
          <a:noFill/>
        </p:spPr>
        <p:txBody>
          <a:bodyPr wrap="square" rtlCol="0">
            <a:spAutoFit/>
          </a:bodyPr>
          <a:lstStyle/>
          <a:p>
            <a:pPr>
              <a:lnSpc>
                <a:spcPts val="3440"/>
              </a:lnSpc>
            </a:pPr>
            <a:r>
              <a:rPr lang="en-US" dirty="0">
                <a:solidFill>
                  <a:srgbClr val="1D1D1A"/>
                </a:solidFill>
                <a:latin typeface="Huawei Sans" panose="020C0503030203020204" pitchFamily="34" charset="0"/>
              </a:rPr>
              <a:t>This course gives an overview of the Huawei Ascend AI full-stack, all-scenario </a:t>
            </a:r>
            <a:r>
              <a:rPr lang="en-US" dirty="0" smtClean="0">
                <a:solidFill>
                  <a:srgbClr val="1D1D1A"/>
                </a:solidFill>
                <a:latin typeface="Huawei Sans" panose="020C0503030203020204" pitchFamily="34" charset="0"/>
              </a:rPr>
              <a:t>solution</a:t>
            </a:r>
            <a:r>
              <a:rPr lang="en-US" dirty="0">
                <a:solidFill>
                  <a:srgbClr val="1D1D1A"/>
                </a:solidFill>
                <a:latin typeface="Huawei Sans" panose="020C0503030203020204" pitchFamily="34" charset="0"/>
              </a:rPr>
              <a:t>, ranging from the hardware products, to software architecture, and the toolchain. Specifically, it provides step-by-step instructions for setting up the development and operating environments for Atlas 200 DK, Atlas 300/Ai1, and ModelArts in addition to the rundown of typical features of the </a:t>
            </a:r>
            <a:r>
              <a:rPr lang="en-US" dirty="0" err="1">
                <a:solidFill>
                  <a:srgbClr val="1D1D1A"/>
                </a:solidFill>
                <a:latin typeface="Huawei Sans" panose="020C0503030203020204" pitchFamily="34" charset="0"/>
              </a:rPr>
              <a:t>MindStudio</a:t>
            </a:r>
            <a:r>
              <a:rPr lang="en-US" dirty="0">
                <a:solidFill>
                  <a:srgbClr val="1D1D1A"/>
                </a:solidFill>
                <a:latin typeface="Huawei Sans" panose="020C0503030203020204" pitchFamily="34" charset="0"/>
              </a:rPr>
              <a:t> IDE.</a:t>
            </a:r>
          </a:p>
          <a:p>
            <a:pPr>
              <a:lnSpc>
                <a:spcPts val="3440"/>
              </a:lnSpc>
            </a:pPr>
            <a:endParaRPr lang="en-US" altLang="zh-CN" dirty="0">
              <a:solidFill>
                <a:srgbClr val="1D1D1A"/>
              </a:solidFill>
              <a:latin typeface="Huawei Sans" panose="020C0503030203020204" pitchFamily="34" charset="0"/>
            </a:endParaRPr>
          </a:p>
          <a:p>
            <a:pPr>
              <a:lnSpc>
                <a:spcPts val="3440"/>
              </a:lnSpc>
            </a:pPr>
            <a:r>
              <a:rPr lang="en-US" dirty="0">
                <a:solidFill>
                  <a:srgbClr val="1D1D1A"/>
                </a:solidFill>
                <a:latin typeface="Huawei Sans" panose="020C0503030203020204" pitchFamily="34" charset="0"/>
              </a:rPr>
              <a:t>Welcome to join us in the </a:t>
            </a:r>
            <a:r>
              <a:rPr lang="en-US" dirty="0">
                <a:solidFill>
                  <a:srgbClr val="1D1D1A"/>
                </a:solidFill>
                <a:latin typeface="Huawei Sans" panose="020C0503030203020204" pitchFamily="34" charset="0"/>
                <a:hlinkClick r:id="rId3"/>
              </a:rPr>
              <a:t>Ascend forum </a:t>
            </a:r>
            <a:r>
              <a:rPr lang="en-US" dirty="0">
                <a:solidFill>
                  <a:srgbClr val="1D1D1A"/>
                </a:solidFill>
                <a:latin typeface="Huawei Sans" panose="020C0503030203020204" pitchFamily="34" charset="0"/>
              </a:rPr>
              <a:t>and feel free to post your comments and questions here</a:t>
            </a:r>
            <a:r>
              <a:rPr lang="en-US" dirty="0" smtClean="0">
                <a:solidFill>
                  <a:srgbClr val="1D1D1A"/>
                </a:solidFill>
                <a:latin typeface="Huawei Sans" panose="020C0503030203020204" pitchFamily="34" charset="0"/>
              </a:rPr>
              <a:t>.</a:t>
            </a:r>
            <a:endParaRPr lang="en-US" dirty="0">
              <a:solidFill>
                <a:srgbClr val="1D1D1A"/>
              </a:solidFill>
              <a:latin typeface="Huawei Sans" panose="020C0503030203020204" pitchFamily="34" charset="0"/>
            </a:endParaRPr>
          </a:p>
        </p:txBody>
      </p:sp>
    </p:spTree>
    <p:extLst>
      <p:ext uri="{BB962C8B-B14F-4D97-AF65-F5344CB8AC3E}">
        <p14:creationId xmlns:p14="http://schemas.microsoft.com/office/powerpoint/2010/main" val="11629094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a:extLst>
              <a:ext uri="{FF2B5EF4-FFF2-40B4-BE49-F238E27FC236}">
                <a16:creationId xmlns:a16="http://schemas.microsoft.com/office/drawing/2014/main" xmlns="" id="{FA49ABFF-B786-440E-8932-2A64452D076C}"/>
              </a:ext>
            </a:extLst>
          </p:cNvPr>
          <p:cNvSpPr/>
          <p:nvPr/>
        </p:nvSpPr>
        <p:spPr>
          <a:xfrm>
            <a:off x="723900" y="2590973"/>
            <a:ext cx="5372100" cy="2952328"/>
          </a:xfrm>
          <a:prstGeom prst="roundRect">
            <a:avLst>
              <a:gd name="adj" fmla="val 1107"/>
            </a:avLst>
          </a:prstGeom>
          <a:solidFill>
            <a:srgbClr val="F2F2F2"/>
          </a:solidFill>
          <a:ln w="12700">
            <a:miter lim="400000"/>
          </a:ln>
          <a:effectLst>
            <a:outerShdw blurRad="88900" dist="25400" dir="5400000" rotWithShape="0">
              <a:srgbClr val="000000">
                <a:alpha val="20000"/>
              </a:srgbClr>
            </a:outerShdw>
          </a:effectLst>
        </p:spPr>
        <p:txBody>
          <a:bodyPr lIns="15493" tIns="15493" rIns="15493" bIns="15493" anchor="ctr"/>
          <a:lstStyle/>
          <a:p>
            <a:pPr defTabSz="155146">
              <a:defRPr sz="1800" b="0"/>
            </a:pPr>
            <a:endParaRPr sz="500">
              <a:solidFill>
                <a:srgbClr val="1D1D1A"/>
              </a:solidFill>
              <a:latin typeface="Huawei Sans" panose="020C0503030203020204" pitchFamily="34" charset="0"/>
            </a:endParaRPr>
          </a:p>
        </p:txBody>
      </p:sp>
      <p:grpSp>
        <p:nvGrpSpPr>
          <p:cNvPr id="8" name="组合 7">
            <a:extLst>
              <a:ext uri="{FF2B5EF4-FFF2-40B4-BE49-F238E27FC236}">
                <a16:creationId xmlns:a16="http://schemas.microsoft.com/office/drawing/2014/main" xmlns="" id="{1E0529B2-5FBE-47D8-BE73-0666EFF47094}"/>
              </a:ext>
            </a:extLst>
          </p:cNvPr>
          <p:cNvGrpSpPr/>
          <p:nvPr/>
        </p:nvGrpSpPr>
        <p:grpSpPr>
          <a:xfrm>
            <a:off x="3606030" y="2851888"/>
            <a:ext cx="2234760" cy="2226659"/>
            <a:chOff x="3773992" y="3104135"/>
            <a:chExt cx="2234760" cy="2226659"/>
          </a:xfrm>
        </p:grpSpPr>
        <p:sp>
          <p:nvSpPr>
            <p:cNvPr id="6" name="矩形">
              <a:extLst>
                <a:ext uri="{FF2B5EF4-FFF2-40B4-BE49-F238E27FC236}">
                  <a16:creationId xmlns:a16="http://schemas.microsoft.com/office/drawing/2014/main" xmlns="" id="{E86B01F2-7DD9-4026-B8DE-D38880B40C89}"/>
                </a:ext>
              </a:extLst>
            </p:cNvPr>
            <p:cNvSpPr/>
            <p:nvPr/>
          </p:nvSpPr>
          <p:spPr>
            <a:xfrm>
              <a:off x="3837052" y="3167194"/>
              <a:ext cx="2171700" cy="2163600"/>
            </a:xfrm>
            <a:prstGeom prst="rect">
              <a:avLst/>
            </a:prstGeom>
            <a:solidFill>
              <a:srgbClr val="C70001"/>
            </a:solidFill>
            <a:ln w="12700" cap="flat">
              <a:noFill/>
              <a:miter lim="400000"/>
            </a:ln>
            <a:effectLst/>
          </p:spPr>
          <p:txBody>
            <a:bodyPr wrap="square" lIns="16262" tIns="16262" rIns="16262" bIns="16262" numCol="1" anchor="ctr">
              <a:noAutofit/>
            </a:bodyPr>
            <a:lstStyle/>
            <a:p>
              <a:endParaRPr sz="500">
                <a:solidFill>
                  <a:srgbClr val="1D1D1A"/>
                </a:solidFill>
                <a:latin typeface="Huawei Sans" panose="020C0503030203020204" pitchFamily="34" charset="0"/>
              </a:endParaRPr>
            </a:p>
          </p:txBody>
        </p:sp>
        <p:pic>
          <p:nvPicPr>
            <p:cNvPr id="1026" name="Picture 2" descr="C:\Users\x00341366\AppData\Roaming\eSpace_Desktop\UserData\x00341366\imagefiles\A7BF8080-7707-4486-B1AC-521433D9CA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992" y="3104135"/>
              <a:ext cx="21717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文本框 1"/>
          <p:cNvSpPr txBox="1"/>
          <p:nvPr/>
        </p:nvSpPr>
        <p:spPr>
          <a:xfrm>
            <a:off x="3580152" y="5072436"/>
            <a:ext cx="2380702" cy="461665"/>
          </a:xfrm>
          <a:prstGeom prst="rect">
            <a:avLst/>
          </a:prstGeom>
          <a:noFill/>
        </p:spPr>
        <p:txBody>
          <a:bodyPr wrap="square" rtlCol="0">
            <a:spAutoFit/>
          </a:bodyPr>
          <a:lstStyle/>
          <a:p>
            <a:pPr algn="ctr"/>
            <a:r>
              <a:rPr lang="en-US" sz="1200" dirty="0" smtClean="0">
                <a:solidFill>
                  <a:srgbClr val="1D1D1A"/>
                </a:solidFill>
                <a:latin typeface="Huawei Sans" panose="020C0503030203020204" pitchFamily="34" charset="0"/>
              </a:rPr>
              <a:t>https://www.huaweicloud.com/intl/en-us/ascend/home.html</a:t>
            </a:r>
            <a:endParaRPr lang="en-US" sz="1200" dirty="0">
              <a:solidFill>
                <a:srgbClr val="1D1D1A"/>
              </a:solidFill>
              <a:latin typeface="Huawei Sans" panose="020C0503030203020204" pitchFamily="34" charset="0"/>
            </a:endParaRPr>
          </a:p>
        </p:txBody>
      </p:sp>
      <p:sp>
        <p:nvSpPr>
          <p:cNvPr id="4" name="文本框 3"/>
          <p:cNvSpPr txBox="1"/>
          <p:nvPr/>
        </p:nvSpPr>
        <p:spPr>
          <a:xfrm>
            <a:off x="959567" y="3944026"/>
            <a:ext cx="10272865" cy="246221"/>
          </a:xfrm>
          <a:prstGeom prst="rect">
            <a:avLst/>
          </a:prstGeom>
          <a:noFill/>
          <a:ln w="9525">
            <a:noFill/>
            <a:miter lim="800000"/>
          </a:ln>
        </p:spPr>
        <p:txBody>
          <a:bodyPr vert="horz" wrap="square" lIns="0" tIns="0" rIns="0" bIns="0" numCol="1" anchor="ctr" anchorCtr="0" compatLnSpc="1">
            <a:spAutoFit/>
          </a:bodyPr>
          <a:lstStyle>
            <a:defPPr>
              <a:defRPr lang="zh-CN"/>
            </a:defPPr>
            <a:lvl1pPr defTabSz="802005" eaLnBrk="0" fontAlgn="base" hangingPunct="0">
              <a:spcBef>
                <a:spcPct val="0"/>
              </a:spcBef>
              <a:spcAft>
                <a:spcPct val="0"/>
              </a:spcAft>
              <a:defRPr sz="2800" b="1">
                <a:solidFill>
                  <a:srgbClr val="C00000"/>
                </a:solidFill>
                <a:latin typeface="Huawei Sans" panose="020C0503030203020204" pitchFamily="34" charset="0"/>
                <a:ea typeface="+mj-ea"/>
                <a:cs typeface="Huawei Sans" panose="020C0503030203020204" pitchFamily="34" charset="0"/>
              </a:defRPr>
            </a:lvl1pPr>
            <a:lvl2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defTabSz="802005"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defTabSz="802005" fontAlgn="base">
              <a:spcBef>
                <a:spcPct val="0"/>
              </a:spcBef>
              <a:spcAft>
                <a:spcPct val="0"/>
              </a:spcAft>
              <a:defRPr sz="3500">
                <a:solidFill>
                  <a:srgbClr val="990000"/>
                </a:solidFill>
                <a:latin typeface="FrutigerNext LT Medium" pitchFamily="34" charset="0"/>
                <a:ea typeface="黑体" panose="02010609060101010101" pitchFamily="2" charset="-122"/>
              </a:defRPr>
            </a:lvl9pPr>
          </a:lstStyle>
          <a:p>
            <a:r>
              <a:rPr lang="en-US" sz="1600" i="1" dirty="0">
                <a:latin typeface="Huawei Sans" panose="020C0503030203020204" pitchFamily="34" charset="0"/>
              </a:rPr>
              <a:t>Ascend Developer Zone</a:t>
            </a:r>
          </a:p>
        </p:txBody>
      </p:sp>
    </p:spTree>
    <p:extLst>
      <p:ext uri="{BB962C8B-B14F-4D97-AF65-F5344CB8AC3E}">
        <p14:creationId xmlns:p14="http://schemas.microsoft.com/office/powerpoint/2010/main" val="41927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组合 97">
            <a:extLst>
              <a:ext uri="{FF2B5EF4-FFF2-40B4-BE49-F238E27FC236}">
                <a16:creationId xmlns:a16="http://schemas.microsoft.com/office/drawing/2014/main" xmlns="" id="{2794DB23-A1A0-4BF3-8B2A-874B996BBC00}"/>
              </a:ext>
            </a:extLst>
          </p:cNvPr>
          <p:cNvGrpSpPr/>
          <p:nvPr/>
        </p:nvGrpSpPr>
        <p:grpSpPr>
          <a:xfrm>
            <a:off x="727075" y="1168134"/>
            <a:ext cx="10739128" cy="5012909"/>
            <a:chOff x="284334" y="1202696"/>
            <a:chExt cx="11622894" cy="4980477"/>
          </a:xfrm>
        </p:grpSpPr>
        <p:sp>
          <p:nvSpPr>
            <p:cNvPr id="99" name="Rectangle: Rounded Corners 6">
              <a:extLst>
                <a:ext uri="{FF2B5EF4-FFF2-40B4-BE49-F238E27FC236}">
                  <a16:creationId xmlns:a16="http://schemas.microsoft.com/office/drawing/2014/main" xmlns="" id="{CCD92207-7F51-4E95-A27F-C2F519E865F7}"/>
                </a:ext>
              </a:extLst>
            </p:cNvPr>
            <p:cNvSpPr/>
            <p:nvPr/>
          </p:nvSpPr>
          <p:spPr>
            <a:xfrm>
              <a:off x="284334" y="1212038"/>
              <a:ext cx="11622894" cy="4971135"/>
            </a:xfrm>
            <a:prstGeom prst="roundRect">
              <a:avLst>
                <a:gd name="adj" fmla="val 2315"/>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dirty="0">
                <a:solidFill>
                  <a:prstClr val="white"/>
                </a:solidFill>
                <a:latin typeface="Huawei Sans" panose="020C0503030203020204" pitchFamily="34" charset="0"/>
                <a:cs typeface="+mn-ea"/>
                <a:sym typeface="+mn-lt"/>
              </a:endParaRPr>
            </a:p>
          </p:txBody>
        </p:sp>
        <p:sp>
          <p:nvSpPr>
            <p:cNvPr id="100" name="Rectangle: Top Corners Rounded 7">
              <a:extLst>
                <a:ext uri="{FF2B5EF4-FFF2-40B4-BE49-F238E27FC236}">
                  <a16:creationId xmlns:a16="http://schemas.microsoft.com/office/drawing/2014/main" xmlns="" id="{CD15CA2B-9F4B-4907-B636-BD07C86B5728}"/>
                </a:ext>
              </a:extLst>
            </p:cNvPr>
            <p:cNvSpPr/>
            <p:nvPr/>
          </p:nvSpPr>
          <p:spPr>
            <a:xfrm rot="16200000" flipH="1">
              <a:off x="704912" y="788906"/>
              <a:ext cx="4980477" cy="5808057"/>
            </a:xfrm>
            <a:prstGeom prst="round2SameRect">
              <a:avLst>
                <a:gd name="adj1" fmla="val 2206"/>
                <a:gd name="adj2" fmla="val 0"/>
              </a:avLst>
            </a:prstGeom>
            <a:solidFill>
              <a:srgbClr val="E0E0E0">
                <a:alpha val="60000"/>
              </a:srgbClr>
            </a:solidFill>
            <a:ln w="12700" cap="flat" cmpd="sng" algn="ctr">
              <a:noFill/>
              <a:prstDash val="solid"/>
              <a:miter lim="800000"/>
            </a:ln>
            <a:effectLst/>
          </p:spPr>
          <p:txBody>
            <a:bodyPr rtlCol="0" anchor="ctr"/>
            <a:lstStyle/>
            <a:p>
              <a:pPr algn="ctr">
                <a:defRPr/>
              </a:pPr>
              <a:endParaRPr lang="en-US" kern="0" dirty="0">
                <a:solidFill>
                  <a:prstClr val="white"/>
                </a:solidFill>
                <a:latin typeface="Huawei Sans" panose="020C0503030203020204" pitchFamily="34" charset="0"/>
                <a:cs typeface="+mn-ea"/>
                <a:sym typeface="+mn-lt"/>
              </a:endParaRPr>
            </a:p>
          </p:txBody>
        </p:sp>
      </p:grpSp>
      <p:sp>
        <p:nvSpPr>
          <p:cNvPr id="72" name="副标题 1"/>
          <p:cNvSpPr txBox="1">
            <a:spLocks/>
          </p:cNvSpPr>
          <p:nvPr/>
        </p:nvSpPr>
        <p:spPr>
          <a:xfrm>
            <a:off x="1563699" y="523432"/>
            <a:ext cx="9936000" cy="477059"/>
          </a:xfrm>
          <a:prstGeom prst="rect">
            <a:avLst/>
          </a:prstGeom>
        </p:spPr>
        <p:txBody>
          <a:bodyPr lIns="0" tIns="0" rIns="0" bIns="0" anchor="t">
            <a:normAutofit/>
          </a:bodyPr>
          <a:lstStyle>
            <a:lvl1pPr marL="0" indent="0" algn="l" defTabSz="1187798" rtl="0" eaLnBrk="1" latinLnBrk="0" hangingPunct="1">
              <a:lnSpc>
                <a:spcPts val="3430"/>
              </a:lnSpc>
              <a:spcBef>
                <a:spcPts val="0"/>
              </a:spcBef>
              <a:buFont typeface="Arial" panose="020B0604020202020204" pitchFamily="34" charset="0"/>
              <a:buNone/>
              <a:defRPr sz="3200" kern="1200" baseline="0">
                <a:solidFill>
                  <a:schemeClr val="tx1"/>
                </a:solidFill>
                <a:latin typeface="Microsoft YaHei" panose="020B0503020204020204" pitchFamily="34" charset="-122"/>
                <a:ea typeface="Microsoft YaHei" panose="020B0503020204020204" pitchFamily="34" charset="-122"/>
                <a:cs typeface="+mn-cs"/>
              </a:defRPr>
            </a:lvl1pPr>
            <a:lvl2pPr marL="593900" indent="0" algn="ctr" defTabSz="1187798" rtl="0" eaLnBrk="1" latinLnBrk="0" hangingPunct="1">
              <a:lnSpc>
                <a:spcPct val="90000"/>
              </a:lnSpc>
              <a:spcBef>
                <a:spcPts val="650"/>
              </a:spcBef>
              <a:buFont typeface="Arial" panose="020B0604020202020204" pitchFamily="34" charset="0"/>
              <a:buNone/>
              <a:defRPr sz="2598" kern="1200">
                <a:solidFill>
                  <a:schemeClr val="tx1"/>
                </a:solidFill>
                <a:latin typeface="+mn-lt"/>
                <a:ea typeface="+mn-ea"/>
                <a:cs typeface="+mn-cs"/>
              </a:defRPr>
            </a:lvl2pPr>
            <a:lvl3pPr marL="1187798" indent="0" algn="ctr"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3pPr>
            <a:lvl4pPr marL="1781699" indent="0" algn="ctr" defTabSz="1187798" rtl="0" eaLnBrk="1" latinLnBrk="0" hangingPunct="1">
              <a:lnSpc>
                <a:spcPct val="90000"/>
              </a:lnSpc>
              <a:spcBef>
                <a:spcPts val="650"/>
              </a:spcBef>
              <a:buFont typeface="Arial" panose="020B0604020202020204" pitchFamily="34" charset="0"/>
              <a:buNone/>
              <a:defRPr sz="2079" kern="1200">
                <a:solidFill>
                  <a:schemeClr val="tx1"/>
                </a:solidFill>
                <a:latin typeface="+mn-lt"/>
                <a:ea typeface="+mn-ea"/>
                <a:cs typeface="+mn-cs"/>
              </a:defRPr>
            </a:lvl4pPr>
            <a:lvl5pPr marL="2375598" indent="0" algn="ctr" defTabSz="1187798" rtl="0" eaLnBrk="1" latinLnBrk="0" hangingPunct="1">
              <a:lnSpc>
                <a:spcPct val="90000"/>
              </a:lnSpc>
              <a:spcBef>
                <a:spcPts val="650"/>
              </a:spcBef>
              <a:buFont typeface="Arial" panose="020B0604020202020204" pitchFamily="34" charset="0"/>
              <a:buNone/>
              <a:defRPr sz="2079" kern="1200">
                <a:solidFill>
                  <a:schemeClr val="tx1"/>
                </a:solidFill>
                <a:latin typeface="+mn-lt"/>
                <a:ea typeface="+mn-ea"/>
                <a:cs typeface="+mn-cs"/>
              </a:defRPr>
            </a:lvl5pPr>
            <a:lvl6pPr marL="2969497" indent="0" algn="ctr" defTabSz="1187798" rtl="0" eaLnBrk="1" latinLnBrk="0" hangingPunct="1">
              <a:lnSpc>
                <a:spcPct val="90000"/>
              </a:lnSpc>
              <a:spcBef>
                <a:spcPts val="650"/>
              </a:spcBef>
              <a:buFont typeface="Arial" panose="020B0604020202020204" pitchFamily="34" charset="0"/>
              <a:buNone/>
              <a:defRPr sz="2079" kern="1200">
                <a:solidFill>
                  <a:schemeClr val="tx1"/>
                </a:solidFill>
                <a:latin typeface="+mn-lt"/>
                <a:ea typeface="+mn-ea"/>
                <a:cs typeface="+mn-cs"/>
              </a:defRPr>
            </a:lvl6pPr>
            <a:lvl7pPr marL="3563396" indent="0" algn="ctr" defTabSz="1187798" rtl="0" eaLnBrk="1" latinLnBrk="0" hangingPunct="1">
              <a:lnSpc>
                <a:spcPct val="90000"/>
              </a:lnSpc>
              <a:spcBef>
                <a:spcPts val="650"/>
              </a:spcBef>
              <a:buFont typeface="Arial" panose="020B0604020202020204" pitchFamily="34" charset="0"/>
              <a:buNone/>
              <a:defRPr sz="2079" kern="1200">
                <a:solidFill>
                  <a:schemeClr val="tx1"/>
                </a:solidFill>
                <a:latin typeface="+mn-lt"/>
                <a:ea typeface="+mn-ea"/>
                <a:cs typeface="+mn-cs"/>
              </a:defRPr>
            </a:lvl7pPr>
            <a:lvl8pPr marL="4157297" indent="0" algn="ctr" defTabSz="1187798" rtl="0" eaLnBrk="1" latinLnBrk="0" hangingPunct="1">
              <a:lnSpc>
                <a:spcPct val="90000"/>
              </a:lnSpc>
              <a:spcBef>
                <a:spcPts val="650"/>
              </a:spcBef>
              <a:buFont typeface="Arial" panose="020B0604020202020204" pitchFamily="34" charset="0"/>
              <a:buNone/>
              <a:defRPr sz="2079" kern="1200">
                <a:solidFill>
                  <a:schemeClr val="tx1"/>
                </a:solidFill>
                <a:latin typeface="+mn-lt"/>
                <a:ea typeface="+mn-ea"/>
                <a:cs typeface="+mn-cs"/>
              </a:defRPr>
            </a:lvl8pPr>
            <a:lvl9pPr marL="4751195" indent="0" algn="ctr" defTabSz="1187798" rtl="0" eaLnBrk="1" latinLnBrk="0" hangingPunct="1">
              <a:lnSpc>
                <a:spcPct val="90000"/>
              </a:lnSpc>
              <a:spcBef>
                <a:spcPts val="650"/>
              </a:spcBef>
              <a:buFont typeface="Arial" panose="020B0604020202020204" pitchFamily="34" charset="0"/>
              <a:buNone/>
              <a:defRPr sz="2079" kern="1200">
                <a:solidFill>
                  <a:schemeClr val="tx1"/>
                </a:solidFill>
                <a:latin typeface="+mn-lt"/>
                <a:ea typeface="+mn-ea"/>
                <a:cs typeface="+mn-cs"/>
              </a:defRPr>
            </a:lvl9pPr>
          </a:lstStyle>
          <a:p>
            <a:pPr defTabSz="228600">
              <a:lnSpc>
                <a:spcPct val="110000"/>
              </a:lnSpc>
              <a:spcBef>
                <a:spcPts val="700"/>
              </a:spcBef>
              <a:defRPr sz="4200" b="0">
                <a:latin typeface="FZLanTingHeiS-R-GB"/>
                <a:ea typeface="FZLanTingHeiS-R-GB"/>
                <a:cs typeface="FZLanTingHeiS-R-GB"/>
                <a:sym typeface="FZLanTingHeiS-R-GB"/>
              </a:defRPr>
            </a:pPr>
            <a:r>
              <a:rPr kumimoji="1" lang="en-US" sz="2800" b="1">
                <a:solidFill>
                  <a:srgbClr val="C00000"/>
                </a:solidFill>
                <a:latin typeface="Huawei Sans" panose="020C0503030203020204" pitchFamily="34" charset="0"/>
                <a:ea typeface="微软雅黑"/>
                <a:cs typeface="+mn-ea"/>
                <a:sym typeface="+mn-lt"/>
              </a:rPr>
              <a:t>Optimal Heat Dissipation, Higher Energy Efficiency</a:t>
            </a:r>
          </a:p>
        </p:txBody>
      </p:sp>
      <p:sp>
        <p:nvSpPr>
          <p:cNvPr id="134" name="TextBox 60"/>
          <p:cNvSpPr txBox="1"/>
          <p:nvPr/>
        </p:nvSpPr>
        <p:spPr>
          <a:xfrm>
            <a:off x="1375163" y="1263636"/>
            <a:ext cx="4074555"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2000" dirty="0">
                <a:solidFill>
                  <a:srgbClr val="C00000"/>
                </a:solidFill>
                <a:latin typeface="Huawei Sans" panose="020C0503030203020204" pitchFamily="34" charset="0"/>
                <a:cs typeface="+mn-ea"/>
                <a:sym typeface="+mn-lt"/>
              </a:rPr>
              <a:t>Atlas 200 AI Accelerator Module</a:t>
            </a:r>
          </a:p>
        </p:txBody>
      </p:sp>
      <p:sp>
        <p:nvSpPr>
          <p:cNvPr id="135" name="TextBox 60"/>
          <p:cNvSpPr txBox="1"/>
          <p:nvPr/>
        </p:nvSpPr>
        <p:spPr>
          <a:xfrm>
            <a:off x="1756250" y="1687587"/>
            <a:ext cx="3312380"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400" b="0" dirty="0">
                <a:solidFill>
                  <a:prstClr val="black">
                    <a:lumMod val="75000"/>
                    <a:lumOff val="25000"/>
                  </a:prstClr>
                </a:solidFill>
                <a:latin typeface="Huawei Sans" panose="020C0503030203020204" pitchFamily="34" charset="0"/>
                <a:cs typeface="+mn-ea"/>
                <a:sym typeface="+mn-lt"/>
              </a:rPr>
              <a:t>Intelligent analysis at the edge with ultra-low power consumption</a:t>
            </a:r>
          </a:p>
        </p:txBody>
      </p:sp>
      <p:cxnSp>
        <p:nvCxnSpPr>
          <p:cNvPr id="136" name="直接连接符 135"/>
          <p:cNvCxnSpPr/>
          <p:nvPr/>
        </p:nvCxnSpPr>
        <p:spPr>
          <a:xfrm>
            <a:off x="2080401" y="2199996"/>
            <a:ext cx="26640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2" name="TextBox 60"/>
          <p:cNvSpPr txBox="1"/>
          <p:nvPr/>
        </p:nvSpPr>
        <p:spPr>
          <a:xfrm>
            <a:off x="946039" y="5252197"/>
            <a:ext cx="1595094" cy="50555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200" b="0" dirty="0">
                <a:solidFill>
                  <a:prstClr val="black">
                    <a:lumMod val="75000"/>
                    <a:lumOff val="25000"/>
                  </a:prstClr>
                </a:solidFill>
                <a:latin typeface="Huawei Sans" panose="020C0503030203020204" pitchFamily="34" charset="0"/>
                <a:cs typeface="+mn-ea"/>
                <a:sym typeface="+mn-lt"/>
              </a:rPr>
              <a:t>Da Vinci Architecture</a:t>
            </a:r>
          </a:p>
          <a:p>
            <a:pPr>
              <a:defRPr/>
            </a:pPr>
            <a:r>
              <a:rPr lang="en-US" sz="1200" b="0" dirty="0">
                <a:solidFill>
                  <a:prstClr val="black">
                    <a:lumMod val="75000"/>
                    <a:lumOff val="25000"/>
                  </a:prstClr>
                </a:solidFill>
                <a:latin typeface="Huawei Sans" panose="020C0503030203020204" pitchFamily="34" charset="0"/>
                <a:cs typeface="+mn-ea"/>
                <a:sym typeface="+mn-lt"/>
              </a:rPr>
              <a:t>Superior </a:t>
            </a:r>
            <a:r>
              <a:rPr lang="en-US" sz="1200" b="0" dirty="0" err="1">
                <a:solidFill>
                  <a:prstClr val="black">
                    <a:lumMod val="75000"/>
                    <a:lumOff val="25000"/>
                  </a:prstClr>
                </a:solidFill>
                <a:latin typeface="Huawei Sans" panose="020C0503030203020204" pitchFamily="34" charset="0"/>
                <a:cs typeface="+mn-ea"/>
                <a:sym typeface="+mn-lt"/>
              </a:rPr>
              <a:t>perf</a:t>
            </a:r>
            <a:r>
              <a:rPr lang="en-US" sz="1200" b="0" dirty="0">
                <a:solidFill>
                  <a:prstClr val="black">
                    <a:lumMod val="75000"/>
                    <a:lumOff val="25000"/>
                  </a:prstClr>
                </a:solidFill>
                <a:latin typeface="Huawei Sans" panose="020C0503030203020204" pitchFamily="34" charset="0"/>
                <a:cs typeface="+mn-ea"/>
                <a:sym typeface="+mn-lt"/>
              </a:rPr>
              <a:t>./watt</a:t>
            </a:r>
          </a:p>
        </p:txBody>
      </p:sp>
      <p:sp>
        <p:nvSpPr>
          <p:cNvPr id="86" name="矩形 85"/>
          <p:cNvSpPr/>
          <p:nvPr/>
        </p:nvSpPr>
        <p:spPr>
          <a:xfrm>
            <a:off x="1023586" y="4987221"/>
            <a:ext cx="1440000" cy="206478"/>
          </a:xfrm>
          <a:prstGeom prst="rect">
            <a:avLst/>
          </a:prstGeom>
          <a:solidFill>
            <a:srgbClr val="E98C80"/>
          </a:solidFill>
          <a:ln w="12700" cap="flat" cmpd="sng" algn="ctr">
            <a:noFill/>
            <a:prstDash val="solid"/>
            <a:miter lim="800000"/>
          </a:ln>
          <a:effectLst/>
        </p:spPr>
        <p:txBody>
          <a:bodyPr rtlCol="0" anchor="ctr"/>
          <a:lstStyle/>
          <a:p>
            <a:pPr algn="ctr">
              <a:defRPr/>
            </a:pPr>
            <a:endParaRPr lang="zh-CN" altLang="en-US" kern="0" dirty="0">
              <a:solidFill>
                <a:srgbClr val="666666"/>
              </a:solidFill>
              <a:latin typeface="Huawei Sans" panose="020C0503030203020204" pitchFamily="34" charset="0"/>
              <a:cs typeface="+mn-ea"/>
              <a:sym typeface="+mn-lt"/>
            </a:endParaRPr>
          </a:p>
        </p:txBody>
      </p:sp>
      <p:sp>
        <p:nvSpPr>
          <p:cNvPr id="87" name="矩形 86"/>
          <p:cNvSpPr/>
          <p:nvPr/>
        </p:nvSpPr>
        <p:spPr>
          <a:xfrm>
            <a:off x="2715455" y="4987221"/>
            <a:ext cx="1440000" cy="206478"/>
          </a:xfrm>
          <a:prstGeom prst="rect">
            <a:avLst/>
          </a:prstGeom>
          <a:solidFill>
            <a:srgbClr val="F08500"/>
          </a:solidFill>
          <a:ln w="12700" cap="flat" cmpd="sng" algn="ctr">
            <a:noFill/>
            <a:prstDash val="solid"/>
            <a:miter lim="800000"/>
          </a:ln>
          <a:effectLst/>
        </p:spPr>
        <p:txBody>
          <a:bodyPr rtlCol="0" anchor="ctr"/>
          <a:lstStyle/>
          <a:p>
            <a:pPr algn="ctr">
              <a:defRPr/>
            </a:pPr>
            <a:endParaRPr lang="zh-CN" altLang="en-US" kern="0" dirty="0">
              <a:solidFill>
                <a:srgbClr val="666666"/>
              </a:solidFill>
              <a:latin typeface="Huawei Sans" panose="020C0503030203020204" pitchFamily="34" charset="0"/>
              <a:cs typeface="+mn-ea"/>
              <a:sym typeface="+mn-lt"/>
            </a:endParaRPr>
          </a:p>
        </p:txBody>
      </p:sp>
      <p:sp>
        <p:nvSpPr>
          <p:cNvPr id="88" name="矩形 87"/>
          <p:cNvSpPr/>
          <p:nvPr/>
        </p:nvSpPr>
        <p:spPr>
          <a:xfrm>
            <a:off x="4401373" y="4990917"/>
            <a:ext cx="1440000" cy="206478"/>
          </a:xfrm>
          <a:prstGeom prst="rect">
            <a:avLst/>
          </a:prstGeom>
          <a:solidFill>
            <a:srgbClr val="B5B5B5"/>
          </a:solidFill>
          <a:ln w="12700" cap="flat" cmpd="sng" algn="ctr">
            <a:noFill/>
            <a:prstDash val="solid"/>
            <a:miter lim="800000"/>
          </a:ln>
          <a:effectLst/>
        </p:spPr>
        <p:txBody>
          <a:bodyPr rtlCol="0" anchor="ctr"/>
          <a:lstStyle/>
          <a:p>
            <a:pPr algn="ctr">
              <a:defRPr/>
            </a:pPr>
            <a:endParaRPr lang="zh-CN" altLang="en-US" kern="0" dirty="0">
              <a:solidFill>
                <a:srgbClr val="666666"/>
              </a:solidFill>
              <a:latin typeface="Huawei Sans" panose="020C0503030203020204" pitchFamily="34" charset="0"/>
              <a:cs typeface="+mn-ea"/>
              <a:sym typeface="+mn-lt"/>
            </a:endParaRPr>
          </a:p>
        </p:txBody>
      </p:sp>
      <p:sp>
        <p:nvSpPr>
          <p:cNvPr id="89" name="TextBox 60"/>
          <p:cNvSpPr txBox="1"/>
          <p:nvPr/>
        </p:nvSpPr>
        <p:spPr>
          <a:xfrm>
            <a:off x="2554933" y="5252197"/>
            <a:ext cx="1761045" cy="50555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200" b="0" dirty="0">
                <a:solidFill>
                  <a:prstClr val="black">
                    <a:lumMod val="75000"/>
                    <a:lumOff val="25000"/>
                  </a:prstClr>
                </a:solidFill>
                <a:latin typeface="Huawei Sans" panose="020C0503030203020204" pitchFamily="34" charset="0"/>
                <a:cs typeface="+mn-ea"/>
                <a:sym typeface="+mn-lt"/>
              </a:rPr>
              <a:t>4-level power consumption</a:t>
            </a:r>
          </a:p>
          <a:p>
            <a:pPr>
              <a:defRPr/>
            </a:pPr>
            <a:r>
              <a:rPr lang="en-US" sz="1200" b="0" dirty="0" smtClean="0">
                <a:solidFill>
                  <a:prstClr val="black">
                    <a:lumMod val="75000"/>
                    <a:lumOff val="25000"/>
                  </a:prstClr>
                </a:solidFill>
                <a:latin typeface="Huawei Sans" panose="020C0503030203020204" pitchFamily="34" charset="0"/>
                <a:cs typeface="+mn-ea"/>
                <a:sym typeface="+mn-lt"/>
              </a:rPr>
              <a:t>Wakeup </a:t>
            </a:r>
            <a:r>
              <a:rPr lang="en-US" sz="1200" b="0" dirty="0">
                <a:solidFill>
                  <a:prstClr val="black">
                    <a:lumMod val="75000"/>
                    <a:lumOff val="25000"/>
                  </a:prstClr>
                </a:solidFill>
                <a:latin typeface="Huawei Sans" panose="020C0503030203020204" pitchFamily="34" charset="0"/>
                <a:cs typeface="+mn-ea"/>
                <a:sym typeface="+mn-lt"/>
              </a:rPr>
              <a:t>in </a:t>
            </a:r>
            <a:r>
              <a:rPr lang="en-US" sz="1200" b="0" dirty="0" smtClean="0">
                <a:solidFill>
                  <a:prstClr val="black">
                    <a:lumMod val="75000"/>
                    <a:lumOff val="25000"/>
                  </a:prstClr>
                </a:solidFill>
                <a:latin typeface="Huawei Sans" panose="020C0503030203020204" pitchFamily="34" charset="0"/>
                <a:cs typeface="+mn-ea"/>
                <a:sym typeface="+mn-lt"/>
              </a:rPr>
              <a:t>ms</a:t>
            </a:r>
            <a:endParaRPr lang="en-US" sz="1200" b="0" dirty="0">
              <a:solidFill>
                <a:prstClr val="black">
                  <a:lumMod val="75000"/>
                  <a:lumOff val="25000"/>
                </a:prstClr>
              </a:solidFill>
              <a:latin typeface="Huawei Sans" panose="020C0503030203020204" pitchFamily="34" charset="0"/>
              <a:cs typeface="+mn-ea"/>
              <a:sym typeface="+mn-lt"/>
            </a:endParaRPr>
          </a:p>
        </p:txBody>
      </p:sp>
      <p:sp>
        <p:nvSpPr>
          <p:cNvPr id="90" name="TextBox 60"/>
          <p:cNvSpPr txBox="1"/>
          <p:nvPr/>
        </p:nvSpPr>
        <p:spPr>
          <a:xfrm>
            <a:off x="4361142" y="5252197"/>
            <a:ext cx="1520463" cy="50555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200" b="0" dirty="0">
                <a:solidFill>
                  <a:prstClr val="black">
                    <a:lumMod val="75000"/>
                    <a:lumOff val="25000"/>
                  </a:prstClr>
                </a:solidFill>
                <a:latin typeface="Huawei Sans" panose="020C0503030203020204" pitchFamily="34" charset="0"/>
                <a:cs typeface="+mn-ea"/>
                <a:sym typeface="+mn-lt"/>
              </a:rPr>
              <a:t>Wide temperature range</a:t>
            </a:r>
          </a:p>
        </p:txBody>
      </p:sp>
      <p:sp>
        <p:nvSpPr>
          <p:cNvPr id="92" name="TextBox 4"/>
          <p:cNvSpPr txBox="1"/>
          <p:nvPr/>
        </p:nvSpPr>
        <p:spPr>
          <a:xfrm>
            <a:off x="789731" y="4264824"/>
            <a:ext cx="1907711" cy="8251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9967" tIns="179967" rIns="179967" bIns="179967" anchor="ctr">
            <a:spAutoFit/>
          </a:bodyPr>
          <a:lstStyle>
            <a:lvl1pPr algn="r" defTabSz="611480">
              <a:defRPr sz="16400" b="1">
                <a:solidFill>
                  <a:schemeClr val="accent5"/>
                </a:solidFill>
                <a:latin typeface="Akkurat Pro"/>
                <a:ea typeface="Akkurat Pro"/>
                <a:cs typeface="Akkurat Pro"/>
                <a:sym typeface="Akkurat Pro"/>
              </a:defRPr>
            </a:lvl1pPr>
          </a:lstStyle>
          <a:p>
            <a:pPr algn="ctr">
              <a:lnSpc>
                <a:spcPct val="150000"/>
              </a:lnSpc>
              <a:defRPr/>
            </a:pPr>
            <a:r>
              <a:rPr lang="en-US" sz="2000" dirty="0">
                <a:solidFill>
                  <a:srgbClr val="C00000"/>
                </a:solidFill>
                <a:latin typeface="Huawei Sans" panose="020C0503030203020204" pitchFamily="34" charset="0"/>
                <a:ea typeface="微软雅黑"/>
                <a:cs typeface="+mn-ea"/>
                <a:sym typeface="+mn-lt"/>
              </a:rPr>
              <a:t>&gt;</a:t>
            </a:r>
            <a:r>
              <a:rPr lang="en-US" sz="2000" dirty="0" smtClean="0">
                <a:solidFill>
                  <a:srgbClr val="C00000"/>
                </a:solidFill>
                <a:latin typeface="Huawei Sans" panose="020C0503030203020204" pitchFamily="34" charset="0"/>
                <a:ea typeface="微软雅黑"/>
                <a:cs typeface="+mn-ea"/>
                <a:sym typeface="+mn-lt"/>
              </a:rPr>
              <a:t>2</a:t>
            </a:r>
            <a:r>
              <a:rPr lang="en-US" sz="1400" dirty="0" smtClean="0">
                <a:solidFill>
                  <a:srgbClr val="C00000"/>
                </a:solidFill>
                <a:latin typeface="Huawei Sans" panose="020C0503030203020204" pitchFamily="34" charset="0"/>
                <a:ea typeface="微软雅黑"/>
                <a:cs typeface="+mn-ea"/>
                <a:sym typeface="+mn-lt"/>
              </a:rPr>
              <a:t> </a:t>
            </a:r>
            <a:r>
              <a:rPr lang="en-US" sz="1100" b="0" dirty="0" smtClean="0">
                <a:solidFill>
                  <a:srgbClr val="666666"/>
                </a:solidFill>
                <a:latin typeface="Huawei Sans" panose="020C0503030203020204" pitchFamily="34" charset="0"/>
                <a:ea typeface="微软雅黑"/>
                <a:cs typeface="+mn-ea"/>
                <a:sym typeface="+mn-lt"/>
              </a:rPr>
              <a:t>TOPS/W</a:t>
            </a:r>
            <a:endParaRPr lang="en-US" sz="1100" b="0" dirty="0">
              <a:solidFill>
                <a:srgbClr val="666666"/>
              </a:solidFill>
              <a:latin typeface="Huawei Sans" panose="020C0503030203020204" pitchFamily="34" charset="0"/>
              <a:ea typeface="微软雅黑"/>
              <a:cs typeface="+mn-ea"/>
              <a:sym typeface="+mn-lt"/>
            </a:endParaRPr>
          </a:p>
        </p:txBody>
      </p:sp>
      <p:sp>
        <p:nvSpPr>
          <p:cNvPr id="106" name="TextBox 4"/>
          <p:cNvSpPr txBox="1"/>
          <p:nvPr/>
        </p:nvSpPr>
        <p:spPr>
          <a:xfrm>
            <a:off x="4271833" y="4357157"/>
            <a:ext cx="1755629" cy="64044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9967" tIns="179967" rIns="179967" bIns="179967" anchor="ctr">
            <a:spAutoFit/>
          </a:bodyPr>
          <a:lstStyle>
            <a:lvl1pPr algn="r" defTabSz="611480">
              <a:defRPr sz="16400" b="1">
                <a:solidFill>
                  <a:schemeClr val="accent5"/>
                </a:solidFill>
                <a:latin typeface="Akkurat Pro"/>
                <a:ea typeface="Akkurat Pro"/>
                <a:cs typeface="Akkurat Pro"/>
                <a:sym typeface="Akkurat Pro"/>
              </a:defRPr>
            </a:lvl1pPr>
          </a:lstStyle>
          <a:p>
            <a:pPr algn="ctr">
              <a:defRPr/>
            </a:pPr>
            <a:r>
              <a:rPr lang="en-US" sz="1800" dirty="0">
                <a:solidFill>
                  <a:srgbClr val="C00000"/>
                </a:solidFill>
                <a:latin typeface="Huawei Sans" panose="020C0503030203020204" pitchFamily="34" charset="0"/>
                <a:ea typeface="微软雅黑"/>
                <a:cs typeface="+mn-ea"/>
                <a:sym typeface="+mn-lt"/>
              </a:rPr>
              <a:t>–</a:t>
            </a:r>
            <a:r>
              <a:rPr lang="en-US" sz="1800" dirty="0" smtClean="0">
                <a:solidFill>
                  <a:srgbClr val="C00000"/>
                </a:solidFill>
                <a:latin typeface="Huawei Sans" panose="020C0503030203020204" pitchFamily="34" charset="0"/>
                <a:ea typeface="微软雅黑"/>
                <a:cs typeface="+mn-ea"/>
                <a:sym typeface="+mn-lt"/>
              </a:rPr>
              <a:t>25</a:t>
            </a:r>
            <a:r>
              <a:rPr lang="en-US" altLang="zh-CN" sz="900" dirty="0" smtClean="0">
                <a:solidFill>
                  <a:schemeClr val="bg2">
                    <a:lumMod val="50000"/>
                  </a:schemeClr>
                </a:solidFill>
                <a:latin typeface="Huawei Sans" panose="020C0503030203020204" pitchFamily="34" charset="0"/>
                <a:ea typeface="微软雅黑"/>
                <a:cs typeface="+mn-ea"/>
                <a:sym typeface="+mn-lt"/>
              </a:rPr>
              <a:t>°C</a:t>
            </a:r>
            <a:r>
              <a:rPr lang="en-US" altLang="zh-CN" sz="900" dirty="0" smtClean="0">
                <a:solidFill>
                  <a:srgbClr val="C00000"/>
                </a:solidFill>
                <a:latin typeface="Huawei Sans" panose="020C0503030203020204" pitchFamily="34" charset="0"/>
                <a:ea typeface="微软雅黑"/>
                <a:cs typeface="+mn-ea"/>
                <a:sym typeface="+mn-lt"/>
              </a:rPr>
              <a:t> </a:t>
            </a:r>
            <a:r>
              <a:rPr lang="en-US" sz="1100" b="0" dirty="0" smtClean="0">
                <a:solidFill>
                  <a:srgbClr val="666666"/>
                </a:solidFill>
                <a:latin typeface="Huawei Sans" panose="020C0503030203020204" pitchFamily="34" charset="0"/>
                <a:ea typeface="微软雅黑"/>
                <a:cs typeface="+mn-ea"/>
                <a:sym typeface="+mn-lt"/>
              </a:rPr>
              <a:t>to</a:t>
            </a:r>
            <a:r>
              <a:rPr lang="en-US" sz="1800" dirty="0" smtClean="0">
                <a:solidFill>
                  <a:srgbClr val="C00000"/>
                </a:solidFill>
                <a:latin typeface="Huawei Sans" panose="020C0503030203020204" pitchFamily="34" charset="0"/>
                <a:ea typeface="微软雅黑"/>
                <a:cs typeface="+mn-ea"/>
                <a:sym typeface="+mn-lt"/>
              </a:rPr>
              <a:t> </a:t>
            </a:r>
            <a:r>
              <a:rPr lang="en-US" sz="1800" dirty="0">
                <a:solidFill>
                  <a:srgbClr val="C00000"/>
                </a:solidFill>
                <a:latin typeface="Huawei Sans" panose="020C0503030203020204" pitchFamily="34" charset="0"/>
                <a:ea typeface="微软雅黑"/>
                <a:cs typeface="+mn-ea"/>
                <a:sym typeface="+mn-lt"/>
              </a:rPr>
              <a:t>+</a:t>
            </a:r>
            <a:r>
              <a:rPr lang="en-US" sz="1800" dirty="0" smtClean="0">
                <a:solidFill>
                  <a:srgbClr val="C00000"/>
                </a:solidFill>
                <a:latin typeface="Huawei Sans" panose="020C0503030203020204" pitchFamily="34" charset="0"/>
                <a:ea typeface="微软雅黑"/>
                <a:cs typeface="+mn-ea"/>
                <a:sym typeface="+mn-lt"/>
              </a:rPr>
              <a:t>80</a:t>
            </a:r>
            <a:r>
              <a:rPr lang="en-US" altLang="zh-CN" sz="900" dirty="0" smtClean="0">
                <a:solidFill>
                  <a:schemeClr val="bg2">
                    <a:lumMod val="50000"/>
                  </a:schemeClr>
                </a:solidFill>
                <a:latin typeface="Huawei Sans" panose="020C0503030203020204" pitchFamily="34" charset="0"/>
                <a:ea typeface="微软雅黑"/>
                <a:cs typeface="+mn-ea"/>
                <a:sym typeface="+mn-lt"/>
              </a:rPr>
              <a:t>°C</a:t>
            </a:r>
            <a:endParaRPr lang="en-US" sz="1100" b="0" dirty="0">
              <a:solidFill>
                <a:srgbClr val="666666"/>
              </a:solidFill>
              <a:latin typeface="Huawei Sans" panose="020C0503030203020204" pitchFamily="34" charset="0"/>
              <a:ea typeface="微软雅黑"/>
              <a:cs typeface="+mn-ea"/>
              <a:sym typeface="+mn-lt"/>
            </a:endParaRPr>
          </a:p>
        </p:txBody>
      </p:sp>
      <p:sp>
        <p:nvSpPr>
          <p:cNvPr id="109" name="TextBox 4"/>
          <p:cNvSpPr txBox="1"/>
          <p:nvPr/>
        </p:nvSpPr>
        <p:spPr>
          <a:xfrm>
            <a:off x="2341180" y="4272519"/>
            <a:ext cx="2245098" cy="80972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9967" tIns="179967" rIns="179967" bIns="179967" anchor="ctr">
            <a:spAutoFit/>
          </a:bodyPr>
          <a:lstStyle>
            <a:lvl1pPr algn="r" defTabSz="611480">
              <a:defRPr sz="16400" b="1">
                <a:solidFill>
                  <a:schemeClr val="accent5"/>
                </a:solidFill>
                <a:latin typeface="Akkurat Pro"/>
                <a:ea typeface="Akkurat Pro"/>
                <a:cs typeface="Akkurat Pro"/>
                <a:sym typeface="Akkurat Pro"/>
              </a:defRPr>
            </a:lvl1pPr>
          </a:lstStyle>
          <a:p>
            <a:pPr algn="ctr">
              <a:defRPr/>
            </a:pPr>
            <a:r>
              <a:rPr lang="en-US" sz="1800" dirty="0">
                <a:solidFill>
                  <a:srgbClr val="C00000"/>
                </a:solidFill>
                <a:latin typeface="Huawei Sans" panose="020C0503030203020204" pitchFamily="34" charset="0"/>
                <a:ea typeface="微软雅黑"/>
                <a:cs typeface="+mn-ea"/>
                <a:sym typeface="+mn-lt"/>
              </a:rPr>
              <a:t>&lt;100 </a:t>
            </a:r>
            <a:r>
              <a:rPr lang="en-US" sz="1800" dirty="0" err="1">
                <a:solidFill>
                  <a:srgbClr val="C00000"/>
                </a:solidFill>
                <a:latin typeface="Huawei Sans" panose="020C0503030203020204" pitchFamily="34" charset="0"/>
                <a:ea typeface="微软雅黑"/>
                <a:cs typeface="+mn-ea"/>
                <a:sym typeface="+mn-lt"/>
              </a:rPr>
              <a:t>mW</a:t>
            </a:r>
            <a:r>
              <a:rPr lang="en-US" sz="1100" b="0" dirty="0">
                <a:solidFill>
                  <a:srgbClr val="666666"/>
                </a:solidFill>
                <a:latin typeface="Huawei Sans" panose="020C0503030203020204" pitchFamily="34" charset="0"/>
                <a:ea typeface="微软雅黑"/>
                <a:cs typeface="+mn-ea"/>
                <a:sym typeface="+mn-lt"/>
              </a:rPr>
              <a:t> hibernation power consumption</a:t>
            </a:r>
          </a:p>
        </p:txBody>
      </p:sp>
      <p:grpSp>
        <p:nvGrpSpPr>
          <p:cNvPr id="3" name="组合 2"/>
          <p:cNvGrpSpPr/>
          <p:nvPr/>
        </p:nvGrpSpPr>
        <p:grpSpPr>
          <a:xfrm>
            <a:off x="1409148" y="2743772"/>
            <a:ext cx="4008350" cy="1574595"/>
            <a:chOff x="1375970" y="4253036"/>
            <a:chExt cx="4008350" cy="1574595"/>
          </a:xfrm>
        </p:grpSpPr>
        <p:sp>
          <p:nvSpPr>
            <p:cNvPr id="110" name="矩形 109"/>
            <p:cNvSpPr/>
            <p:nvPr/>
          </p:nvSpPr>
          <p:spPr bwMode="auto">
            <a:xfrm>
              <a:off x="1465634" y="4253036"/>
              <a:ext cx="1958883" cy="1123812"/>
            </a:xfrm>
            <a:prstGeom prst="rect">
              <a:avLst/>
            </a:prstGeom>
            <a:solidFill>
              <a:srgbClr val="FCFCFC"/>
            </a:solidFill>
            <a:ln>
              <a:noFill/>
            </a:ln>
            <a:effectLst/>
          </p:spPr>
          <p:txBody>
            <a:bodyPr vert="horz" wrap="square" lIns="91419" tIns="45709" rIns="91419" bIns="45709" numCol="1" rtlCol="0" anchor="t" anchorCtr="0" compatLnSpc="1">
              <a:prstTxWarp prst="textNoShape">
                <a:avLst/>
              </a:prstTxWarp>
            </a:bodyPr>
            <a:lstStyle/>
            <a:p>
              <a:pPr defTabSz="914217" fontAlgn="base">
                <a:spcBef>
                  <a:spcPct val="0"/>
                </a:spcBef>
                <a:spcAft>
                  <a:spcPct val="0"/>
                </a:spcAft>
                <a:buClr>
                  <a:srgbClr val="CC9900"/>
                </a:buClr>
                <a:buFont typeface="Wingdings" pitchFamily="2" charset="2"/>
                <a:buChar char="n"/>
                <a:defRPr/>
              </a:pPr>
              <a:endParaRPr lang="zh-CN" altLang="en-US" kern="0" dirty="0">
                <a:solidFill>
                  <a:srgbClr val="000000"/>
                </a:solidFill>
                <a:latin typeface="Huawei Sans" panose="020C0503030203020204" pitchFamily="34" charset="0"/>
                <a:cs typeface="+mn-ea"/>
                <a:sym typeface="+mn-lt"/>
              </a:endParaRPr>
            </a:p>
          </p:txBody>
        </p:sp>
        <p:sp>
          <p:nvSpPr>
            <p:cNvPr id="111" name="矩形 110"/>
            <p:cNvSpPr/>
            <p:nvPr/>
          </p:nvSpPr>
          <p:spPr bwMode="auto">
            <a:xfrm>
              <a:off x="3418690" y="4261632"/>
              <a:ext cx="1958883" cy="1115911"/>
            </a:xfrm>
            <a:prstGeom prst="rect">
              <a:avLst/>
            </a:prstGeom>
            <a:solidFill>
              <a:srgbClr val="FFFFFF">
                <a:lumMod val="85000"/>
              </a:srgbClr>
            </a:solidFill>
            <a:ln>
              <a:noFill/>
            </a:ln>
            <a:effectLst/>
          </p:spPr>
          <p:txBody>
            <a:bodyPr vert="horz" wrap="square" lIns="91419" tIns="45709" rIns="91419" bIns="45709" numCol="1" rtlCol="0" anchor="t" anchorCtr="0" compatLnSpc="1">
              <a:prstTxWarp prst="textNoShape">
                <a:avLst/>
              </a:prstTxWarp>
            </a:bodyPr>
            <a:lstStyle/>
            <a:p>
              <a:pPr defTabSz="914217" fontAlgn="base">
                <a:spcBef>
                  <a:spcPct val="0"/>
                </a:spcBef>
                <a:spcAft>
                  <a:spcPct val="0"/>
                </a:spcAft>
                <a:buClr>
                  <a:srgbClr val="CC9900"/>
                </a:buClr>
                <a:buFont typeface="Wingdings" pitchFamily="2" charset="2"/>
                <a:buChar char="n"/>
                <a:defRPr/>
              </a:pPr>
              <a:endParaRPr lang="zh-CN" altLang="en-US" kern="0" dirty="0">
                <a:solidFill>
                  <a:srgbClr val="000000"/>
                </a:solidFill>
                <a:latin typeface="Huawei Sans" panose="020C0503030203020204" pitchFamily="34" charset="0"/>
                <a:cs typeface="+mn-ea"/>
                <a:sym typeface="+mn-lt"/>
              </a:endParaRPr>
            </a:p>
          </p:txBody>
        </p:sp>
        <p:sp>
          <p:nvSpPr>
            <p:cNvPr id="113" name="文本框 112"/>
            <p:cNvSpPr txBox="1"/>
            <p:nvPr/>
          </p:nvSpPr>
          <p:spPr>
            <a:xfrm>
              <a:off x="3516139" y="5015143"/>
              <a:ext cx="1004903" cy="261610"/>
            </a:xfrm>
            <a:prstGeom prst="rect">
              <a:avLst/>
            </a:prstGeom>
            <a:noFill/>
          </p:spPr>
          <p:txBody>
            <a:bodyPr wrap="square" rtlCol="0">
              <a:spAutoFit/>
            </a:bodyPr>
            <a:lstStyle/>
            <a:p>
              <a:pPr algn="ctr" defTabSz="914217" fontAlgn="base">
                <a:spcBef>
                  <a:spcPct val="0"/>
                </a:spcBef>
                <a:spcAft>
                  <a:spcPct val="0"/>
                </a:spcAft>
              </a:pPr>
              <a:r>
                <a:rPr lang="en-US" sz="1100">
                  <a:solidFill>
                    <a:srgbClr val="000000"/>
                  </a:solidFill>
                  <a:latin typeface="Huawei Sans" panose="020C0503030203020204" pitchFamily="34" charset="0"/>
                  <a:cs typeface="+mn-ea"/>
                  <a:sym typeface="+mn-lt"/>
                </a:rPr>
                <a:t>Competitors</a:t>
              </a:r>
            </a:p>
          </p:txBody>
        </p:sp>
        <p:sp>
          <p:nvSpPr>
            <p:cNvPr id="116" name="文本框 115"/>
            <p:cNvSpPr txBox="1"/>
            <p:nvPr/>
          </p:nvSpPr>
          <p:spPr>
            <a:xfrm>
              <a:off x="1472897" y="4975409"/>
              <a:ext cx="956375" cy="276999"/>
            </a:xfrm>
            <a:prstGeom prst="rect">
              <a:avLst/>
            </a:prstGeom>
            <a:noFill/>
          </p:spPr>
          <p:txBody>
            <a:bodyPr wrap="square" rtlCol="0">
              <a:spAutoFit/>
            </a:bodyPr>
            <a:lstStyle/>
            <a:p>
              <a:pPr defTabSz="914217" fontAlgn="base">
                <a:spcBef>
                  <a:spcPct val="0"/>
                </a:spcBef>
                <a:spcAft>
                  <a:spcPct val="0"/>
                </a:spcAft>
              </a:pPr>
              <a:r>
                <a:rPr lang="en-US" sz="1200" b="1">
                  <a:solidFill>
                    <a:srgbClr val="C00000"/>
                  </a:solidFill>
                  <a:latin typeface="Huawei Sans" panose="020C0503030203020204" pitchFamily="34" charset="0"/>
                  <a:cs typeface="+mn-ea"/>
                  <a:sym typeface="+mn-lt"/>
                </a:rPr>
                <a:t>Atlas 200</a:t>
              </a:r>
            </a:p>
          </p:txBody>
        </p:sp>
        <p:sp>
          <p:nvSpPr>
            <p:cNvPr id="119" name="文本框 118"/>
            <p:cNvSpPr txBox="1"/>
            <p:nvPr/>
          </p:nvSpPr>
          <p:spPr>
            <a:xfrm>
              <a:off x="2194826" y="4479781"/>
              <a:ext cx="1257949" cy="276999"/>
            </a:xfrm>
            <a:prstGeom prst="rect">
              <a:avLst/>
            </a:prstGeom>
            <a:noFill/>
          </p:spPr>
          <p:txBody>
            <a:bodyPr wrap="square" rtlCol="0">
              <a:spAutoFit/>
            </a:bodyPr>
            <a:lstStyle/>
            <a:p>
              <a:pPr defTabSz="914217" fontAlgn="base">
                <a:spcBef>
                  <a:spcPct val="0"/>
                </a:spcBef>
                <a:spcAft>
                  <a:spcPct val="0"/>
                </a:spcAft>
              </a:pPr>
              <a:r>
                <a:rPr lang="en-US" sz="1200" dirty="0">
                  <a:solidFill>
                    <a:srgbClr val="1D1D1A"/>
                  </a:solidFill>
                  <a:latin typeface="Huawei Sans" panose="020C0503030203020204" pitchFamily="34" charset="0"/>
                  <a:cs typeface="+mn-ea"/>
                  <a:sym typeface="+mn-lt"/>
                </a:rPr>
                <a:t>Up to 22 TOPS</a:t>
              </a:r>
            </a:p>
          </p:txBody>
        </p:sp>
        <p:sp>
          <p:nvSpPr>
            <p:cNvPr id="121" name="文本框 120"/>
            <p:cNvSpPr txBox="1"/>
            <p:nvPr/>
          </p:nvSpPr>
          <p:spPr>
            <a:xfrm>
              <a:off x="2213476" y="4778250"/>
              <a:ext cx="616531" cy="276999"/>
            </a:xfrm>
            <a:prstGeom prst="rect">
              <a:avLst/>
            </a:prstGeom>
            <a:noFill/>
          </p:spPr>
          <p:txBody>
            <a:bodyPr wrap="square" rtlCol="0">
              <a:spAutoFit/>
            </a:bodyPr>
            <a:lstStyle/>
            <a:p>
              <a:pPr defTabSz="914217" fontAlgn="base">
                <a:spcBef>
                  <a:spcPct val="0"/>
                </a:spcBef>
                <a:spcAft>
                  <a:spcPct val="0"/>
                </a:spcAft>
              </a:pPr>
              <a:r>
                <a:rPr lang="en-US" sz="1200" dirty="0">
                  <a:solidFill>
                    <a:srgbClr val="1D1D1A"/>
                  </a:solidFill>
                  <a:latin typeface="Huawei Sans" panose="020C0503030203020204" pitchFamily="34" charset="0"/>
                  <a:cs typeface="+mn-ea"/>
                  <a:sym typeface="+mn-lt"/>
                </a:rPr>
                <a:t>8 W</a:t>
              </a:r>
            </a:p>
          </p:txBody>
        </p:sp>
        <p:sp>
          <p:nvSpPr>
            <p:cNvPr id="122" name="文本框 121"/>
            <p:cNvSpPr txBox="1"/>
            <p:nvPr/>
          </p:nvSpPr>
          <p:spPr>
            <a:xfrm>
              <a:off x="4417442" y="4478771"/>
              <a:ext cx="926717" cy="276999"/>
            </a:xfrm>
            <a:prstGeom prst="rect">
              <a:avLst/>
            </a:prstGeom>
            <a:noFill/>
          </p:spPr>
          <p:txBody>
            <a:bodyPr wrap="square" rtlCol="0">
              <a:spAutoFit/>
            </a:bodyPr>
            <a:lstStyle/>
            <a:p>
              <a:pPr defTabSz="914217" fontAlgn="base">
                <a:spcBef>
                  <a:spcPct val="0"/>
                </a:spcBef>
                <a:spcAft>
                  <a:spcPct val="0"/>
                </a:spcAft>
              </a:pPr>
              <a:r>
                <a:rPr lang="en-US" sz="1200" dirty="0">
                  <a:solidFill>
                    <a:srgbClr val="1D1D1A"/>
                  </a:solidFill>
                  <a:latin typeface="Huawei Sans" panose="020C0503030203020204" pitchFamily="34" charset="0"/>
                  <a:cs typeface="+mn-ea"/>
                  <a:sym typeface="+mn-lt"/>
                </a:rPr>
                <a:t>2.6 TOPS</a:t>
              </a:r>
            </a:p>
          </p:txBody>
        </p:sp>
        <p:sp>
          <p:nvSpPr>
            <p:cNvPr id="123" name="文本框 122"/>
            <p:cNvSpPr txBox="1"/>
            <p:nvPr/>
          </p:nvSpPr>
          <p:spPr>
            <a:xfrm>
              <a:off x="4410267" y="4754910"/>
              <a:ext cx="861590" cy="276999"/>
            </a:xfrm>
            <a:prstGeom prst="rect">
              <a:avLst/>
            </a:prstGeom>
            <a:noFill/>
          </p:spPr>
          <p:txBody>
            <a:bodyPr wrap="square" rtlCol="0">
              <a:spAutoFit/>
            </a:bodyPr>
            <a:lstStyle/>
            <a:p>
              <a:pPr defTabSz="914217" fontAlgn="base">
                <a:spcBef>
                  <a:spcPct val="0"/>
                </a:spcBef>
                <a:spcAft>
                  <a:spcPct val="0"/>
                </a:spcAft>
              </a:pPr>
              <a:r>
                <a:rPr lang="en-US" sz="1200">
                  <a:solidFill>
                    <a:srgbClr val="1D1D1A"/>
                  </a:solidFill>
                  <a:latin typeface="Huawei Sans" panose="020C0503030203020204" pitchFamily="34" charset="0"/>
                  <a:cs typeface="+mn-ea"/>
                  <a:sym typeface="+mn-lt"/>
                </a:rPr>
                <a:t>7.5–15 W</a:t>
              </a:r>
            </a:p>
          </p:txBody>
        </p:sp>
        <p:pic>
          <p:nvPicPr>
            <p:cNvPr id="140" name="图片 1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970" y="4418187"/>
              <a:ext cx="1159691" cy="652327"/>
            </a:xfrm>
            <a:prstGeom prst="rect">
              <a:avLst/>
            </a:prstGeom>
          </p:spPr>
        </p:pic>
        <p:grpSp>
          <p:nvGrpSpPr>
            <p:cNvPr id="141" name="组合 140"/>
            <p:cNvGrpSpPr/>
            <p:nvPr/>
          </p:nvGrpSpPr>
          <p:grpSpPr>
            <a:xfrm>
              <a:off x="3631850" y="4536163"/>
              <a:ext cx="756978" cy="405464"/>
              <a:chOff x="1906254" y="2807414"/>
              <a:chExt cx="756978" cy="405464"/>
            </a:xfrm>
          </p:grpSpPr>
          <p:pic>
            <p:nvPicPr>
              <p:cNvPr id="142" name="图片 141"/>
              <p:cNvPicPr>
                <a:picLocks noChangeAspect="1"/>
              </p:cNvPicPr>
              <p:nvPr/>
            </p:nvPicPr>
            <p:blipFill>
              <a:blip r:embed="rId4" cstate="print"/>
              <a:stretch>
                <a:fillRect/>
              </a:stretch>
            </p:blipFill>
            <p:spPr>
              <a:xfrm>
                <a:off x="1906254" y="2807414"/>
                <a:ext cx="756978" cy="405464"/>
              </a:xfrm>
              <a:prstGeom prst="rect">
                <a:avLst/>
              </a:prstGeom>
            </p:spPr>
          </p:pic>
          <p:sp>
            <p:nvSpPr>
              <p:cNvPr id="143" name="矩形 142"/>
              <p:cNvSpPr/>
              <p:nvPr/>
            </p:nvSpPr>
            <p:spPr>
              <a:xfrm>
                <a:off x="2249260" y="2923432"/>
                <a:ext cx="93328" cy="88509"/>
              </a:xfrm>
              <a:prstGeom prst="rect">
                <a:avLst/>
              </a:prstGeom>
              <a:solidFill>
                <a:srgbClr val="B6B9D0"/>
              </a:solidFill>
              <a:ln w="12700" cap="flat" cmpd="sng" algn="ctr">
                <a:noFill/>
                <a:prstDash val="solid"/>
                <a:miter lim="800000"/>
              </a:ln>
              <a:effectLst/>
            </p:spPr>
            <p:txBody>
              <a:bodyPr rtlCol="0" anchor="ctr"/>
              <a:lstStyle/>
              <a:p>
                <a:pPr algn="ctr">
                  <a:defRPr/>
                </a:pPr>
                <a:endParaRPr lang="zh-CN" altLang="en-US" kern="0" dirty="0">
                  <a:solidFill>
                    <a:srgbClr val="666666"/>
                  </a:solidFill>
                  <a:latin typeface="Huawei Sans" panose="020C0503030203020204" pitchFamily="34" charset="0"/>
                  <a:cs typeface="+mn-ea"/>
                  <a:sym typeface="+mn-lt"/>
                </a:endParaRPr>
              </a:p>
            </p:txBody>
          </p:sp>
        </p:grpSp>
        <p:sp>
          <p:nvSpPr>
            <p:cNvPr id="151" name="矩形 150"/>
            <p:cNvSpPr/>
            <p:nvPr/>
          </p:nvSpPr>
          <p:spPr bwMode="auto">
            <a:xfrm>
              <a:off x="3413497" y="5375381"/>
              <a:ext cx="1958883" cy="442435"/>
            </a:xfrm>
            <a:prstGeom prst="rect">
              <a:avLst/>
            </a:prstGeom>
            <a:solidFill>
              <a:srgbClr val="FCFCFC"/>
            </a:solidFill>
            <a:ln>
              <a:noFill/>
            </a:ln>
            <a:effectLst/>
          </p:spPr>
          <p:txBody>
            <a:bodyPr vert="horz" wrap="square" lIns="91419" tIns="45709" rIns="91419" bIns="45709" numCol="1" rtlCol="0" anchor="t" anchorCtr="0" compatLnSpc="1">
              <a:prstTxWarp prst="textNoShape">
                <a:avLst/>
              </a:prstTxWarp>
            </a:bodyPr>
            <a:lstStyle/>
            <a:p>
              <a:pPr defTabSz="914217" fontAlgn="base">
                <a:spcBef>
                  <a:spcPct val="0"/>
                </a:spcBef>
                <a:spcAft>
                  <a:spcPct val="0"/>
                </a:spcAft>
                <a:buClr>
                  <a:srgbClr val="CC9900"/>
                </a:buClr>
                <a:buFont typeface="Wingdings" pitchFamily="2" charset="2"/>
                <a:buChar char="n"/>
                <a:defRPr/>
              </a:pPr>
              <a:endParaRPr lang="zh-CN" altLang="en-US" kern="0" dirty="0">
                <a:solidFill>
                  <a:srgbClr val="000000"/>
                </a:solidFill>
                <a:latin typeface="Huawei Sans" panose="020C0503030203020204" pitchFamily="34" charset="0"/>
                <a:cs typeface="+mn-ea"/>
                <a:sym typeface="+mn-lt"/>
              </a:endParaRPr>
            </a:p>
          </p:txBody>
        </p:sp>
        <p:sp>
          <p:nvSpPr>
            <p:cNvPr id="152" name="矩形 151"/>
            <p:cNvSpPr/>
            <p:nvPr/>
          </p:nvSpPr>
          <p:spPr bwMode="auto">
            <a:xfrm>
              <a:off x="1459807" y="5381993"/>
              <a:ext cx="1958883" cy="439324"/>
            </a:xfrm>
            <a:prstGeom prst="rect">
              <a:avLst/>
            </a:prstGeom>
            <a:solidFill>
              <a:srgbClr val="FFFFFF">
                <a:lumMod val="85000"/>
              </a:srgbClr>
            </a:solidFill>
            <a:ln>
              <a:noFill/>
            </a:ln>
            <a:effectLst/>
          </p:spPr>
          <p:txBody>
            <a:bodyPr vert="horz" wrap="square" lIns="91419" tIns="45709" rIns="91419" bIns="45709" numCol="1" rtlCol="0" anchor="t" anchorCtr="0" compatLnSpc="1">
              <a:prstTxWarp prst="textNoShape">
                <a:avLst/>
              </a:prstTxWarp>
            </a:bodyPr>
            <a:lstStyle/>
            <a:p>
              <a:pPr defTabSz="914217" fontAlgn="base">
                <a:spcBef>
                  <a:spcPct val="0"/>
                </a:spcBef>
                <a:spcAft>
                  <a:spcPct val="0"/>
                </a:spcAft>
                <a:buClr>
                  <a:srgbClr val="CC9900"/>
                </a:buClr>
                <a:buFont typeface="Wingdings" pitchFamily="2" charset="2"/>
                <a:buChar char="n"/>
                <a:defRPr/>
              </a:pPr>
              <a:endParaRPr lang="zh-CN" altLang="en-US" kern="0" dirty="0">
                <a:solidFill>
                  <a:srgbClr val="000000"/>
                </a:solidFill>
                <a:latin typeface="Huawei Sans" panose="020C0503030203020204" pitchFamily="34" charset="0"/>
                <a:cs typeface="+mn-ea"/>
                <a:sym typeface="+mn-lt"/>
              </a:endParaRPr>
            </a:p>
          </p:txBody>
        </p:sp>
        <p:sp>
          <p:nvSpPr>
            <p:cNvPr id="149" name="TextBox 60"/>
            <p:cNvSpPr txBox="1"/>
            <p:nvPr/>
          </p:nvSpPr>
          <p:spPr>
            <a:xfrm>
              <a:off x="1943892" y="5406989"/>
              <a:ext cx="1190231"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600">
                  <a:solidFill>
                    <a:srgbClr val="C00000"/>
                  </a:solidFill>
                  <a:latin typeface="Huawei Sans" panose="020C0503030203020204" pitchFamily="34" charset="0"/>
                  <a:cs typeface="+mn-ea"/>
                  <a:sym typeface="+mn-lt"/>
                </a:rPr>
                <a:t>&gt;2 TOPS/W</a:t>
              </a:r>
            </a:p>
          </p:txBody>
        </p:sp>
        <p:sp>
          <p:nvSpPr>
            <p:cNvPr id="150" name="TextBox 60"/>
            <p:cNvSpPr txBox="1"/>
            <p:nvPr/>
          </p:nvSpPr>
          <p:spPr>
            <a:xfrm>
              <a:off x="3433580" y="5405686"/>
              <a:ext cx="1950740" cy="421945"/>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600">
                  <a:solidFill>
                    <a:srgbClr val="C00000"/>
                  </a:solidFill>
                  <a:latin typeface="Huawei Sans" panose="020C0503030203020204" pitchFamily="34" charset="0"/>
                  <a:cs typeface="+mn-ea"/>
                  <a:sym typeface="+mn-lt"/>
                </a:rPr>
                <a:t>0.17–0.34 TOPS/W</a:t>
              </a:r>
            </a:p>
          </p:txBody>
        </p:sp>
      </p:grpSp>
      <p:sp>
        <p:nvSpPr>
          <p:cNvPr id="91" name="TextBox 60"/>
          <p:cNvSpPr txBox="1"/>
          <p:nvPr/>
        </p:nvSpPr>
        <p:spPr>
          <a:xfrm>
            <a:off x="726088" y="2282408"/>
            <a:ext cx="5372704"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600" dirty="0">
                <a:latin typeface="Huawei Sans" panose="020C0503030203020204" pitchFamily="34" charset="0"/>
                <a:cs typeface="+mn-ea"/>
                <a:sym typeface="+mn-lt"/>
              </a:rPr>
              <a:t>Energy efficiency ratio: </a:t>
            </a:r>
            <a:r>
              <a:rPr lang="en-US" dirty="0">
                <a:solidFill>
                  <a:srgbClr val="C00000"/>
                </a:solidFill>
                <a:latin typeface="Huawei Sans" panose="020C0503030203020204" pitchFamily="34" charset="0"/>
                <a:cs typeface="+mn-ea"/>
                <a:sym typeface="+mn-lt"/>
              </a:rPr>
              <a:t>6 times</a:t>
            </a:r>
            <a:r>
              <a:rPr lang="en-US" sz="1600" dirty="0">
                <a:latin typeface="Huawei Sans" panose="020C0503030203020204" pitchFamily="34" charset="0"/>
                <a:cs typeface="+mn-ea"/>
                <a:sym typeface="+mn-lt"/>
              </a:rPr>
              <a:t> that of competitors</a:t>
            </a:r>
          </a:p>
        </p:txBody>
      </p:sp>
      <p:pic>
        <p:nvPicPr>
          <p:cNvPr id="105" name="图片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1512" y="2518793"/>
            <a:ext cx="2842058" cy="1598658"/>
          </a:xfrm>
          <a:prstGeom prst="rect">
            <a:avLst/>
          </a:prstGeom>
        </p:spPr>
      </p:pic>
      <p:sp>
        <p:nvSpPr>
          <p:cNvPr id="107" name="矩形 106"/>
          <p:cNvSpPr/>
          <p:nvPr/>
        </p:nvSpPr>
        <p:spPr>
          <a:xfrm>
            <a:off x="7957966" y="4320981"/>
            <a:ext cx="1577804" cy="1640684"/>
          </a:xfrm>
          <a:prstGeom prst="rect">
            <a:avLst/>
          </a:prstGeom>
          <a:solidFill>
            <a:sysClr val="window" lastClr="FFFFFF">
              <a:lumMod val="85000"/>
              <a:alpha val="52000"/>
            </a:sysClr>
          </a:soli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685526">
              <a:defRPr/>
            </a:pPr>
            <a:endParaRPr lang="en-US" sz="1200" kern="0" dirty="0">
              <a:solidFill>
                <a:prstClr val="white"/>
              </a:solidFill>
              <a:latin typeface="Huawei Sans" panose="020C0503030203020204" pitchFamily="34" charset="0"/>
              <a:cs typeface="+mn-ea"/>
              <a:sym typeface="+mn-lt"/>
            </a:endParaRPr>
          </a:p>
        </p:txBody>
      </p:sp>
      <p:sp>
        <p:nvSpPr>
          <p:cNvPr id="108" name="椭圆 107"/>
          <p:cNvSpPr/>
          <p:nvPr/>
        </p:nvSpPr>
        <p:spPr>
          <a:xfrm>
            <a:off x="10271561" y="2339027"/>
            <a:ext cx="689401" cy="689401"/>
          </a:xfrm>
          <a:prstGeom prst="ellipse">
            <a:avLst/>
          </a:prstGeom>
          <a:noFill/>
          <a:ln w="19050" cap="flat" cmpd="sng" algn="ctr">
            <a:solidFill>
              <a:srgbClr val="C00000"/>
            </a:soli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685526">
              <a:defRPr/>
            </a:pPr>
            <a:endParaRPr lang="en-US" sz="1349" kern="0" dirty="0">
              <a:solidFill>
                <a:prstClr val="white"/>
              </a:solidFill>
              <a:latin typeface="Huawei Sans" panose="020C0503030203020204" pitchFamily="34" charset="0"/>
              <a:cs typeface="+mn-ea"/>
              <a:sym typeface="+mn-lt"/>
            </a:endParaRPr>
          </a:p>
        </p:txBody>
      </p:sp>
      <p:sp>
        <p:nvSpPr>
          <p:cNvPr id="112" name="文本框 111"/>
          <p:cNvSpPr txBox="1"/>
          <p:nvPr/>
        </p:nvSpPr>
        <p:spPr>
          <a:xfrm>
            <a:off x="10141018" y="2614509"/>
            <a:ext cx="901940" cy="279581"/>
          </a:xfrm>
          <a:prstGeom prst="rect">
            <a:avLst/>
          </a:prstGeom>
          <a:solidFill>
            <a:sysClr val="window" lastClr="FFFFFF"/>
          </a:solidFill>
        </p:spPr>
        <p:txBody>
          <a:bodyPr wrap="square" lIns="35986" rIns="35986" rtlCol="0" anchor="ctr" anchorCtr="0">
            <a:noAutofit/>
          </a:bodyPr>
          <a:lstStyle/>
          <a:p>
            <a:pPr algn="ctr" defTabSz="685526">
              <a:defRPr/>
            </a:pPr>
            <a:r>
              <a:rPr lang="en-US" sz="1599" b="1">
                <a:solidFill>
                  <a:srgbClr val="C00000"/>
                </a:solidFill>
                <a:latin typeface="Huawei Sans" panose="020C0503030203020204" pitchFamily="34" charset="0"/>
                <a:cs typeface="+mn-ea"/>
                <a:sym typeface="+mn-lt"/>
              </a:rPr>
              <a:t>&lt;1.1</a:t>
            </a:r>
          </a:p>
        </p:txBody>
      </p:sp>
      <p:sp>
        <p:nvSpPr>
          <p:cNvPr id="129" name="椭圆 128"/>
          <p:cNvSpPr/>
          <p:nvPr/>
        </p:nvSpPr>
        <p:spPr>
          <a:xfrm>
            <a:off x="10283385" y="3169224"/>
            <a:ext cx="689401" cy="689401"/>
          </a:xfrm>
          <a:prstGeom prst="ellipse">
            <a:avLst/>
          </a:prstGeom>
          <a:noFill/>
          <a:ln w="19050" cap="flat" cmpd="sng" algn="ctr">
            <a:solidFill>
              <a:schemeClr val="bg1"/>
            </a:solid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685526">
              <a:defRPr/>
            </a:pPr>
            <a:endParaRPr lang="en-US" sz="1349" kern="0" dirty="0">
              <a:solidFill>
                <a:prstClr val="white"/>
              </a:solidFill>
              <a:latin typeface="Huawei Sans" panose="020C0503030203020204" pitchFamily="34" charset="0"/>
              <a:cs typeface="+mn-ea"/>
              <a:sym typeface="+mn-lt"/>
            </a:endParaRPr>
          </a:p>
        </p:txBody>
      </p:sp>
      <p:sp>
        <p:nvSpPr>
          <p:cNvPr id="138" name="文本框 137"/>
          <p:cNvSpPr txBox="1"/>
          <p:nvPr/>
        </p:nvSpPr>
        <p:spPr>
          <a:xfrm>
            <a:off x="10178946" y="3439384"/>
            <a:ext cx="901940" cy="279581"/>
          </a:xfrm>
          <a:prstGeom prst="rect">
            <a:avLst/>
          </a:prstGeom>
          <a:solidFill>
            <a:sysClr val="window" lastClr="FFFFFF"/>
          </a:solidFill>
        </p:spPr>
        <p:txBody>
          <a:bodyPr wrap="square" lIns="35986" rIns="35986" rtlCol="0" anchor="ctr" anchorCtr="0">
            <a:noAutofit/>
          </a:bodyPr>
          <a:lstStyle/>
          <a:p>
            <a:pPr algn="ctr" defTabSz="685526">
              <a:defRPr/>
            </a:pPr>
            <a:r>
              <a:rPr lang="en-US" sz="1599" b="1" dirty="0">
                <a:solidFill>
                  <a:srgbClr val="666666"/>
                </a:solidFill>
                <a:latin typeface="Huawei Sans" panose="020C0503030203020204" pitchFamily="34" charset="0"/>
                <a:cs typeface="+mn-ea"/>
                <a:sym typeface="+mn-lt"/>
              </a:rPr>
              <a:t>1.5</a:t>
            </a:r>
          </a:p>
        </p:txBody>
      </p:sp>
      <p:sp>
        <p:nvSpPr>
          <p:cNvPr id="139" name="矩形 138"/>
          <p:cNvSpPr/>
          <p:nvPr/>
        </p:nvSpPr>
        <p:spPr>
          <a:xfrm>
            <a:off x="6208907" y="2265514"/>
            <a:ext cx="2691941" cy="646074"/>
          </a:xfrm>
          <a:prstGeom prst="rect">
            <a:avLst/>
          </a:prstGeom>
        </p:spPr>
        <p:txBody>
          <a:bodyPr wrap="square">
            <a:spAutoFit/>
          </a:bodyPr>
          <a:lstStyle/>
          <a:p>
            <a:pPr algn="ctr" defTabSz="913989">
              <a:defRPr/>
            </a:pPr>
            <a:r>
              <a:rPr lang="en-US" sz="1799" b="1" dirty="0">
                <a:latin typeface="Huawei Sans" panose="020C0503030203020204" pitchFamily="34" charset="0"/>
                <a:cs typeface="+mn-ea"/>
                <a:sym typeface="+mn-lt"/>
              </a:rPr>
              <a:t>AI cluster with </a:t>
            </a:r>
            <a:r>
              <a:rPr lang="en-US" sz="1799" b="1" dirty="0">
                <a:solidFill>
                  <a:srgbClr val="C00000"/>
                </a:solidFill>
                <a:latin typeface="Huawei Sans" panose="020C0503030203020204" pitchFamily="34" charset="0"/>
                <a:cs typeface="+mn-ea"/>
                <a:sym typeface="+mn-lt"/>
              </a:rPr>
              <a:t>PUE reduced by about 30%</a:t>
            </a:r>
          </a:p>
        </p:txBody>
      </p:sp>
      <p:sp>
        <p:nvSpPr>
          <p:cNvPr id="144" name="矩形 143"/>
          <p:cNvSpPr/>
          <p:nvPr/>
        </p:nvSpPr>
        <p:spPr>
          <a:xfrm>
            <a:off x="6107160" y="4319895"/>
            <a:ext cx="1745228" cy="1641771"/>
          </a:xfrm>
          <a:prstGeom prst="rect">
            <a:avLst/>
          </a:prstGeom>
          <a:solidFill>
            <a:sysClr val="window" lastClr="FFFFFF">
              <a:lumMod val="95000"/>
              <a:alpha val="38000"/>
            </a:sysClr>
          </a:soli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685526">
              <a:defRPr/>
            </a:pPr>
            <a:endParaRPr lang="en-US" sz="1200" kern="0" dirty="0">
              <a:solidFill>
                <a:prstClr val="white"/>
              </a:solidFill>
              <a:latin typeface="Huawei Sans" panose="020C0503030203020204" pitchFamily="34" charset="0"/>
              <a:cs typeface="+mn-ea"/>
              <a:sym typeface="+mn-lt"/>
            </a:endParaRPr>
          </a:p>
        </p:txBody>
      </p:sp>
      <p:sp>
        <p:nvSpPr>
          <p:cNvPr id="145" name="矩形 11"/>
          <p:cNvSpPr/>
          <p:nvPr/>
        </p:nvSpPr>
        <p:spPr>
          <a:xfrm>
            <a:off x="9219099" y="2610839"/>
            <a:ext cx="1068730" cy="21587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200" dirty="0">
                <a:solidFill>
                  <a:srgbClr val="C00000"/>
                </a:solidFill>
                <a:latin typeface="Huawei Sans" panose="020C0503030203020204" pitchFamily="34" charset="0"/>
                <a:ea typeface="微软雅黑"/>
                <a:cs typeface="+mn-ea"/>
                <a:sym typeface="+mn-lt"/>
              </a:rPr>
              <a:t>Atlas 900</a:t>
            </a:r>
          </a:p>
        </p:txBody>
      </p:sp>
      <p:sp>
        <p:nvSpPr>
          <p:cNvPr id="146" name="矩形 11"/>
          <p:cNvSpPr/>
          <p:nvPr/>
        </p:nvSpPr>
        <p:spPr>
          <a:xfrm>
            <a:off x="9277082" y="3239469"/>
            <a:ext cx="879676" cy="58527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200" dirty="0">
                <a:solidFill>
                  <a:srgbClr val="1D1D1A">
                    <a:lumMod val="90000"/>
                    <a:lumOff val="10000"/>
                  </a:srgbClr>
                </a:solidFill>
                <a:latin typeface="Huawei Sans" panose="020C0503030203020204" pitchFamily="34" charset="0"/>
                <a:ea typeface="微软雅黑"/>
                <a:cs typeface="+mn-ea"/>
                <a:sym typeface="+mn-lt"/>
              </a:rPr>
              <a:t>Air-cooled cluster </a:t>
            </a:r>
            <a:r>
              <a:rPr lang="en-US" sz="1200" dirty="0" smtClean="0">
                <a:solidFill>
                  <a:srgbClr val="1D1D1A">
                    <a:lumMod val="90000"/>
                    <a:lumOff val="10000"/>
                  </a:srgbClr>
                </a:solidFill>
                <a:latin typeface="Huawei Sans" panose="020C0503030203020204" pitchFamily="34" charset="0"/>
                <a:ea typeface="微软雅黑"/>
                <a:cs typeface="+mn-ea"/>
                <a:sym typeface="+mn-lt"/>
              </a:rPr>
              <a:t>competitors</a:t>
            </a:r>
            <a:endParaRPr lang="en-US" sz="1200" dirty="0">
              <a:solidFill>
                <a:srgbClr val="1D1D1A">
                  <a:lumMod val="90000"/>
                  <a:lumOff val="10000"/>
                </a:srgbClr>
              </a:solidFill>
              <a:latin typeface="Huawei Sans" panose="020C0503030203020204" pitchFamily="34" charset="0"/>
              <a:ea typeface="微软雅黑"/>
              <a:cs typeface="+mn-ea"/>
              <a:sym typeface="+mn-lt"/>
            </a:endParaRPr>
          </a:p>
        </p:txBody>
      </p:sp>
      <p:sp>
        <p:nvSpPr>
          <p:cNvPr id="147" name="矩形 11"/>
          <p:cNvSpPr/>
          <p:nvPr/>
        </p:nvSpPr>
        <p:spPr>
          <a:xfrm>
            <a:off x="10184755" y="2438677"/>
            <a:ext cx="869328" cy="2004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100">
                <a:solidFill>
                  <a:srgbClr val="C00000"/>
                </a:solidFill>
                <a:latin typeface="Huawei Sans" panose="020C0503030203020204" pitchFamily="34" charset="0"/>
                <a:ea typeface="微软雅黑"/>
                <a:cs typeface="+mn-ea"/>
                <a:sym typeface="+mn-lt"/>
              </a:rPr>
              <a:t>PUE</a:t>
            </a:r>
          </a:p>
        </p:txBody>
      </p:sp>
      <p:sp>
        <p:nvSpPr>
          <p:cNvPr id="148" name="矩形 11"/>
          <p:cNvSpPr/>
          <p:nvPr/>
        </p:nvSpPr>
        <p:spPr>
          <a:xfrm>
            <a:off x="10196579" y="3269004"/>
            <a:ext cx="869328" cy="2004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100">
                <a:solidFill>
                  <a:srgbClr val="666666"/>
                </a:solidFill>
                <a:latin typeface="Huawei Sans" panose="020C0503030203020204" pitchFamily="34" charset="0"/>
                <a:ea typeface="微软雅黑"/>
                <a:cs typeface="+mn-ea"/>
                <a:sym typeface="+mn-lt"/>
              </a:rPr>
              <a:t>PUE</a:t>
            </a:r>
          </a:p>
        </p:txBody>
      </p:sp>
      <p:grpSp>
        <p:nvGrpSpPr>
          <p:cNvPr id="153" name="组合 152"/>
          <p:cNvGrpSpPr/>
          <p:nvPr/>
        </p:nvGrpSpPr>
        <p:grpSpPr>
          <a:xfrm>
            <a:off x="6336883" y="5212343"/>
            <a:ext cx="715501" cy="400957"/>
            <a:chOff x="827663" y="1185341"/>
            <a:chExt cx="1359385" cy="761782"/>
          </a:xfrm>
          <a:solidFill>
            <a:srgbClr val="666666">
              <a:alpha val="51000"/>
            </a:srgbClr>
          </a:solidFill>
        </p:grpSpPr>
        <p:sp>
          <p:nvSpPr>
            <p:cNvPr id="154" name="Freeform 63"/>
            <p:cNvSpPr>
              <a:spLocks/>
            </p:cNvSpPr>
            <p:nvPr/>
          </p:nvSpPr>
          <p:spPr bwMode="auto">
            <a:xfrm flipH="1">
              <a:off x="82766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sp>
          <p:nvSpPr>
            <p:cNvPr id="155" name="Freeform 63"/>
            <p:cNvSpPr>
              <a:spLocks/>
            </p:cNvSpPr>
            <p:nvPr/>
          </p:nvSpPr>
          <p:spPr bwMode="auto">
            <a:xfrm flipH="1">
              <a:off x="128380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sp>
          <p:nvSpPr>
            <p:cNvPr id="156" name="Freeform 63"/>
            <p:cNvSpPr>
              <a:spLocks/>
            </p:cNvSpPr>
            <p:nvPr/>
          </p:nvSpPr>
          <p:spPr bwMode="auto">
            <a:xfrm flipH="1">
              <a:off x="173994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grpSp>
      <p:grpSp>
        <p:nvGrpSpPr>
          <p:cNvPr id="157" name="组合 156"/>
          <p:cNvGrpSpPr/>
          <p:nvPr/>
        </p:nvGrpSpPr>
        <p:grpSpPr>
          <a:xfrm>
            <a:off x="6326749" y="4433391"/>
            <a:ext cx="1195670" cy="400957"/>
            <a:chOff x="827663" y="1185341"/>
            <a:chExt cx="2271663" cy="761782"/>
          </a:xfrm>
          <a:solidFill>
            <a:srgbClr val="C00000">
              <a:alpha val="51000"/>
            </a:srgbClr>
          </a:solidFill>
        </p:grpSpPr>
        <p:sp>
          <p:nvSpPr>
            <p:cNvPr id="158" name="Freeform 63"/>
            <p:cNvSpPr>
              <a:spLocks/>
            </p:cNvSpPr>
            <p:nvPr/>
          </p:nvSpPr>
          <p:spPr bwMode="auto">
            <a:xfrm flipH="1">
              <a:off x="82766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sp>
          <p:nvSpPr>
            <p:cNvPr id="159" name="Freeform 63"/>
            <p:cNvSpPr>
              <a:spLocks/>
            </p:cNvSpPr>
            <p:nvPr/>
          </p:nvSpPr>
          <p:spPr bwMode="auto">
            <a:xfrm flipH="1">
              <a:off x="128380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sp>
          <p:nvSpPr>
            <p:cNvPr id="160" name="Freeform 63"/>
            <p:cNvSpPr>
              <a:spLocks/>
            </p:cNvSpPr>
            <p:nvPr/>
          </p:nvSpPr>
          <p:spPr bwMode="auto">
            <a:xfrm flipH="1">
              <a:off x="173994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sp>
          <p:nvSpPr>
            <p:cNvPr id="161" name="Freeform 63"/>
            <p:cNvSpPr>
              <a:spLocks/>
            </p:cNvSpPr>
            <p:nvPr/>
          </p:nvSpPr>
          <p:spPr bwMode="auto">
            <a:xfrm flipH="1">
              <a:off x="2196083"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sp>
          <p:nvSpPr>
            <p:cNvPr id="162" name="Freeform 63"/>
            <p:cNvSpPr>
              <a:spLocks/>
            </p:cNvSpPr>
            <p:nvPr/>
          </p:nvSpPr>
          <p:spPr bwMode="auto">
            <a:xfrm flipH="1">
              <a:off x="2652221" y="1185341"/>
              <a:ext cx="447105" cy="761782"/>
            </a:xfrm>
            <a:custGeom>
              <a:avLst/>
              <a:gdLst/>
              <a:ahLst/>
              <a:cxnLst>
                <a:cxn ang="0">
                  <a:pos x="4913" y="0"/>
                </a:cxn>
                <a:cxn ang="0">
                  <a:pos x="11380" y="9251"/>
                </a:cxn>
                <a:cxn ang="0">
                  <a:pos x="8661" y="9251"/>
                </a:cxn>
                <a:cxn ang="0">
                  <a:pos x="8667" y="9270"/>
                </a:cxn>
                <a:cxn ang="0">
                  <a:pos x="4712" y="9270"/>
                </a:cxn>
                <a:cxn ang="0">
                  <a:pos x="6491" y="16420"/>
                </a:cxn>
                <a:cxn ang="0">
                  <a:pos x="0" y="7132"/>
                </a:cxn>
                <a:cxn ang="0">
                  <a:pos x="6689" y="7132"/>
                </a:cxn>
                <a:cxn ang="0">
                  <a:pos x="4913" y="0"/>
                </a:cxn>
              </a:cxnLst>
              <a:rect l="0" t="0" r="r" b="b"/>
              <a:pathLst>
                <a:path w="11380" h="16420">
                  <a:moveTo>
                    <a:pt x="4913" y="0"/>
                  </a:moveTo>
                  <a:lnTo>
                    <a:pt x="11380" y="9251"/>
                  </a:lnTo>
                  <a:lnTo>
                    <a:pt x="8661" y="9251"/>
                  </a:lnTo>
                  <a:lnTo>
                    <a:pt x="8667" y="9270"/>
                  </a:lnTo>
                  <a:lnTo>
                    <a:pt x="4712" y="9270"/>
                  </a:lnTo>
                  <a:lnTo>
                    <a:pt x="6491" y="16420"/>
                  </a:lnTo>
                  <a:lnTo>
                    <a:pt x="0" y="7132"/>
                  </a:lnTo>
                  <a:lnTo>
                    <a:pt x="6689" y="7132"/>
                  </a:lnTo>
                  <a:lnTo>
                    <a:pt x="4913" y="0"/>
                  </a:lnTo>
                  <a:close/>
                </a:path>
              </a:pathLst>
            </a:custGeom>
            <a:grpFill/>
            <a:ln w="9525">
              <a:noFill/>
              <a:round/>
              <a:headEnd/>
              <a:tailEnd/>
            </a:ln>
          </p:spPr>
          <p:txBody>
            <a:bodyPr vert="horz" wrap="square" lIns="91404" tIns="45702" rIns="91404" bIns="45702" numCol="1" anchor="t" anchorCtr="0" compatLnSpc="1">
              <a:prstTxWarp prst="textNoShape">
                <a:avLst/>
              </a:prstTxWarp>
            </a:bodyPr>
            <a:lstStyle/>
            <a:p>
              <a:pPr defTabSz="685526"/>
              <a:endParaRPr lang="zh-CN" altLang="en-US" sz="1200" dirty="0">
                <a:solidFill>
                  <a:prstClr val="black"/>
                </a:solidFill>
                <a:latin typeface="Huawei Sans" panose="020C0503030203020204" pitchFamily="34" charset="0"/>
                <a:cs typeface="+mn-ea"/>
                <a:sym typeface="+mn-lt"/>
              </a:endParaRPr>
            </a:p>
          </p:txBody>
        </p:sp>
      </p:grpSp>
      <p:sp>
        <p:nvSpPr>
          <p:cNvPr id="163" name="TextBox 60"/>
          <p:cNvSpPr txBox="1"/>
          <p:nvPr/>
        </p:nvSpPr>
        <p:spPr>
          <a:xfrm>
            <a:off x="6133206" y="3770303"/>
            <a:ext cx="1709633" cy="622779"/>
          </a:xfrm>
          <a:prstGeom prst="rect">
            <a:avLst/>
          </a:prstGeom>
          <a:noFill/>
          <a:ln>
            <a:noFill/>
            <a:headEnd/>
            <a:tailEnd/>
          </a:ln>
          <a:effectLst/>
          <a:scene3d>
            <a:camera prst="orthographicFront"/>
            <a:lightRig rig="threePt" dir="t">
              <a:rot lat="0" lon="0" rev="1200000"/>
            </a:lightRig>
          </a:scene3d>
          <a:sp3d/>
        </p:spPr>
        <p:txBody>
          <a:bodyPr lIns="16839" tIns="8420" rIns="16839" bIns="8420"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100" b="0" dirty="0">
                <a:solidFill>
                  <a:srgbClr val="C00000"/>
                </a:solidFill>
                <a:latin typeface="Huawei Sans" panose="020C0503030203020204" pitchFamily="34" charset="0"/>
                <a:cs typeface="+mn-ea"/>
                <a:sym typeface="+mn-lt"/>
              </a:rPr>
              <a:t>Cooling capacity per rack</a:t>
            </a:r>
          </a:p>
        </p:txBody>
      </p:sp>
      <p:sp>
        <p:nvSpPr>
          <p:cNvPr id="164" name="矩形 163"/>
          <p:cNvSpPr/>
          <p:nvPr/>
        </p:nvSpPr>
        <p:spPr>
          <a:xfrm>
            <a:off x="6106049" y="3871353"/>
            <a:ext cx="1740009" cy="43401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112"/>
            <a:endParaRPr lang="en-US" sz="1200" dirty="0">
              <a:solidFill>
                <a:srgbClr val="666666"/>
              </a:solidFill>
              <a:latin typeface="Huawei Sans" panose="020C0503030203020204" pitchFamily="34" charset="0"/>
              <a:cs typeface="+mn-ea"/>
              <a:sym typeface="+mn-lt"/>
            </a:endParaRPr>
          </a:p>
        </p:txBody>
      </p:sp>
      <p:sp>
        <p:nvSpPr>
          <p:cNvPr id="165" name="矩形 11"/>
          <p:cNvSpPr/>
          <p:nvPr/>
        </p:nvSpPr>
        <p:spPr>
          <a:xfrm>
            <a:off x="6131045" y="4863480"/>
            <a:ext cx="911667" cy="24663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399" b="1" dirty="0">
                <a:solidFill>
                  <a:srgbClr val="C00000"/>
                </a:solidFill>
                <a:latin typeface="Huawei Sans" panose="020C0503030203020204" pitchFamily="34" charset="0"/>
                <a:ea typeface="微软雅黑"/>
                <a:cs typeface="+mn-ea"/>
                <a:sym typeface="+mn-lt"/>
              </a:rPr>
              <a:t>50 kW</a:t>
            </a:r>
          </a:p>
        </p:txBody>
      </p:sp>
      <p:sp>
        <p:nvSpPr>
          <p:cNvPr id="166" name="矩形 11"/>
          <p:cNvSpPr/>
          <p:nvPr/>
        </p:nvSpPr>
        <p:spPr>
          <a:xfrm>
            <a:off x="6131045" y="5622745"/>
            <a:ext cx="911667" cy="24663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399" b="1">
                <a:solidFill>
                  <a:srgbClr val="666666"/>
                </a:solidFill>
                <a:latin typeface="Huawei Sans" panose="020C0503030203020204" pitchFamily="34" charset="0"/>
                <a:ea typeface="微软雅黑"/>
                <a:cs typeface="+mn-ea"/>
                <a:sym typeface="+mn-lt"/>
              </a:rPr>
              <a:t>30 kW</a:t>
            </a:r>
          </a:p>
        </p:txBody>
      </p:sp>
      <p:sp>
        <p:nvSpPr>
          <p:cNvPr id="167" name="矩形 166"/>
          <p:cNvSpPr/>
          <p:nvPr/>
        </p:nvSpPr>
        <p:spPr>
          <a:xfrm>
            <a:off x="9587845" y="4320982"/>
            <a:ext cx="1799297" cy="1640684"/>
          </a:xfrm>
          <a:prstGeom prst="rect">
            <a:avLst/>
          </a:prstGeom>
          <a:solidFill>
            <a:sysClr val="window" lastClr="FFFFFF">
              <a:lumMod val="95000"/>
              <a:alpha val="38000"/>
            </a:sysClr>
          </a:soli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685526">
              <a:defRPr/>
            </a:pPr>
            <a:endParaRPr lang="en-US" sz="1200" kern="0" dirty="0">
              <a:solidFill>
                <a:prstClr val="white"/>
              </a:solidFill>
              <a:latin typeface="Huawei Sans" panose="020C0503030203020204" pitchFamily="34" charset="0"/>
              <a:cs typeface="+mn-ea"/>
              <a:sym typeface="+mn-lt"/>
            </a:endParaRPr>
          </a:p>
        </p:txBody>
      </p:sp>
      <p:sp>
        <p:nvSpPr>
          <p:cNvPr id="168" name="server_247517"/>
          <p:cNvSpPr>
            <a:spLocks noChangeAspect="1"/>
          </p:cNvSpPr>
          <p:nvPr/>
        </p:nvSpPr>
        <p:spPr bwMode="auto">
          <a:xfrm>
            <a:off x="8074259" y="4524920"/>
            <a:ext cx="221389" cy="29455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 name="connsiteX241" fmla="*/ 325000 h 606722"/>
              <a:gd name="connsiteY241" fmla="*/ 325000 h 606722"/>
              <a:gd name="connsiteX242" fmla="*/ 325000 h 606722"/>
              <a:gd name="connsiteY242" fmla="*/ 325000 h 606722"/>
              <a:gd name="connsiteX243" fmla="*/ 325000 h 606722"/>
              <a:gd name="connsiteY243" fmla="*/ 325000 h 606722"/>
              <a:gd name="connsiteX244" fmla="*/ 325000 h 606722"/>
              <a:gd name="connsiteY244" fmla="*/ 325000 h 606722"/>
              <a:gd name="connsiteX245" fmla="*/ 325000 h 606722"/>
              <a:gd name="connsiteY245" fmla="*/ 325000 h 606722"/>
              <a:gd name="connsiteX246" fmla="*/ 325000 h 606722"/>
              <a:gd name="connsiteY246" fmla="*/ 325000 h 606722"/>
              <a:gd name="connsiteX247" fmla="*/ 325000 h 606722"/>
              <a:gd name="connsiteY247" fmla="*/ 325000 h 606722"/>
              <a:gd name="connsiteX248" fmla="*/ 325000 h 606722"/>
              <a:gd name="connsiteY248" fmla="*/ 325000 h 606722"/>
              <a:gd name="connsiteX249" fmla="*/ 325000 h 606722"/>
              <a:gd name="connsiteY249" fmla="*/ 325000 h 606722"/>
              <a:gd name="connsiteX250" fmla="*/ 325000 h 606722"/>
              <a:gd name="connsiteY250" fmla="*/ 325000 h 606722"/>
              <a:gd name="connsiteX251" fmla="*/ 325000 h 606722"/>
              <a:gd name="connsiteY251" fmla="*/ 325000 h 606722"/>
              <a:gd name="connsiteX252" fmla="*/ 325000 h 606722"/>
              <a:gd name="connsiteY252" fmla="*/ 325000 h 606722"/>
              <a:gd name="connsiteX253" fmla="*/ 325000 h 606722"/>
              <a:gd name="connsiteY253" fmla="*/ 325000 h 606722"/>
              <a:gd name="connsiteX254" fmla="*/ 325000 h 606722"/>
              <a:gd name="connsiteY254" fmla="*/ 325000 h 606722"/>
              <a:gd name="connsiteX255" fmla="*/ 325000 h 606722"/>
              <a:gd name="connsiteY255" fmla="*/ 325000 h 606722"/>
              <a:gd name="connsiteX256" fmla="*/ 325000 h 606722"/>
              <a:gd name="connsiteY256" fmla="*/ 325000 h 606722"/>
              <a:gd name="connsiteX257" fmla="*/ 325000 h 606722"/>
              <a:gd name="connsiteY257" fmla="*/ 325000 h 606722"/>
              <a:gd name="connsiteX258" fmla="*/ 325000 h 606722"/>
              <a:gd name="connsiteY258" fmla="*/ 325000 h 606722"/>
              <a:gd name="connsiteX259" fmla="*/ 325000 h 606722"/>
              <a:gd name="connsiteY259" fmla="*/ 325000 h 606722"/>
              <a:gd name="connsiteX260" fmla="*/ 325000 h 606722"/>
              <a:gd name="connsiteY260" fmla="*/ 325000 h 606722"/>
              <a:gd name="connsiteX261" fmla="*/ 325000 h 606722"/>
              <a:gd name="connsiteY261" fmla="*/ 325000 h 606722"/>
              <a:gd name="connsiteX262" fmla="*/ 325000 h 606722"/>
              <a:gd name="connsiteY262" fmla="*/ 325000 h 606722"/>
              <a:gd name="connsiteX263" fmla="*/ 325000 h 606722"/>
              <a:gd name="connsiteY263" fmla="*/ 325000 h 606722"/>
              <a:gd name="connsiteX264" fmla="*/ 325000 h 606722"/>
              <a:gd name="connsiteY264" fmla="*/ 325000 h 606722"/>
              <a:gd name="connsiteX265" fmla="*/ 325000 h 606722"/>
              <a:gd name="connsiteY265" fmla="*/ 325000 h 606722"/>
              <a:gd name="connsiteX266" fmla="*/ 325000 h 606722"/>
              <a:gd name="connsiteY266" fmla="*/ 325000 h 606722"/>
              <a:gd name="connsiteX267" fmla="*/ 325000 h 606722"/>
              <a:gd name="connsiteY267" fmla="*/ 325000 h 606722"/>
              <a:gd name="connsiteX268" fmla="*/ 325000 h 606722"/>
              <a:gd name="connsiteY268" fmla="*/ 325000 h 606722"/>
              <a:gd name="connsiteX269" fmla="*/ 325000 h 606722"/>
              <a:gd name="connsiteY269" fmla="*/ 325000 h 606722"/>
              <a:gd name="connsiteX270" fmla="*/ 325000 h 606722"/>
              <a:gd name="connsiteY270" fmla="*/ 325000 h 606722"/>
              <a:gd name="connsiteX271" fmla="*/ 325000 h 606722"/>
              <a:gd name="connsiteY271" fmla="*/ 325000 h 606722"/>
              <a:gd name="connsiteX272" fmla="*/ 325000 h 606722"/>
              <a:gd name="connsiteY272" fmla="*/ 325000 h 606722"/>
              <a:gd name="connsiteX273" fmla="*/ 325000 h 606722"/>
              <a:gd name="connsiteY273" fmla="*/ 325000 h 606722"/>
              <a:gd name="connsiteX274" fmla="*/ 325000 h 606722"/>
              <a:gd name="connsiteY274" fmla="*/ 325000 h 606722"/>
              <a:gd name="connsiteX275" fmla="*/ 325000 h 606722"/>
              <a:gd name="connsiteY275"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9614" h="608697">
                <a:moveTo>
                  <a:pt x="442480" y="510611"/>
                </a:moveTo>
                <a:cubicBezTo>
                  <a:pt x="447917" y="510611"/>
                  <a:pt x="452324" y="514987"/>
                  <a:pt x="452324" y="520385"/>
                </a:cubicBezTo>
                <a:cubicBezTo>
                  <a:pt x="452324" y="525783"/>
                  <a:pt x="447917" y="530159"/>
                  <a:pt x="442480" y="530159"/>
                </a:cubicBezTo>
                <a:cubicBezTo>
                  <a:pt x="437043" y="530159"/>
                  <a:pt x="432636" y="525783"/>
                  <a:pt x="432636" y="520385"/>
                </a:cubicBezTo>
                <a:cubicBezTo>
                  <a:pt x="432636" y="514987"/>
                  <a:pt x="437043" y="510611"/>
                  <a:pt x="442480" y="510611"/>
                </a:cubicBezTo>
                <a:close/>
                <a:moveTo>
                  <a:pt x="206474" y="510611"/>
                </a:moveTo>
                <a:cubicBezTo>
                  <a:pt x="211930" y="510611"/>
                  <a:pt x="216353" y="514987"/>
                  <a:pt x="216353" y="520385"/>
                </a:cubicBezTo>
                <a:cubicBezTo>
                  <a:pt x="216353" y="525783"/>
                  <a:pt x="211930" y="530159"/>
                  <a:pt x="206474" y="530159"/>
                </a:cubicBezTo>
                <a:cubicBezTo>
                  <a:pt x="201018" y="530159"/>
                  <a:pt x="196595" y="525783"/>
                  <a:pt x="196595" y="520385"/>
                </a:cubicBezTo>
                <a:cubicBezTo>
                  <a:pt x="196595" y="514987"/>
                  <a:pt x="201018" y="510611"/>
                  <a:pt x="206474" y="510611"/>
                </a:cubicBezTo>
                <a:close/>
                <a:moveTo>
                  <a:pt x="481594" y="490900"/>
                </a:moveTo>
                <a:cubicBezTo>
                  <a:pt x="487863" y="499180"/>
                  <a:pt x="491642" y="509299"/>
                  <a:pt x="491642" y="520338"/>
                </a:cubicBezTo>
                <a:cubicBezTo>
                  <a:pt x="491642" y="531469"/>
                  <a:pt x="487863" y="541588"/>
                  <a:pt x="481594" y="549776"/>
                </a:cubicBezTo>
                <a:lnTo>
                  <a:pt x="511369" y="549776"/>
                </a:lnTo>
                <a:lnTo>
                  <a:pt x="511369" y="490900"/>
                </a:lnTo>
                <a:close/>
                <a:moveTo>
                  <a:pt x="334378" y="490900"/>
                </a:moveTo>
                <a:lnTo>
                  <a:pt x="334378" y="549776"/>
                </a:lnTo>
                <a:lnTo>
                  <a:pt x="403147" y="549776"/>
                </a:lnTo>
                <a:lnTo>
                  <a:pt x="442509" y="549776"/>
                </a:lnTo>
                <a:cubicBezTo>
                  <a:pt x="458733" y="549776"/>
                  <a:pt x="472007" y="536621"/>
                  <a:pt x="472007" y="520338"/>
                </a:cubicBezTo>
                <a:cubicBezTo>
                  <a:pt x="472007" y="504147"/>
                  <a:pt x="458733" y="490900"/>
                  <a:pt x="442509" y="490900"/>
                </a:cubicBezTo>
                <a:lnTo>
                  <a:pt x="403147" y="490900"/>
                </a:lnTo>
                <a:close/>
                <a:moveTo>
                  <a:pt x="245553" y="490900"/>
                </a:moveTo>
                <a:cubicBezTo>
                  <a:pt x="251822" y="499180"/>
                  <a:pt x="255601" y="509299"/>
                  <a:pt x="255601" y="520338"/>
                </a:cubicBezTo>
                <a:cubicBezTo>
                  <a:pt x="255601" y="531469"/>
                  <a:pt x="251822" y="541588"/>
                  <a:pt x="245553" y="549776"/>
                </a:cubicBezTo>
                <a:lnTo>
                  <a:pt x="275328" y="549776"/>
                </a:lnTo>
                <a:lnTo>
                  <a:pt x="275328" y="490900"/>
                </a:lnTo>
                <a:close/>
                <a:moveTo>
                  <a:pt x="98337" y="490900"/>
                </a:moveTo>
                <a:lnTo>
                  <a:pt x="98337" y="549776"/>
                </a:lnTo>
                <a:lnTo>
                  <a:pt x="167106" y="549776"/>
                </a:lnTo>
                <a:lnTo>
                  <a:pt x="206468" y="549776"/>
                </a:lnTo>
                <a:cubicBezTo>
                  <a:pt x="222692" y="549776"/>
                  <a:pt x="235966" y="536621"/>
                  <a:pt x="235966" y="520338"/>
                </a:cubicBezTo>
                <a:cubicBezTo>
                  <a:pt x="235966" y="504147"/>
                  <a:pt x="222692" y="490900"/>
                  <a:pt x="206468" y="490900"/>
                </a:cubicBezTo>
                <a:lnTo>
                  <a:pt x="167106" y="490900"/>
                </a:lnTo>
                <a:close/>
                <a:moveTo>
                  <a:pt x="314651" y="471306"/>
                </a:moveTo>
                <a:lnTo>
                  <a:pt x="403147" y="471306"/>
                </a:lnTo>
                <a:lnTo>
                  <a:pt x="442509" y="471306"/>
                </a:lnTo>
                <a:lnTo>
                  <a:pt x="531004" y="471306"/>
                </a:lnTo>
                <a:lnTo>
                  <a:pt x="531004" y="569462"/>
                </a:lnTo>
                <a:lnTo>
                  <a:pt x="442509" y="569462"/>
                </a:lnTo>
                <a:lnTo>
                  <a:pt x="403147" y="569462"/>
                </a:lnTo>
                <a:lnTo>
                  <a:pt x="314651" y="569462"/>
                </a:lnTo>
                <a:close/>
                <a:moveTo>
                  <a:pt x="78610" y="471306"/>
                </a:moveTo>
                <a:lnTo>
                  <a:pt x="167106" y="471306"/>
                </a:lnTo>
                <a:lnTo>
                  <a:pt x="206468" y="471306"/>
                </a:lnTo>
                <a:lnTo>
                  <a:pt x="294963" y="471306"/>
                </a:lnTo>
                <a:lnTo>
                  <a:pt x="294963" y="569462"/>
                </a:lnTo>
                <a:lnTo>
                  <a:pt x="206468" y="569462"/>
                </a:lnTo>
                <a:lnTo>
                  <a:pt x="167106" y="569462"/>
                </a:lnTo>
                <a:lnTo>
                  <a:pt x="78610" y="569462"/>
                </a:lnTo>
                <a:close/>
                <a:moveTo>
                  <a:pt x="442480" y="392767"/>
                </a:moveTo>
                <a:cubicBezTo>
                  <a:pt x="447917" y="392767"/>
                  <a:pt x="452324" y="397159"/>
                  <a:pt x="452324" y="402576"/>
                </a:cubicBezTo>
                <a:cubicBezTo>
                  <a:pt x="452324" y="407993"/>
                  <a:pt x="447917" y="412385"/>
                  <a:pt x="442480" y="412385"/>
                </a:cubicBezTo>
                <a:cubicBezTo>
                  <a:pt x="437043" y="412385"/>
                  <a:pt x="432636" y="407993"/>
                  <a:pt x="432636" y="402576"/>
                </a:cubicBezTo>
                <a:cubicBezTo>
                  <a:pt x="432636" y="397159"/>
                  <a:pt x="437043" y="392767"/>
                  <a:pt x="442480" y="392767"/>
                </a:cubicBezTo>
                <a:close/>
                <a:moveTo>
                  <a:pt x="206474" y="392767"/>
                </a:moveTo>
                <a:cubicBezTo>
                  <a:pt x="211930" y="392767"/>
                  <a:pt x="216353" y="397159"/>
                  <a:pt x="216353" y="402576"/>
                </a:cubicBezTo>
                <a:cubicBezTo>
                  <a:pt x="216353" y="407993"/>
                  <a:pt x="211930" y="412385"/>
                  <a:pt x="206474" y="412385"/>
                </a:cubicBezTo>
                <a:cubicBezTo>
                  <a:pt x="201018" y="412385"/>
                  <a:pt x="196595" y="407993"/>
                  <a:pt x="196595" y="402576"/>
                </a:cubicBezTo>
                <a:cubicBezTo>
                  <a:pt x="196595" y="397159"/>
                  <a:pt x="201018" y="392767"/>
                  <a:pt x="206474" y="392767"/>
                </a:cubicBezTo>
                <a:close/>
                <a:moveTo>
                  <a:pt x="481594" y="373071"/>
                </a:moveTo>
                <a:cubicBezTo>
                  <a:pt x="487863" y="381356"/>
                  <a:pt x="491642" y="391482"/>
                  <a:pt x="491642" y="402529"/>
                </a:cubicBezTo>
                <a:cubicBezTo>
                  <a:pt x="491642" y="413669"/>
                  <a:pt x="487863" y="423795"/>
                  <a:pt x="481594" y="431988"/>
                </a:cubicBezTo>
                <a:lnTo>
                  <a:pt x="511369" y="431988"/>
                </a:lnTo>
                <a:lnTo>
                  <a:pt x="511369" y="373071"/>
                </a:lnTo>
                <a:close/>
                <a:moveTo>
                  <a:pt x="334378" y="373071"/>
                </a:moveTo>
                <a:lnTo>
                  <a:pt x="334378" y="431988"/>
                </a:lnTo>
                <a:lnTo>
                  <a:pt x="403147" y="431988"/>
                </a:lnTo>
                <a:lnTo>
                  <a:pt x="442509" y="431988"/>
                </a:lnTo>
                <a:cubicBezTo>
                  <a:pt x="458733" y="431988"/>
                  <a:pt x="472007" y="418824"/>
                  <a:pt x="472007" y="402529"/>
                </a:cubicBezTo>
                <a:cubicBezTo>
                  <a:pt x="472007" y="386327"/>
                  <a:pt x="458733" y="373071"/>
                  <a:pt x="442509" y="373071"/>
                </a:cubicBezTo>
                <a:lnTo>
                  <a:pt x="403147" y="373071"/>
                </a:lnTo>
                <a:close/>
                <a:moveTo>
                  <a:pt x="245553" y="373071"/>
                </a:moveTo>
                <a:cubicBezTo>
                  <a:pt x="251822" y="381356"/>
                  <a:pt x="255601" y="391482"/>
                  <a:pt x="255601" y="402529"/>
                </a:cubicBezTo>
                <a:cubicBezTo>
                  <a:pt x="255601" y="413669"/>
                  <a:pt x="251822" y="423795"/>
                  <a:pt x="245553" y="431988"/>
                </a:cubicBezTo>
                <a:lnTo>
                  <a:pt x="275328" y="431988"/>
                </a:lnTo>
                <a:lnTo>
                  <a:pt x="275328" y="373071"/>
                </a:lnTo>
                <a:close/>
                <a:moveTo>
                  <a:pt x="98337" y="373071"/>
                </a:moveTo>
                <a:lnTo>
                  <a:pt x="98337" y="431988"/>
                </a:lnTo>
                <a:lnTo>
                  <a:pt x="167106" y="431988"/>
                </a:lnTo>
                <a:lnTo>
                  <a:pt x="206468" y="431988"/>
                </a:lnTo>
                <a:cubicBezTo>
                  <a:pt x="222692" y="431988"/>
                  <a:pt x="235966" y="418824"/>
                  <a:pt x="235966" y="402529"/>
                </a:cubicBezTo>
                <a:cubicBezTo>
                  <a:pt x="235966" y="386327"/>
                  <a:pt x="222692" y="373071"/>
                  <a:pt x="206468" y="373071"/>
                </a:cubicBezTo>
                <a:lnTo>
                  <a:pt x="167106" y="373071"/>
                </a:lnTo>
                <a:close/>
                <a:moveTo>
                  <a:pt x="550621" y="353462"/>
                </a:moveTo>
                <a:lnTo>
                  <a:pt x="570309" y="353462"/>
                </a:lnTo>
                <a:lnTo>
                  <a:pt x="570309" y="461451"/>
                </a:lnTo>
                <a:lnTo>
                  <a:pt x="570309" y="569533"/>
                </a:lnTo>
                <a:lnTo>
                  <a:pt x="550621" y="569533"/>
                </a:lnTo>
                <a:close/>
                <a:moveTo>
                  <a:pt x="314651" y="353462"/>
                </a:moveTo>
                <a:lnTo>
                  <a:pt x="403147" y="353462"/>
                </a:lnTo>
                <a:lnTo>
                  <a:pt x="442509" y="353462"/>
                </a:lnTo>
                <a:lnTo>
                  <a:pt x="531004" y="353462"/>
                </a:lnTo>
                <a:lnTo>
                  <a:pt x="531004" y="451689"/>
                </a:lnTo>
                <a:lnTo>
                  <a:pt x="442509" y="451689"/>
                </a:lnTo>
                <a:lnTo>
                  <a:pt x="403147" y="451689"/>
                </a:lnTo>
                <a:lnTo>
                  <a:pt x="314651" y="451689"/>
                </a:lnTo>
                <a:close/>
                <a:moveTo>
                  <a:pt x="78610" y="353462"/>
                </a:moveTo>
                <a:lnTo>
                  <a:pt x="167106" y="353462"/>
                </a:lnTo>
                <a:lnTo>
                  <a:pt x="206468" y="353462"/>
                </a:lnTo>
                <a:lnTo>
                  <a:pt x="294963" y="353462"/>
                </a:lnTo>
                <a:lnTo>
                  <a:pt x="294963" y="451689"/>
                </a:lnTo>
                <a:lnTo>
                  <a:pt x="206468" y="451689"/>
                </a:lnTo>
                <a:lnTo>
                  <a:pt x="167106" y="451689"/>
                </a:lnTo>
                <a:lnTo>
                  <a:pt x="78610" y="451689"/>
                </a:lnTo>
                <a:close/>
                <a:moveTo>
                  <a:pt x="39375" y="353462"/>
                </a:moveTo>
                <a:lnTo>
                  <a:pt x="58992" y="353462"/>
                </a:lnTo>
                <a:lnTo>
                  <a:pt x="58992" y="569463"/>
                </a:lnTo>
                <a:lnTo>
                  <a:pt x="39375" y="569463"/>
                </a:lnTo>
                <a:lnTo>
                  <a:pt x="39375" y="461416"/>
                </a:lnTo>
                <a:close/>
                <a:moveTo>
                  <a:pt x="19635" y="333849"/>
                </a:moveTo>
                <a:lnTo>
                  <a:pt x="19635" y="433718"/>
                </a:lnTo>
                <a:cubicBezTo>
                  <a:pt x="31066" y="437768"/>
                  <a:pt x="39363" y="448630"/>
                  <a:pt x="39363" y="461424"/>
                </a:cubicBezTo>
                <a:cubicBezTo>
                  <a:pt x="39363" y="474219"/>
                  <a:pt x="31066" y="485172"/>
                  <a:pt x="19635" y="489222"/>
                </a:cubicBezTo>
                <a:lnTo>
                  <a:pt x="19635" y="589091"/>
                </a:lnTo>
                <a:lnTo>
                  <a:pt x="589979" y="589091"/>
                </a:lnTo>
                <a:lnTo>
                  <a:pt x="589979" y="489222"/>
                </a:lnTo>
                <a:cubicBezTo>
                  <a:pt x="578548" y="485172"/>
                  <a:pt x="570344" y="474219"/>
                  <a:pt x="570344" y="461424"/>
                </a:cubicBezTo>
                <a:cubicBezTo>
                  <a:pt x="570344" y="448630"/>
                  <a:pt x="578548" y="437768"/>
                  <a:pt x="589979" y="433718"/>
                </a:cubicBezTo>
                <a:lnTo>
                  <a:pt x="589979" y="333849"/>
                </a:lnTo>
                <a:close/>
                <a:moveTo>
                  <a:pt x="58998" y="294546"/>
                </a:moveTo>
                <a:lnTo>
                  <a:pt x="58998" y="314151"/>
                </a:lnTo>
                <a:lnTo>
                  <a:pt x="550616" y="314151"/>
                </a:lnTo>
                <a:lnTo>
                  <a:pt x="550616" y="294546"/>
                </a:lnTo>
                <a:close/>
                <a:moveTo>
                  <a:pt x="442480" y="196313"/>
                </a:moveTo>
                <a:cubicBezTo>
                  <a:pt x="447917" y="196313"/>
                  <a:pt x="452324" y="200720"/>
                  <a:pt x="452324" y="206157"/>
                </a:cubicBezTo>
                <a:cubicBezTo>
                  <a:pt x="452324" y="211594"/>
                  <a:pt x="447917" y="216001"/>
                  <a:pt x="442480" y="216001"/>
                </a:cubicBezTo>
                <a:cubicBezTo>
                  <a:pt x="437043" y="216001"/>
                  <a:pt x="432636" y="211594"/>
                  <a:pt x="432636" y="206157"/>
                </a:cubicBezTo>
                <a:cubicBezTo>
                  <a:pt x="432636" y="200720"/>
                  <a:pt x="437043" y="196313"/>
                  <a:pt x="442480" y="196313"/>
                </a:cubicBezTo>
                <a:close/>
                <a:moveTo>
                  <a:pt x="206474" y="196313"/>
                </a:moveTo>
                <a:cubicBezTo>
                  <a:pt x="211930" y="196313"/>
                  <a:pt x="216353" y="200720"/>
                  <a:pt x="216353" y="206157"/>
                </a:cubicBezTo>
                <a:cubicBezTo>
                  <a:pt x="216353" y="211594"/>
                  <a:pt x="211930" y="216001"/>
                  <a:pt x="206474" y="216001"/>
                </a:cubicBezTo>
                <a:cubicBezTo>
                  <a:pt x="201018" y="216001"/>
                  <a:pt x="196595" y="211594"/>
                  <a:pt x="196595" y="206157"/>
                </a:cubicBezTo>
                <a:cubicBezTo>
                  <a:pt x="196595" y="200720"/>
                  <a:pt x="201018" y="196313"/>
                  <a:pt x="206474" y="196313"/>
                </a:cubicBezTo>
                <a:close/>
                <a:moveTo>
                  <a:pt x="481594" y="176748"/>
                </a:moveTo>
                <a:cubicBezTo>
                  <a:pt x="487863" y="184937"/>
                  <a:pt x="491642" y="195058"/>
                  <a:pt x="491642" y="206192"/>
                </a:cubicBezTo>
                <a:cubicBezTo>
                  <a:pt x="491642" y="217326"/>
                  <a:pt x="487863" y="227447"/>
                  <a:pt x="481594" y="235636"/>
                </a:cubicBezTo>
                <a:lnTo>
                  <a:pt x="511369" y="235636"/>
                </a:lnTo>
                <a:lnTo>
                  <a:pt x="511369" y="176748"/>
                </a:lnTo>
                <a:close/>
                <a:moveTo>
                  <a:pt x="334378" y="176748"/>
                </a:moveTo>
                <a:lnTo>
                  <a:pt x="334378" y="235636"/>
                </a:lnTo>
                <a:lnTo>
                  <a:pt x="403147" y="235636"/>
                </a:lnTo>
                <a:lnTo>
                  <a:pt x="442509" y="235636"/>
                </a:lnTo>
                <a:cubicBezTo>
                  <a:pt x="458733" y="235636"/>
                  <a:pt x="472007" y="222386"/>
                  <a:pt x="472007" y="206192"/>
                </a:cubicBezTo>
                <a:cubicBezTo>
                  <a:pt x="472007" y="189998"/>
                  <a:pt x="458733" y="176748"/>
                  <a:pt x="442509" y="176748"/>
                </a:cubicBezTo>
                <a:lnTo>
                  <a:pt x="403147" y="176748"/>
                </a:lnTo>
                <a:close/>
                <a:moveTo>
                  <a:pt x="245553" y="176748"/>
                </a:moveTo>
                <a:cubicBezTo>
                  <a:pt x="251822" y="184937"/>
                  <a:pt x="255601" y="195058"/>
                  <a:pt x="255601" y="206192"/>
                </a:cubicBezTo>
                <a:cubicBezTo>
                  <a:pt x="255601" y="217326"/>
                  <a:pt x="251822" y="227447"/>
                  <a:pt x="245553" y="235636"/>
                </a:cubicBezTo>
                <a:lnTo>
                  <a:pt x="275328" y="235636"/>
                </a:lnTo>
                <a:lnTo>
                  <a:pt x="275328" y="176748"/>
                </a:lnTo>
                <a:close/>
                <a:moveTo>
                  <a:pt x="98337" y="176748"/>
                </a:moveTo>
                <a:lnTo>
                  <a:pt x="98337" y="235636"/>
                </a:lnTo>
                <a:lnTo>
                  <a:pt x="167106" y="235636"/>
                </a:lnTo>
                <a:lnTo>
                  <a:pt x="206468" y="235636"/>
                </a:lnTo>
                <a:cubicBezTo>
                  <a:pt x="222692" y="235636"/>
                  <a:pt x="235966" y="222386"/>
                  <a:pt x="235966" y="206192"/>
                </a:cubicBezTo>
                <a:cubicBezTo>
                  <a:pt x="235966" y="189998"/>
                  <a:pt x="222692" y="176748"/>
                  <a:pt x="206468" y="176748"/>
                </a:cubicBezTo>
                <a:lnTo>
                  <a:pt x="167106" y="176748"/>
                </a:lnTo>
                <a:close/>
                <a:moveTo>
                  <a:pt x="314651" y="157149"/>
                </a:moveTo>
                <a:lnTo>
                  <a:pt x="403147" y="157149"/>
                </a:lnTo>
                <a:lnTo>
                  <a:pt x="442509" y="157149"/>
                </a:lnTo>
                <a:lnTo>
                  <a:pt x="531004" y="157149"/>
                </a:lnTo>
                <a:lnTo>
                  <a:pt x="531004" y="255235"/>
                </a:lnTo>
                <a:lnTo>
                  <a:pt x="442509" y="255235"/>
                </a:lnTo>
                <a:lnTo>
                  <a:pt x="403147" y="255235"/>
                </a:lnTo>
                <a:lnTo>
                  <a:pt x="314651" y="255235"/>
                </a:lnTo>
                <a:close/>
                <a:moveTo>
                  <a:pt x="78610" y="157149"/>
                </a:moveTo>
                <a:lnTo>
                  <a:pt x="167106" y="157149"/>
                </a:lnTo>
                <a:lnTo>
                  <a:pt x="206468" y="157149"/>
                </a:lnTo>
                <a:lnTo>
                  <a:pt x="294963" y="157149"/>
                </a:lnTo>
                <a:lnTo>
                  <a:pt x="294963" y="255235"/>
                </a:lnTo>
                <a:lnTo>
                  <a:pt x="206468" y="255235"/>
                </a:lnTo>
                <a:lnTo>
                  <a:pt x="167106" y="255235"/>
                </a:lnTo>
                <a:lnTo>
                  <a:pt x="78610" y="255235"/>
                </a:lnTo>
                <a:close/>
                <a:moveTo>
                  <a:pt x="442480" y="78539"/>
                </a:moveTo>
                <a:cubicBezTo>
                  <a:pt x="447917" y="78539"/>
                  <a:pt x="452324" y="82946"/>
                  <a:pt x="452324" y="88383"/>
                </a:cubicBezTo>
                <a:cubicBezTo>
                  <a:pt x="452324" y="93820"/>
                  <a:pt x="447917" y="98227"/>
                  <a:pt x="442480" y="98227"/>
                </a:cubicBezTo>
                <a:cubicBezTo>
                  <a:pt x="437043" y="98227"/>
                  <a:pt x="432636" y="93820"/>
                  <a:pt x="432636" y="88383"/>
                </a:cubicBezTo>
                <a:cubicBezTo>
                  <a:pt x="432636" y="82946"/>
                  <a:pt x="437043" y="78539"/>
                  <a:pt x="442480" y="78539"/>
                </a:cubicBezTo>
                <a:close/>
                <a:moveTo>
                  <a:pt x="206474" y="78539"/>
                </a:moveTo>
                <a:cubicBezTo>
                  <a:pt x="211930" y="78539"/>
                  <a:pt x="216353" y="82946"/>
                  <a:pt x="216353" y="88383"/>
                </a:cubicBezTo>
                <a:cubicBezTo>
                  <a:pt x="216353" y="93820"/>
                  <a:pt x="211930" y="98227"/>
                  <a:pt x="206474" y="98227"/>
                </a:cubicBezTo>
                <a:cubicBezTo>
                  <a:pt x="201018" y="98227"/>
                  <a:pt x="196595" y="93820"/>
                  <a:pt x="196595" y="88383"/>
                </a:cubicBezTo>
                <a:cubicBezTo>
                  <a:pt x="196595" y="82946"/>
                  <a:pt x="201018" y="78539"/>
                  <a:pt x="206474" y="78539"/>
                </a:cubicBezTo>
                <a:close/>
                <a:moveTo>
                  <a:pt x="481594" y="58918"/>
                </a:moveTo>
                <a:cubicBezTo>
                  <a:pt x="487863" y="67113"/>
                  <a:pt x="491642" y="77241"/>
                  <a:pt x="491642" y="88383"/>
                </a:cubicBezTo>
                <a:cubicBezTo>
                  <a:pt x="491642" y="99525"/>
                  <a:pt x="487863" y="109653"/>
                  <a:pt x="481594" y="117848"/>
                </a:cubicBezTo>
                <a:lnTo>
                  <a:pt x="511369" y="117848"/>
                </a:lnTo>
                <a:lnTo>
                  <a:pt x="511369" y="58918"/>
                </a:lnTo>
                <a:close/>
                <a:moveTo>
                  <a:pt x="334378" y="58918"/>
                </a:moveTo>
                <a:lnTo>
                  <a:pt x="334378" y="117848"/>
                </a:lnTo>
                <a:lnTo>
                  <a:pt x="403147" y="117848"/>
                </a:lnTo>
                <a:lnTo>
                  <a:pt x="442509" y="117848"/>
                </a:lnTo>
                <a:cubicBezTo>
                  <a:pt x="458733" y="117848"/>
                  <a:pt x="472007" y="104589"/>
                  <a:pt x="472007" y="88383"/>
                </a:cubicBezTo>
                <a:cubicBezTo>
                  <a:pt x="472007" y="72177"/>
                  <a:pt x="458733" y="58918"/>
                  <a:pt x="442509" y="58918"/>
                </a:cubicBezTo>
                <a:lnTo>
                  <a:pt x="403147" y="58918"/>
                </a:lnTo>
                <a:close/>
                <a:moveTo>
                  <a:pt x="245553" y="58918"/>
                </a:moveTo>
                <a:cubicBezTo>
                  <a:pt x="251822" y="67113"/>
                  <a:pt x="255601" y="77241"/>
                  <a:pt x="255601" y="88383"/>
                </a:cubicBezTo>
                <a:cubicBezTo>
                  <a:pt x="255601" y="99525"/>
                  <a:pt x="251822" y="109653"/>
                  <a:pt x="245553" y="117848"/>
                </a:cubicBezTo>
                <a:lnTo>
                  <a:pt x="275328" y="117848"/>
                </a:lnTo>
                <a:lnTo>
                  <a:pt x="275328" y="58918"/>
                </a:lnTo>
                <a:close/>
                <a:moveTo>
                  <a:pt x="98337" y="58918"/>
                </a:moveTo>
                <a:lnTo>
                  <a:pt x="98337" y="117848"/>
                </a:lnTo>
                <a:lnTo>
                  <a:pt x="167106" y="117848"/>
                </a:lnTo>
                <a:lnTo>
                  <a:pt x="206468" y="117848"/>
                </a:lnTo>
                <a:cubicBezTo>
                  <a:pt x="222692" y="117848"/>
                  <a:pt x="235966" y="104589"/>
                  <a:pt x="235966" y="88383"/>
                </a:cubicBezTo>
                <a:cubicBezTo>
                  <a:pt x="235966" y="72177"/>
                  <a:pt x="222692" y="58918"/>
                  <a:pt x="206468" y="58918"/>
                </a:cubicBezTo>
                <a:lnTo>
                  <a:pt x="167106" y="58918"/>
                </a:lnTo>
                <a:close/>
                <a:moveTo>
                  <a:pt x="550621" y="39305"/>
                </a:moveTo>
                <a:lnTo>
                  <a:pt x="570309" y="39305"/>
                </a:lnTo>
                <a:lnTo>
                  <a:pt x="570309" y="147270"/>
                </a:lnTo>
                <a:lnTo>
                  <a:pt x="570309" y="255235"/>
                </a:lnTo>
                <a:lnTo>
                  <a:pt x="550621" y="255235"/>
                </a:lnTo>
                <a:close/>
                <a:moveTo>
                  <a:pt x="314651" y="39305"/>
                </a:moveTo>
                <a:lnTo>
                  <a:pt x="403147" y="39305"/>
                </a:lnTo>
                <a:lnTo>
                  <a:pt x="442509" y="39305"/>
                </a:lnTo>
                <a:lnTo>
                  <a:pt x="531004" y="39305"/>
                </a:lnTo>
                <a:lnTo>
                  <a:pt x="531004" y="137461"/>
                </a:lnTo>
                <a:lnTo>
                  <a:pt x="442509" y="137461"/>
                </a:lnTo>
                <a:lnTo>
                  <a:pt x="403147" y="137461"/>
                </a:lnTo>
                <a:lnTo>
                  <a:pt x="314651" y="137461"/>
                </a:lnTo>
                <a:close/>
                <a:moveTo>
                  <a:pt x="78610" y="39305"/>
                </a:moveTo>
                <a:lnTo>
                  <a:pt x="167106" y="39305"/>
                </a:lnTo>
                <a:lnTo>
                  <a:pt x="206468" y="39305"/>
                </a:lnTo>
                <a:lnTo>
                  <a:pt x="294963" y="39305"/>
                </a:lnTo>
                <a:lnTo>
                  <a:pt x="294963" y="137461"/>
                </a:lnTo>
                <a:lnTo>
                  <a:pt x="206468" y="137461"/>
                </a:lnTo>
                <a:lnTo>
                  <a:pt x="167106" y="137461"/>
                </a:lnTo>
                <a:lnTo>
                  <a:pt x="78610" y="137461"/>
                </a:lnTo>
                <a:close/>
                <a:moveTo>
                  <a:pt x="39375" y="39305"/>
                </a:moveTo>
                <a:lnTo>
                  <a:pt x="58992" y="39305"/>
                </a:lnTo>
                <a:lnTo>
                  <a:pt x="58992" y="255235"/>
                </a:lnTo>
                <a:lnTo>
                  <a:pt x="39375" y="255235"/>
                </a:lnTo>
                <a:lnTo>
                  <a:pt x="39375" y="147270"/>
                </a:lnTo>
                <a:close/>
                <a:moveTo>
                  <a:pt x="19635" y="19606"/>
                </a:moveTo>
                <a:lnTo>
                  <a:pt x="19635" y="119475"/>
                </a:lnTo>
                <a:cubicBezTo>
                  <a:pt x="31066" y="123525"/>
                  <a:pt x="39363" y="134479"/>
                  <a:pt x="39363" y="147273"/>
                </a:cubicBezTo>
                <a:cubicBezTo>
                  <a:pt x="39363" y="160067"/>
                  <a:pt x="31066" y="171021"/>
                  <a:pt x="19635" y="175071"/>
                </a:cubicBezTo>
                <a:lnTo>
                  <a:pt x="19635" y="274940"/>
                </a:lnTo>
                <a:lnTo>
                  <a:pt x="589979" y="274940"/>
                </a:lnTo>
                <a:lnTo>
                  <a:pt x="589979" y="175071"/>
                </a:lnTo>
                <a:cubicBezTo>
                  <a:pt x="578548" y="171021"/>
                  <a:pt x="570344" y="160067"/>
                  <a:pt x="570344" y="147273"/>
                </a:cubicBezTo>
                <a:cubicBezTo>
                  <a:pt x="570344" y="134479"/>
                  <a:pt x="578548" y="123525"/>
                  <a:pt x="589979" y="119475"/>
                </a:cubicBezTo>
                <a:lnTo>
                  <a:pt x="589979" y="19606"/>
                </a:lnTo>
                <a:close/>
                <a:moveTo>
                  <a:pt x="0" y="0"/>
                </a:moveTo>
                <a:lnTo>
                  <a:pt x="609614" y="0"/>
                </a:lnTo>
                <a:lnTo>
                  <a:pt x="609614" y="137424"/>
                </a:lnTo>
                <a:lnTo>
                  <a:pt x="599843" y="137424"/>
                </a:lnTo>
                <a:cubicBezTo>
                  <a:pt x="594404" y="137424"/>
                  <a:pt x="589979" y="141842"/>
                  <a:pt x="589979" y="147273"/>
                </a:cubicBezTo>
                <a:cubicBezTo>
                  <a:pt x="589979" y="152704"/>
                  <a:pt x="594404" y="157122"/>
                  <a:pt x="599843" y="157122"/>
                </a:cubicBezTo>
                <a:lnTo>
                  <a:pt x="609614" y="157122"/>
                </a:lnTo>
                <a:lnTo>
                  <a:pt x="609614" y="294546"/>
                </a:lnTo>
                <a:lnTo>
                  <a:pt x="570344" y="294546"/>
                </a:lnTo>
                <a:lnTo>
                  <a:pt x="570344" y="314151"/>
                </a:lnTo>
                <a:lnTo>
                  <a:pt x="609614" y="314151"/>
                </a:lnTo>
                <a:lnTo>
                  <a:pt x="609614" y="451667"/>
                </a:lnTo>
                <a:lnTo>
                  <a:pt x="599843" y="451667"/>
                </a:lnTo>
                <a:cubicBezTo>
                  <a:pt x="594404" y="451667"/>
                  <a:pt x="589979" y="456086"/>
                  <a:pt x="589979" y="461424"/>
                </a:cubicBezTo>
                <a:cubicBezTo>
                  <a:pt x="589979" y="466855"/>
                  <a:pt x="594404" y="471273"/>
                  <a:pt x="599843" y="471273"/>
                </a:cubicBezTo>
                <a:lnTo>
                  <a:pt x="609614" y="471273"/>
                </a:lnTo>
                <a:lnTo>
                  <a:pt x="609614" y="608697"/>
                </a:lnTo>
                <a:lnTo>
                  <a:pt x="0" y="608697"/>
                </a:lnTo>
                <a:lnTo>
                  <a:pt x="0" y="471273"/>
                </a:lnTo>
                <a:lnTo>
                  <a:pt x="9864" y="471273"/>
                </a:lnTo>
                <a:cubicBezTo>
                  <a:pt x="15303" y="471273"/>
                  <a:pt x="19635" y="466855"/>
                  <a:pt x="19635" y="461424"/>
                </a:cubicBezTo>
                <a:cubicBezTo>
                  <a:pt x="19635" y="456086"/>
                  <a:pt x="15303" y="451667"/>
                  <a:pt x="9864" y="451667"/>
                </a:cubicBezTo>
                <a:lnTo>
                  <a:pt x="0" y="451667"/>
                </a:lnTo>
                <a:lnTo>
                  <a:pt x="0" y="314151"/>
                </a:lnTo>
                <a:lnTo>
                  <a:pt x="39363" y="314151"/>
                </a:lnTo>
                <a:lnTo>
                  <a:pt x="39363" y="294546"/>
                </a:lnTo>
                <a:lnTo>
                  <a:pt x="0" y="294546"/>
                </a:lnTo>
                <a:lnTo>
                  <a:pt x="0" y="157122"/>
                </a:lnTo>
                <a:lnTo>
                  <a:pt x="9864" y="157122"/>
                </a:lnTo>
                <a:cubicBezTo>
                  <a:pt x="15303" y="157122"/>
                  <a:pt x="19635" y="152704"/>
                  <a:pt x="19635" y="147273"/>
                </a:cubicBezTo>
                <a:cubicBezTo>
                  <a:pt x="19635" y="141842"/>
                  <a:pt x="15303" y="137424"/>
                  <a:pt x="9864" y="137424"/>
                </a:cubicBezTo>
                <a:lnTo>
                  <a:pt x="0" y="137424"/>
                </a:lnTo>
                <a:close/>
              </a:path>
            </a:pathLst>
          </a:custGeom>
          <a:solidFill>
            <a:schemeClr val="accent1"/>
          </a:solidFill>
          <a:ln>
            <a:noFill/>
          </a:ln>
        </p:spPr>
        <p:txBody>
          <a:bodyPr/>
          <a:lstStyle/>
          <a:p>
            <a:pPr defTabSz="914112"/>
            <a:endParaRPr lang="zh-CN" altLang="en-US" sz="1799" dirty="0">
              <a:solidFill>
                <a:srgbClr val="1D1D1A"/>
              </a:solidFill>
              <a:latin typeface="Huawei Sans" panose="020C0503030203020204" pitchFamily="34" charset="0"/>
              <a:cs typeface="+mn-ea"/>
              <a:sym typeface="+mn-lt"/>
            </a:endParaRPr>
          </a:p>
        </p:txBody>
      </p:sp>
      <p:sp>
        <p:nvSpPr>
          <p:cNvPr id="169" name="pin-plug_72424"/>
          <p:cNvSpPr>
            <a:spLocks noChangeAspect="1"/>
          </p:cNvSpPr>
          <p:nvPr/>
        </p:nvSpPr>
        <p:spPr bwMode="auto">
          <a:xfrm>
            <a:off x="9864569" y="447330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C7000A">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0" name="pin-plug_72424"/>
          <p:cNvSpPr>
            <a:spLocks noChangeAspect="1"/>
          </p:cNvSpPr>
          <p:nvPr/>
        </p:nvSpPr>
        <p:spPr bwMode="auto">
          <a:xfrm>
            <a:off x="10120127" y="447330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C7000A">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1" name="pin-plug_72424"/>
          <p:cNvSpPr>
            <a:spLocks noChangeAspect="1"/>
          </p:cNvSpPr>
          <p:nvPr/>
        </p:nvSpPr>
        <p:spPr bwMode="auto">
          <a:xfrm>
            <a:off x="10372966" y="447330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C7000A">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2" name="pin-plug_72424"/>
          <p:cNvSpPr>
            <a:spLocks noChangeAspect="1"/>
          </p:cNvSpPr>
          <p:nvPr/>
        </p:nvSpPr>
        <p:spPr bwMode="auto">
          <a:xfrm>
            <a:off x="9864569" y="521084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666666">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3" name="pin-plug_72424"/>
          <p:cNvSpPr>
            <a:spLocks noChangeAspect="1"/>
          </p:cNvSpPr>
          <p:nvPr/>
        </p:nvSpPr>
        <p:spPr bwMode="auto">
          <a:xfrm>
            <a:off x="10120127" y="521084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666666">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4" name="pin-plug_72424"/>
          <p:cNvSpPr>
            <a:spLocks noChangeAspect="1"/>
          </p:cNvSpPr>
          <p:nvPr/>
        </p:nvSpPr>
        <p:spPr bwMode="auto">
          <a:xfrm>
            <a:off x="10372966" y="521084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666666">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5" name="pin-plug_72424"/>
          <p:cNvSpPr>
            <a:spLocks noChangeAspect="1"/>
          </p:cNvSpPr>
          <p:nvPr/>
        </p:nvSpPr>
        <p:spPr bwMode="auto">
          <a:xfrm>
            <a:off x="10616831" y="521084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666666">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6" name="pin-plug_72424"/>
          <p:cNvSpPr>
            <a:spLocks noChangeAspect="1"/>
          </p:cNvSpPr>
          <p:nvPr/>
        </p:nvSpPr>
        <p:spPr bwMode="auto">
          <a:xfrm>
            <a:off x="10872389" y="5210842"/>
            <a:ext cx="227605" cy="361835"/>
          </a:xfrm>
          <a:custGeom>
            <a:avLst/>
            <a:gdLst>
              <a:gd name="T0" fmla="*/ 4282 w 4422"/>
              <a:gd name="T1" fmla="*/ 1641 h 6532"/>
              <a:gd name="T2" fmla="*/ 3325 w 4422"/>
              <a:gd name="T3" fmla="*/ 1641 h 6532"/>
              <a:gd name="T4" fmla="*/ 3325 w 4422"/>
              <a:gd name="T5" fmla="*/ 138 h 6532"/>
              <a:gd name="T6" fmla="*/ 3186 w 4422"/>
              <a:gd name="T7" fmla="*/ 0 h 6532"/>
              <a:gd name="T8" fmla="*/ 3048 w 4422"/>
              <a:gd name="T9" fmla="*/ 138 h 6532"/>
              <a:gd name="T10" fmla="*/ 3048 w 4422"/>
              <a:gd name="T11" fmla="*/ 1641 h 6532"/>
              <a:gd name="T12" fmla="*/ 1373 w 4422"/>
              <a:gd name="T13" fmla="*/ 1641 h 6532"/>
              <a:gd name="T14" fmla="*/ 1373 w 4422"/>
              <a:gd name="T15" fmla="*/ 138 h 6532"/>
              <a:gd name="T16" fmla="*/ 1234 w 4422"/>
              <a:gd name="T17" fmla="*/ 0 h 6532"/>
              <a:gd name="T18" fmla="*/ 1096 w 4422"/>
              <a:gd name="T19" fmla="*/ 138 h 6532"/>
              <a:gd name="T20" fmla="*/ 1096 w 4422"/>
              <a:gd name="T21" fmla="*/ 1641 h 6532"/>
              <a:gd name="T22" fmla="*/ 138 w 4422"/>
              <a:gd name="T23" fmla="*/ 1641 h 6532"/>
              <a:gd name="T24" fmla="*/ 0 w 4422"/>
              <a:gd name="T25" fmla="*/ 1780 h 6532"/>
              <a:gd name="T26" fmla="*/ 0 w 4422"/>
              <a:gd name="T27" fmla="*/ 3573 h 6532"/>
              <a:gd name="T28" fmla="*/ 1338 w 4422"/>
              <a:gd name="T29" fmla="*/ 4920 h 6532"/>
              <a:gd name="T30" fmla="*/ 1338 w 4422"/>
              <a:gd name="T31" fmla="*/ 6393 h 6532"/>
              <a:gd name="T32" fmla="*/ 1477 w 4422"/>
              <a:gd name="T33" fmla="*/ 6532 h 6532"/>
              <a:gd name="T34" fmla="*/ 2945 w 4422"/>
              <a:gd name="T35" fmla="*/ 6532 h 6532"/>
              <a:gd name="T36" fmla="*/ 3084 w 4422"/>
              <a:gd name="T37" fmla="*/ 6393 h 6532"/>
              <a:gd name="T38" fmla="*/ 3084 w 4422"/>
              <a:gd name="T39" fmla="*/ 4920 h 6532"/>
              <a:gd name="T40" fmla="*/ 4422 w 4422"/>
              <a:gd name="T41" fmla="*/ 3573 h 6532"/>
              <a:gd name="T42" fmla="*/ 4422 w 4422"/>
              <a:gd name="T43" fmla="*/ 1780 h 6532"/>
              <a:gd name="T44" fmla="*/ 4282 w 4422"/>
              <a:gd name="T45" fmla="*/ 1641 h 6532"/>
              <a:gd name="T46" fmla="*/ 2805 w 4422"/>
              <a:gd name="T47" fmla="*/ 6254 h 6532"/>
              <a:gd name="T48" fmla="*/ 1614 w 4422"/>
              <a:gd name="T49" fmla="*/ 6254 h 6532"/>
              <a:gd name="T50" fmla="*/ 1614 w 4422"/>
              <a:gd name="T51" fmla="*/ 4920 h 6532"/>
              <a:gd name="T52" fmla="*/ 2805 w 4422"/>
              <a:gd name="T53" fmla="*/ 4920 h 6532"/>
              <a:gd name="T54" fmla="*/ 2805 w 4422"/>
              <a:gd name="T55" fmla="*/ 6254 h 6532"/>
              <a:gd name="T56" fmla="*/ 4144 w 4422"/>
              <a:gd name="T57" fmla="*/ 3573 h 6532"/>
              <a:gd name="T58" fmla="*/ 3074 w 4422"/>
              <a:gd name="T59" fmla="*/ 4641 h 6532"/>
              <a:gd name="T60" fmla="*/ 1345 w 4422"/>
              <a:gd name="T61" fmla="*/ 4641 h 6532"/>
              <a:gd name="T62" fmla="*/ 276 w 4422"/>
              <a:gd name="T63" fmla="*/ 3573 h 6532"/>
              <a:gd name="T64" fmla="*/ 276 w 4422"/>
              <a:gd name="T65" fmla="*/ 1918 h 6532"/>
              <a:gd name="T66" fmla="*/ 4142 w 4422"/>
              <a:gd name="T67" fmla="*/ 1918 h 6532"/>
              <a:gd name="T68" fmla="*/ 4142 w 4422"/>
              <a:gd name="T69" fmla="*/ 3573 h 6532"/>
              <a:gd name="T70" fmla="*/ 4144 w 4422"/>
              <a:gd name="T71" fmla="*/ 3573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22" h="6532">
                <a:moveTo>
                  <a:pt x="4282" y="1641"/>
                </a:moveTo>
                <a:lnTo>
                  <a:pt x="3325" y="1641"/>
                </a:lnTo>
                <a:lnTo>
                  <a:pt x="3325" y="138"/>
                </a:lnTo>
                <a:cubicBezTo>
                  <a:pt x="3325" y="61"/>
                  <a:pt x="3262" y="0"/>
                  <a:pt x="3186" y="0"/>
                </a:cubicBezTo>
                <a:cubicBezTo>
                  <a:pt x="3109" y="0"/>
                  <a:pt x="3048" y="62"/>
                  <a:pt x="3048" y="138"/>
                </a:cubicBezTo>
                <a:lnTo>
                  <a:pt x="3048" y="1641"/>
                </a:lnTo>
                <a:lnTo>
                  <a:pt x="1373" y="1641"/>
                </a:lnTo>
                <a:lnTo>
                  <a:pt x="1373" y="138"/>
                </a:lnTo>
                <a:cubicBezTo>
                  <a:pt x="1373" y="61"/>
                  <a:pt x="1310" y="0"/>
                  <a:pt x="1234" y="0"/>
                </a:cubicBezTo>
                <a:cubicBezTo>
                  <a:pt x="1157" y="0"/>
                  <a:pt x="1096" y="62"/>
                  <a:pt x="1096" y="138"/>
                </a:cubicBezTo>
                <a:lnTo>
                  <a:pt x="1096" y="1641"/>
                </a:lnTo>
                <a:lnTo>
                  <a:pt x="138" y="1641"/>
                </a:lnTo>
                <a:cubicBezTo>
                  <a:pt x="61" y="1641"/>
                  <a:pt x="0" y="1704"/>
                  <a:pt x="0" y="1780"/>
                </a:cubicBezTo>
                <a:lnTo>
                  <a:pt x="0" y="3573"/>
                </a:lnTo>
                <a:cubicBezTo>
                  <a:pt x="0" y="4313"/>
                  <a:pt x="600" y="4914"/>
                  <a:pt x="1338" y="4920"/>
                </a:cubicBezTo>
                <a:lnTo>
                  <a:pt x="1338" y="6393"/>
                </a:lnTo>
                <a:cubicBezTo>
                  <a:pt x="1338" y="6470"/>
                  <a:pt x="1401" y="6532"/>
                  <a:pt x="1477" y="6532"/>
                </a:cubicBezTo>
                <a:lnTo>
                  <a:pt x="2945" y="6532"/>
                </a:lnTo>
                <a:cubicBezTo>
                  <a:pt x="3022" y="6532"/>
                  <a:pt x="3084" y="6469"/>
                  <a:pt x="3084" y="6393"/>
                </a:cubicBezTo>
                <a:lnTo>
                  <a:pt x="3084" y="4920"/>
                </a:lnTo>
                <a:cubicBezTo>
                  <a:pt x="3822" y="4916"/>
                  <a:pt x="4422" y="4313"/>
                  <a:pt x="4422" y="3573"/>
                </a:cubicBezTo>
                <a:lnTo>
                  <a:pt x="4422" y="1780"/>
                </a:lnTo>
                <a:cubicBezTo>
                  <a:pt x="4422" y="1702"/>
                  <a:pt x="4360" y="1641"/>
                  <a:pt x="4282" y="1641"/>
                </a:cubicBezTo>
                <a:close/>
                <a:moveTo>
                  <a:pt x="2805" y="6254"/>
                </a:moveTo>
                <a:lnTo>
                  <a:pt x="1614" y="6254"/>
                </a:lnTo>
                <a:lnTo>
                  <a:pt x="1614" y="4920"/>
                </a:lnTo>
                <a:lnTo>
                  <a:pt x="2805" y="4920"/>
                </a:lnTo>
                <a:lnTo>
                  <a:pt x="2805" y="6254"/>
                </a:lnTo>
                <a:close/>
                <a:moveTo>
                  <a:pt x="4144" y="3573"/>
                </a:moveTo>
                <a:cubicBezTo>
                  <a:pt x="4144" y="4162"/>
                  <a:pt x="3664" y="4641"/>
                  <a:pt x="3074" y="4641"/>
                </a:cubicBezTo>
                <a:lnTo>
                  <a:pt x="1345" y="4641"/>
                </a:lnTo>
                <a:cubicBezTo>
                  <a:pt x="756" y="4641"/>
                  <a:pt x="276" y="4162"/>
                  <a:pt x="276" y="3573"/>
                </a:cubicBezTo>
                <a:lnTo>
                  <a:pt x="276" y="1918"/>
                </a:lnTo>
                <a:lnTo>
                  <a:pt x="4142" y="1918"/>
                </a:lnTo>
                <a:lnTo>
                  <a:pt x="4142" y="3573"/>
                </a:lnTo>
                <a:lnTo>
                  <a:pt x="4144" y="3573"/>
                </a:lnTo>
                <a:close/>
              </a:path>
            </a:pathLst>
          </a:custGeom>
          <a:solidFill>
            <a:srgbClr val="666666">
              <a:alpha val="50196"/>
            </a:srgbClr>
          </a:solidFill>
          <a:ln>
            <a:noFill/>
          </a:ln>
        </p:spPr>
        <p:txBody>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endParaRPr lang="zh-CN" altLang="en-US" sz="1799" dirty="0">
              <a:solidFill>
                <a:srgbClr val="1D1D1A"/>
              </a:solidFill>
              <a:latin typeface="Huawei Sans" panose="020C0503030203020204" pitchFamily="34" charset="0"/>
              <a:cs typeface="+mn-ea"/>
              <a:sym typeface="+mn-lt"/>
            </a:endParaRPr>
          </a:p>
        </p:txBody>
      </p:sp>
      <p:sp>
        <p:nvSpPr>
          <p:cNvPr id="177" name="矩形 11"/>
          <p:cNvSpPr/>
          <p:nvPr/>
        </p:nvSpPr>
        <p:spPr>
          <a:xfrm>
            <a:off x="9739991" y="4863480"/>
            <a:ext cx="837859" cy="24663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399" b="1">
                <a:solidFill>
                  <a:srgbClr val="C00000"/>
                </a:solidFill>
                <a:latin typeface="Huawei Sans" panose="020C0503030203020204" pitchFamily="34" charset="0"/>
                <a:ea typeface="微软雅黑"/>
                <a:cs typeface="+mn-ea"/>
                <a:sym typeface="+mn-lt"/>
              </a:rPr>
              <a:t>704 kW</a:t>
            </a:r>
          </a:p>
        </p:txBody>
      </p:sp>
      <p:sp>
        <p:nvSpPr>
          <p:cNvPr id="178" name="矩形 11"/>
          <p:cNvSpPr/>
          <p:nvPr/>
        </p:nvSpPr>
        <p:spPr>
          <a:xfrm>
            <a:off x="9819845" y="5622745"/>
            <a:ext cx="1052544" cy="246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399" b="1">
                <a:solidFill>
                  <a:srgbClr val="666666"/>
                </a:solidFill>
                <a:latin typeface="Huawei Sans" panose="020C0503030203020204" pitchFamily="34" charset="0"/>
                <a:ea typeface="微软雅黑"/>
                <a:cs typeface="+mn-ea"/>
                <a:sym typeface="+mn-lt"/>
              </a:rPr>
              <a:t>1728 kW</a:t>
            </a:r>
          </a:p>
        </p:txBody>
      </p:sp>
      <p:sp>
        <p:nvSpPr>
          <p:cNvPr id="179" name="TextBox 60"/>
          <p:cNvSpPr txBox="1"/>
          <p:nvPr/>
        </p:nvSpPr>
        <p:spPr>
          <a:xfrm>
            <a:off x="7940815" y="3770303"/>
            <a:ext cx="1608796" cy="622779"/>
          </a:xfrm>
          <a:prstGeom prst="rect">
            <a:avLst/>
          </a:prstGeom>
          <a:noFill/>
          <a:ln>
            <a:noFill/>
            <a:headEnd/>
            <a:tailEnd/>
          </a:ln>
          <a:effectLst/>
          <a:scene3d>
            <a:camera prst="orthographicFront"/>
            <a:lightRig rig="threePt" dir="t">
              <a:rot lat="0" lon="0" rev="1200000"/>
            </a:lightRig>
          </a:scene3d>
          <a:sp3d/>
        </p:spPr>
        <p:txBody>
          <a:bodyPr lIns="16839" tIns="8420" rIns="16839" bIns="8420"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100" b="0" dirty="0">
                <a:solidFill>
                  <a:srgbClr val="C00000"/>
                </a:solidFill>
                <a:latin typeface="Huawei Sans" panose="020C0503030203020204" pitchFamily="34" charset="0"/>
                <a:cs typeface="+mn-ea"/>
                <a:sym typeface="+mn-lt"/>
              </a:rPr>
              <a:t>Number of cabinets</a:t>
            </a:r>
          </a:p>
        </p:txBody>
      </p:sp>
      <p:sp>
        <p:nvSpPr>
          <p:cNvPr id="180" name="矩形 179"/>
          <p:cNvSpPr/>
          <p:nvPr/>
        </p:nvSpPr>
        <p:spPr>
          <a:xfrm>
            <a:off x="7953716" y="3871353"/>
            <a:ext cx="1577805" cy="43401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112"/>
            <a:endParaRPr lang="en-US" sz="1200" dirty="0">
              <a:solidFill>
                <a:srgbClr val="666666"/>
              </a:solidFill>
              <a:latin typeface="Huawei Sans" panose="020C0503030203020204" pitchFamily="34" charset="0"/>
              <a:cs typeface="+mn-ea"/>
              <a:sym typeface="+mn-lt"/>
            </a:endParaRPr>
          </a:p>
        </p:txBody>
      </p:sp>
      <p:sp>
        <p:nvSpPr>
          <p:cNvPr id="181" name="TextBox 60"/>
          <p:cNvSpPr txBox="1"/>
          <p:nvPr/>
        </p:nvSpPr>
        <p:spPr>
          <a:xfrm>
            <a:off x="9729635" y="3770303"/>
            <a:ext cx="1539988" cy="622779"/>
          </a:xfrm>
          <a:prstGeom prst="rect">
            <a:avLst/>
          </a:prstGeom>
          <a:noFill/>
          <a:ln>
            <a:noFill/>
            <a:headEnd/>
            <a:tailEnd/>
          </a:ln>
          <a:effectLst/>
          <a:scene3d>
            <a:camera prst="orthographicFront"/>
            <a:lightRig rig="threePt" dir="t">
              <a:rot lat="0" lon="0" rev="1200000"/>
            </a:lightRig>
          </a:scene3d>
          <a:sp3d/>
        </p:spPr>
        <p:txBody>
          <a:bodyPr lIns="16839" tIns="8420" rIns="16839" bIns="8420"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100" b="0" dirty="0">
                <a:solidFill>
                  <a:srgbClr val="C00000"/>
                </a:solidFill>
                <a:latin typeface="Huawei Sans" panose="020C0503030203020204" pitchFamily="34" charset="0"/>
                <a:cs typeface="+mn-ea"/>
                <a:sym typeface="+mn-lt"/>
              </a:rPr>
              <a:t>Total power consumption</a:t>
            </a:r>
          </a:p>
        </p:txBody>
      </p:sp>
      <p:sp>
        <p:nvSpPr>
          <p:cNvPr id="182" name="矩形 181"/>
          <p:cNvSpPr/>
          <p:nvPr/>
        </p:nvSpPr>
        <p:spPr>
          <a:xfrm>
            <a:off x="9587844" y="3871353"/>
            <a:ext cx="1783602" cy="43401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914112"/>
            <a:endParaRPr lang="en-US" sz="1200" dirty="0">
              <a:solidFill>
                <a:srgbClr val="666666"/>
              </a:solidFill>
              <a:latin typeface="Huawei Sans" panose="020C0503030203020204" pitchFamily="34" charset="0"/>
              <a:cs typeface="+mn-ea"/>
              <a:sym typeface="+mn-lt"/>
            </a:endParaRPr>
          </a:p>
        </p:txBody>
      </p:sp>
      <p:sp>
        <p:nvSpPr>
          <p:cNvPr id="183" name="server_247517"/>
          <p:cNvSpPr>
            <a:spLocks noChangeAspect="1"/>
          </p:cNvSpPr>
          <p:nvPr/>
        </p:nvSpPr>
        <p:spPr bwMode="auto">
          <a:xfrm>
            <a:off x="8074259" y="5256913"/>
            <a:ext cx="221389" cy="29455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 name="connsiteX241" fmla="*/ 325000 h 606722"/>
              <a:gd name="connsiteY241" fmla="*/ 325000 h 606722"/>
              <a:gd name="connsiteX242" fmla="*/ 325000 h 606722"/>
              <a:gd name="connsiteY242" fmla="*/ 325000 h 606722"/>
              <a:gd name="connsiteX243" fmla="*/ 325000 h 606722"/>
              <a:gd name="connsiteY243" fmla="*/ 325000 h 606722"/>
              <a:gd name="connsiteX244" fmla="*/ 325000 h 606722"/>
              <a:gd name="connsiteY244" fmla="*/ 325000 h 606722"/>
              <a:gd name="connsiteX245" fmla="*/ 325000 h 606722"/>
              <a:gd name="connsiteY245" fmla="*/ 325000 h 606722"/>
              <a:gd name="connsiteX246" fmla="*/ 325000 h 606722"/>
              <a:gd name="connsiteY246" fmla="*/ 325000 h 606722"/>
              <a:gd name="connsiteX247" fmla="*/ 325000 h 606722"/>
              <a:gd name="connsiteY247" fmla="*/ 325000 h 606722"/>
              <a:gd name="connsiteX248" fmla="*/ 325000 h 606722"/>
              <a:gd name="connsiteY248" fmla="*/ 325000 h 606722"/>
              <a:gd name="connsiteX249" fmla="*/ 325000 h 606722"/>
              <a:gd name="connsiteY249" fmla="*/ 325000 h 606722"/>
              <a:gd name="connsiteX250" fmla="*/ 325000 h 606722"/>
              <a:gd name="connsiteY250" fmla="*/ 325000 h 606722"/>
              <a:gd name="connsiteX251" fmla="*/ 325000 h 606722"/>
              <a:gd name="connsiteY251" fmla="*/ 325000 h 606722"/>
              <a:gd name="connsiteX252" fmla="*/ 325000 h 606722"/>
              <a:gd name="connsiteY252" fmla="*/ 325000 h 606722"/>
              <a:gd name="connsiteX253" fmla="*/ 325000 h 606722"/>
              <a:gd name="connsiteY253" fmla="*/ 325000 h 606722"/>
              <a:gd name="connsiteX254" fmla="*/ 325000 h 606722"/>
              <a:gd name="connsiteY254" fmla="*/ 325000 h 606722"/>
              <a:gd name="connsiteX255" fmla="*/ 325000 h 606722"/>
              <a:gd name="connsiteY255" fmla="*/ 325000 h 606722"/>
              <a:gd name="connsiteX256" fmla="*/ 325000 h 606722"/>
              <a:gd name="connsiteY256" fmla="*/ 325000 h 606722"/>
              <a:gd name="connsiteX257" fmla="*/ 325000 h 606722"/>
              <a:gd name="connsiteY257" fmla="*/ 325000 h 606722"/>
              <a:gd name="connsiteX258" fmla="*/ 325000 h 606722"/>
              <a:gd name="connsiteY258" fmla="*/ 325000 h 606722"/>
              <a:gd name="connsiteX259" fmla="*/ 325000 h 606722"/>
              <a:gd name="connsiteY259" fmla="*/ 325000 h 606722"/>
              <a:gd name="connsiteX260" fmla="*/ 325000 h 606722"/>
              <a:gd name="connsiteY260" fmla="*/ 325000 h 606722"/>
              <a:gd name="connsiteX261" fmla="*/ 325000 h 606722"/>
              <a:gd name="connsiteY261" fmla="*/ 325000 h 606722"/>
              <a:gd name="connsiteX262" fmla="*/ 325000 h 606722"/>
              <a:gd name="connsiteY262" fmla="*/ 325000 h 606722"/>
              <a:gd name="connsiteX263" fmla="*/ 325000 h 606722"/>
              <a:gd name="connsiteY263" fmla="*/ 325000 h 606722"/>
              <a:gd name="connsiteX264" fmla="*/ 325000 h 606722"/>
              <a:gd name="connsiteY264" fmla="*/ 325000 h 606722"/>
              <a:gd name="connsiteX265" fmla="*/ 325000 h 606722"/>
              <a:gd name="connsiteY265" fmla="*/ 325000 h 606722"/>
              <a:gd name="connsiteX266" fmla="*/ 325000 h 606722"/>
              <a:gd name="connsiteY266" fmla="*/ 325000 h 606722"/>
              <a:gd name="connsiteX267" fmla="*/ 325000 h 606722"/>
              <a:gd name="connsiteY267" fmla="*/ 325000 h 606722"/>
              <a:gd name="connsiteX268" fmla="*/ 325000 h 606722"/>
              <a:gd name="connsiteY268" fmla="*/ 325000 h 606722"/>
              <a:gd name="connsiteX269" fmla="*/ 325000 h 606722"/>
              <a:gd name="connsiteY269" fmla="*/ 325000 h 606722"/>
              <a:gd name="connsiteX270" fmla="*/ 325000 h 606722"/>
              <a:gd name="connsiteY270" fmla="*/ 325000 h 606722"/>
              <a:gd name="connsiteX271" fmla="*/ 325000 h 606722"/>
              <a:gd name="connsiteY271" fmla="*/ 325000 h 606722"/>
              <a:gd name="connsiteX272" fmla="*/ 325000 h 606722"/>
              <a:gd name="connsiteY272" fmla="*/ 325000 h 606722"/>
              <a:gd name="connsiteX273" fmla="*/ 325000 h 606722"/>
              <a:gd name="connsiteY273" fmla="*/ 325000 h 606722"/>
              <a:gd name="connsiteX274" fmla="*/ 325000 h 606722"/>
              <a:gd name="connsiteY274" fmla="*/ 325000 h 606722"/>
              <a:gd name="connsiteX275" fmla="*/ 325000 h 606722"/>
              <a:gd name="connsiteY275"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9614" h="608697">
                <a:moveTo>
                  <a:pt x="442480" y="510611"/>
                </a:moveTo>
                <a:cubicBezTo>
                  <a:pt x="447917" y="510611"/>
                  <a:pt x="452324" y="514987"/>
                  <a:pt x="452324" y="520385"/>
                </a:cubicBezTo>
                <a:cubicBezTo>
                  <a:pt x="452324" y="525783"/>
                  <a:pt x="447917" y="530159"/>
                  <a:pt x="442480" y="530159"/>
                </a:cubicBezTo>
                <a:cubicBezTo>
                  <a:pt x="437043" y="530159"/>
                  <a:pt x="432636" y="525783"/>
                  <a:pt x="432636" y="520385"/>
                </a:cubicBezTo>
                <a:cubicBezTo>
                  <a:pt x="432636" y="514987"/>
                  <a:pt x="437043" y="510611"/>
                  <a:pt x="442480" y="510611"/>
                </a:cubicBezTo>
                <a:close/>
                <a:moveTo>
                  <a:pt x="206474" y="510611"/>
                </a:moveTo>
                <a:cubicBezTo>
                  <a:pt x="211930" y="510611"/>
                  <a:pt x="216353" y="514987"/>
                  <a:pt x="216353" y="520385"/>
                </a:cubicBezTo>
                <a:cubicBezTo>
                  <a:pt x="216353" y="525783"/>
                  <a:pt x="211930" y="530159"/>
                  <a:pt x="206474" y="530159"/>
                </a:cubicBezTo>
                <a:cubicBezTo>
                  <a:pt x="201018" y="530159"/>
                  <a:pt x="196595" y="525783"/>
                  <a:pt x="196595" y="520385"/>
                </a:cubicBezTo>
                <a:cubicBezTo>
                  <a:pt x="196595" y="514987"/>
                  <a:pt x="201018" y="510611"/>
                  <a:pt x="206474" y="510611"/>
                </a:cubicBezTo>
                <a:close/>
                <a:moveTo>
                  <a:pt x="481594" y="490900"/>
                </a:moveTo>
                <a:cubicBezTo>
                  <a:pt x="487863" y="499180"/>
                  <a:pt x="491642" y="509299"/>
                  <a:pt x="491642" y="520338"/>
                </a:cubicBezTo>
                <a:cubicBezTo>
                  <a:pt x="491642" y="531469"/>
                  <a:pt x="487863" y="541588"/>
                  <a:pt x="481594" y="549776"/>
                </a:cubicBezTo>
                <a:lnTo>
                  <a:pt x="511369" y="549776"/>
                </a:lnTo>
                <a:lnTo>
                  <a:pt x="511369" y="490900"/>
                </a:lnTo>
                <a:close/>
                <a:moveTo>
                  <a:pt x="334378" y="490900"/>
                </a:moveTo>
                <a:lnTo>
                  <a:pt x="334378" y="549776"/>
                </a:lnTo>
                <a:lnTo>
                  <a:pt x="403147" y="549776"/>
                </a:lnTo>
                <a:lnTo>
                  <a:pt x="442509" y="549776"/>
                </a:lnTo>
                <a:cubicBezTo>
                  <a:pt x="458733" y="549776"/>
                  <a:pt x="472007" y="536621"/>
                  <a:pt x="472007" y="520338"/>
                </a:cubicBezTo>
                <a:cubicBezTo>
                  <a:pt x="472007" y="504147"/>
                  <a:pt x="458733" y="490900"/>
                  <a:pt x="442509" y="490900"/>
                </a:cubicBezTo>
                <a:lnTo>
                  <a:pt x="403147" y="490900"/>
                </a:lnTo>
                <a:close/>
                <a:moveTo>
                  <a:pt x="245553" y="490900"/>
                </a:moveTo>
                <a:cubicBezTo>
                  <a:pt x="251822" y="499180"/>
                  <a:pt x="255601" y="509299"/>
                  <a:pt x="255601" y="520338"/>
                </a:cubicBezTo>
                <a:cubicBezTo>
                  <a:pt x="255601" y="531469"/>
                  <a:pt x="251822" y="541588"/>
                  <a:pt x="245553" y="549776"/>
                </a:cubicBezTo>
                <a:lnTo>
                  <a:pt x="275328" y="549776"/>
                </a:lnTo>
                <a:lnTo>
                  <a:pt x="275328" y="490900"/>
                </a:lnTo>
                <a:close/>
                <a:moveTo>
                  <a:pt x="98337" y="490900"/>
                </a:moveTo>
                <a:lnTo>
                  <a:pt x="98337" y="549776"/>
                </a:lnTo>
                <a:lnTo>
                  <a:pt x="167106" y="549776"/>
                </a:lnTo>
                <a:lnTo>
                  <a:pt x="206468" y="549776"/>
                </a:lnTo>
                <a:cubicBezTo>
                  <a:pt x="222692" y="549776"/>
                  <a:pt x="235966" y="536621"/>
                  <a:pt x="235966" y="520338"/>
                </a:cubicBezTo>
                <a:cubicBezTo>
                  <a:pt x="235966" y="504147"/>
                  <a:pt x="222692" y="490900"/>
                  <a:pt x="206468" y="490900"/>
                </a:cubicBezTo>
                <a:lnTo>
                  <a:pt x="167106" y="490900"/>
                </a:lnTo>
                <a:close/>
                <a:moveTo>
                  <a:pt x="314651" y="471306"/>
                </a:moveTo>
                <a:lnTo>
                  <a:pt x="403147" y="471306"/>
                </a:lnTo>
                <a:lnTo>
                  <a:pt x="442509" y="471306"/>
                </a:lnTo>
                <a:lnTo>
                  <a:pt x="531004" y="471306"/>
                </a:lnTo>
                <a:lnTo>
                  <a:pt x="531004" y="569462"/>
                </a:lnTo>
                <a:lnTo>
                  <a:pt x="442509" y="569462"/>
                </a:lnTo>
                <a:lnTo>
                  <a:pt x="403147" y="569462"/>
                </a:lnTo>
                <a:lnTo>
                  <a:pt x="314651" y="569462"/>
                </a:lnTo>
                <a:close/>
                <a:moveTo>
                  <a:pt x="78610" y="471306"/>
                </a:moveTo>
                <a:lnTo>
                  <a:pt x="167106" y="471306"/>
                </a:lnTo>
                <a:lnTo>
                  <a:pt x="206468" y="471306"/>
                </a:lnTo>
                <a:lnTo>
                  <a:pt x="294963" y="471306"/>
                </a:lnTo>
                <a:lnTo>
                  <a:pt x="294963" y="569462"/>
                </a:lnTo>
                <a:lnTo>
                  <a:pt x="206468" y="569462"/>
                </a:lnTo>
                <a:lnTo>
                  <a:pt x="167106" y="569462"/>
                </a:lnTo>
                <a:lnTo>
                  <a:pt x="78610" y="569462"/>
                </a:lnTo>
                <a:close/>
                <a:moveTo>
                  <a:pt x="442480" y="392767"/>
                </a:moveTo>
                <a:cubicBezTo>
                  <a:pt x="447917" y="392767"/>
                  <a:pt x="452324" y="397159"/>
                  <a:pt x="452324" y="402576"/>
                </a:cubicBezTo>
                <a:cubicBezTo>
                  <a:pt x="452324" y="407993"/>
                  <a:pt x="447917" y="412385"/>
                  <a:pt x="442480" y="412385"/>
                </a:cubicBezTo>
                <a:cubicBezTo>
                  <a:pt x="437043" y="412385"/>
                  <a:pt x="432636" y="407993"/>
                  <a:pt x="432636" y="402576"/>
                </a:cubicBezTo>
                <a:cubicBezTo>
                  <a:pt x="432636" y="397159"/>
                  <a:pt x="437043" y="392767"/>
                  <a:pt x="442480" y="392767"/>
                </a:cubicBezTo>
                <a:close/>
                <a:moveTo>
                  <a:pt x="206474" y="392767"/>
                </a:moveTo>
                <a:cubicBezTo>
                  <a:pt x="211930" y="392767"/>
                  <a:pt x="216353" y="397159"/>
                  <a:pt x="216353" y="402576"/>
                </a:cubicBezTo>
                <a:cubicBezTo>
                  <a:pt x="216353" y="407993"/>
                  <a:pt x="211930" y="412385"/>
                  <a:pt x="206474" y="412385"/>
                </a:cubicBezTo>
                <a:cubicBezTo>
                  <a:pt x="201018" y="412385"/>
                  <a:pt x="196595" y="407993"/>
                  <a:pt x="196595" y="402576"/>
                </a:cubicBezTo>
                <a:cubicBezTo>
                  <a:pt x="196595" y="397159"/>
                  <a:pt x="201018" y="392767"/>
                  <a:pt x="206474" y="392767"/>
                </a:cubicBezTo>
                <a:close/>
                <a:moveTo>
                  <a:pt x="481594" y="373071"/>
                </a:moveTo>
                <a:cubicBezTo>
                  <a:pt x="487863" y="381356"/>
                  <a:pt x="491642" y="391482"/>
                  <a:pt x="491642" y="402529"/>
                </a:cubicBezTo>
                <a:cubicBezTo>
                  <a:pt x="491642" y="413669"/>
                  <a:pt x="487863" y="423795"/>
                  <a:pt x="481594" y="431988"/>
                </a:cubicBezTo>
                <a:lnTo>
                  <a:pt x="511369" y="431988"/>
                </a:lnTo>
                <a:lnTo>
                  <a:pt x="511369" y="373071"/>
                </a:lnTo>
                <a:close/>
                <a:moveTo>
                  <a:pt x="334378" y="373071"/>
                </a:moveTo>
                <a:lnTo>
                  <a:pt x="334378" y="431988"/>
                </a:lnTo>
                <a:lnTo>
                  <a:pt x="403147" y="431988"/>
                </a:lnTo>
                <a:lnTo>
                  <a:pt x="442509" y="431988"/>
                </a:lnTo>
                <a:cubicBezTo>
                  <a:pt x="458733" y="431988"/>
                  <a:pt x="472007" y="418824"/>
                  <a:pt x="472007" y="402529"/>
                </a:cubicBezTo>
                <a:cubicBezTo>
                  <a:pt x="472007" y="386327"/>
                  <a:pt x="458733" y="373071"/>
                  <a:pt x="442509" y="373071"/>
                </a:cubicBezTo>
                <a:lnTo>
                  <a:pt x="403147" y="373071"/>
                </a:lnTo>
                <a:close/>
                <a:moveTo>
                  <a:pt x="245553" y="373071"/>
                </a:moveTo>
                <a:cubicBezTo>
                  <a:pt x="251822" y="381356"/>
                  <a:pt x="255601" y="391482"/>
                  <a:pt x="255601" y="402529"/>
                </a:cubicBezTo>
                <a:cubicBezTo>
                  <a:pt x="255601" y="413669"/>
                  <a:pt x="251822" y="423795"/>
                  <a:pt x="245553" y="431988"/>
                </a:cubicBezTo>
                <a:lnTo>
                  <a:pt x="275328" y="431988"/>
                </a:lnTo>
                <a:lnTo>
                  <a:pt x="275328" y="373071"/>
                </a:lnTo>
                <a:close/>
                <a:moveTo>
                  <a:pt x="98337" y="373071"/>
                </a:moveTo>
                <a:lnTo>
                  <a:pt x="98337" y="431988"/>
                </a:lnTo>
                <a:lnTo>
                  <a:pt x="167106" y="431988"/>
                </a:lnTo>
                <a:lnTo>
                  <a:pt x="206468" y="431988"/>
                </a:lnTo>
                <a:cubicBezTo>
                  <a:pt x="222692" y="431988"/>
                  <a:pt x="235966" y="418824"/>
                  <a:pt x="235966" y="402529"/>
                </a:cubicBezTo>
                <a:cubicBezTo>
                  <a:pt x="235966" y="386327"/>
                  <a:pt x="222692" y="373071"/>
                  <a:pt x="206468" y="373071"/>
                </a:cubicBezTo>
                <a:lnTo>
                  <a:pt x="167106" y="373071"/>
                </a:lnTo>
                <a:close/>
                <a:moveTo>
                  <a:pt x="550621" y="353462"/>
                </a:moveTo>
                <a:lnTo>
                  <a:pt x="570309" y="353462"/>
                </a:lnTo>
                <a:lnTo>
                  <a:pt x="570309" y="461451"/>
                </a:lnTo>
                <a:lnTo>
                  <a:pt x="570309" y="569533"/>
                </a:lnTo>
                <a:lnTo>
                  <a:pt x="550621" y="569533"/>
                </a:lnTo>
                <a:close/>
                <a:moveTo>
                  <a:pt x="314651" y="353462"/>
                </a:moveTo>
                <a:lnTo>
                  <a:pt x="403147" y="353462"/>
                </a:lnTo>
                <a:lnTo>
                  <a:pt x="442509" y="353462"/>
                </a:lnTo>
                <a:lnTo>
                  <a:pt x="531004" y="353462"/>
                </a:lnTo>
                <a:lnTo>
                  <a:pt x="531004" y="451689"/>
                </a:lnTo>
                <a:lnTo>
                  <a:pt x="442509" y="451689"/>
                </a:lnTo>
                <a:lnTo>
                  <a:pt x="403147" y="451689"/>
                </a:lnTo>
                <a:lnTo>
                  <a:pt x="314651" y="451689"/>
                </a:lnTo>
                <a:close/>
                <a:moveTo>
                  <a:pt x="78610" y="353462"/>
                </a:moveTo>
                <a:lnTo>
                  <a:pt x="167106" y="353462"/>
                </a:lnTo>
                <a:lnTo>
                  <a:pt x="206468" y="353462"/>
                </a:lnTo>
                <a:lnTo>
                  <a:pt x="294963" y="353462"/>
                </a:lnTo>
                <a:lnTo>
                  <a:pt x="294963" y="451689"/>
                </a:lnTo>
                <a:lnTo>
                  <a:pt x="206468" y="451689"/>
                </a:lnTo>
                <a:lnTo>
                  <a:pt x="167106" y="451689"/>
                </a:lnTo>
                <a:lnTo>
                  <a:pt x="78610" y="451689"/>
                </a:lnTo>
                <a:close/>
                <a:moveTo>
                  <a:pt x="39375" y="353462"/>
                </a:moveTo>
                <a:lnTo>
                  <a:pt x="58992" y="353462"/>
                </a:lnTo>
                <a:lnTo>
                  <a:pt x="58992" y="569463"/>
                </a:lnTo>
                <a:lnTo>
                  <a:pt x="39375" y="569463"/>
                </a:lnTo>
                <a:lnTo>
                  <a:pt x="39375" y="461416"/>
                </a:lnTo>
                <a:close/>
                <a:moveTo>
                  <a:pt x="19635" y="333849"/>
                </a:moveTo>
                <a:lnTo>
                  <a:pt x="19635" y="433718"/>
                </a:lnTo>
                <a:cubicBezTo>
                  <a:pt x="31066" y="437768"/>
                  <a:pt x="39363" y="448630"/>
                  <a:pt x="39363" y="461424"/>
                </a:cubicBezTo>
                <a:cubicBezTo>
                  <a:pt x="39363" y="474219"/>
                  <a:pt x="31066" y="485172"/>
                  <a:pt x="19635" y="489222"/>
                </a:cubicBezTo>
                <a:lnTo>
                  <a:pt x="19635" y="589091"/>
                </a:lnTo>
                <a:lnTo>
                  <a:pt x="589979" y="589091"/>
                </a:lnTo>
                <a:lnTo>
                  <a:pt x="589979" y="489222"/>
                </a:lnTo>
                <a:cubicBezTo>
                  <a:pt x="578548" y="485172"/>
                  <a:pt x="570344" y="474219"/>
                  <a:pt x="570344" y="461424"/>
                </a:cubicBezTo>
                <a:cubicBezTo>
                  <a:pt x="570344" y="448630"/>
                  <a:pt x="578548" y="437768"/>
                  <a:pt x="589979" y="433718"/>
                </a:cubicBezTo>
                <a:lnTo>
                  <a:pt x="589979" y="333849"/>
                </a:lnTo>
                <a:close/>
                <a:moveTo>
                  <a:pt x="58998" y="294546"/>
                </a:moveTo>
                <a:lnTo>
                  <a:pt x="58998" y="314151"/>
                </a:lnTo>
                <a:lnTo>
                  <a:pt x="550616" y="314151"/>
                </a:lnTo>
                <a:lnTo>
                  <a:pt x="550616" y="294546"/>
                </a:lnTo>
                <a:close/>
                <a:moveTo>
                  <a:pt x="442480" y="196313"/>
                </a:moveTo>
                <a:cubicBezTo>
                  <a:pt x="447917" y="196313"/>
                  <a:pt x="452324" y="200720"/>
                  <a:pt x="452324" y="206157"/>
                </a:cubicBezTo>
                <a:cubicBezTo>
                  <a:pt x="452324" y="211594"/>
                  <a:pt x="447917" y="216001"/>
                  <a:pt x="442480" y="216001"/>
                </a:cubicBezTo>
                <a:cubicBezTo>
                  <a:pt x="437043" y="216001"/>
                  <a:pt x="432636" y="211594"/>
                  <a:pt x="432636" y="206157"/>
                </a:cubicBezTo>
                <a:cubicBezTo>
                  <a:pt x="432636" y="200720"/>
                  <a:pt x="437043" y="196313"/>
                  <a:pt x="442480" y="196313"/>
                </a:cubicBezTo>
                <a:close/>
                <a:moveTo>
                  <a:pt x="206474" y="196313"/>
                </a:moveTo>
                <a:cubicBezTo>
                  <a:pt x="211930" y="196313"/>
                  <a:pt x="216353" y="200720"/>
                  <a:pt x="216353" y="206157"/>
                </a:cubicBezTo>
                <a:cubicBezTo>
                  <a:pt x="216353" y="211594"/>
                  <a:pt x="211930" y="216001"/>
                  <a:pt x="206474" y="216001"/>
                </a:cubicBezTo>
                <a:cubicBezTo>
                  <a:pt x="201018" y="216001"/>
                  <a:pt x="196595" y="211594"/>
                  <a:pt x="196595" y="206157"/>
                </a:cubicBezTo>
                <a:cubicBezTo>
                  <a:pt x="196595" y="200720"/>
                  <a:pt x="201018" y="196313"/>
                  <a:pt x="206474" y="196313"/>
                </a:cubicBezTo>
                <a:close/>
                <a:moveTo>
                  <a:pt x="481594" y="176748"/>
                </a:moveTo>
                <a:cubicBezTo>
                  <a:pt x="487863" y="184937"/>
                  <a:pt x="491642" y="195058"/>
                  <a:pt x="491642" y="206192"/>
                </a:cubicBezTo>
                <a:cubicBezTo>
                  <a:pt x="491642" y="217326"/>
                  <a:pt x="487863" y="227447"/>
                  <a:pt x="481594" y="235636"/>
                </a:cubicBezTo>
                <a:lnTo>
                  <a:pt x="511369" y="235636"/>
                </a:lnTo>
                <a:lnTo>
                  <a:pt x="511369" y="176748"/>
                </a:lnTo>
                <a:close/>
                <a:moveTo>
                  <a:pt x="334378" y="176748"/>
                </a:moveTo>
                <a:lnTo>
                  <a:pt x="334378" y="235636"/>
                </a:lnTo>
                <a:lnTo>
                  <a:pt x="403147" y="235636"/>
                </a:lnTo>
                <a:lnTo>
                  <a:pt x="442509" y="235636"/>
                </a:lnTo>
                <a:cubicBezTo>
                  <a:pt x="458733" y="235636"/>
                  <a:pt x="472007" y="222386"/>
                  <a:pt x="472007" y="206192"/>
                </a:cubicBezTo>
                <a:cubicBezTo>
                  <a:pt x="472007" y="189998"/>
                  <a:pt x="458733" y="176748"/>
                  <a:pt x="442509" y="176748"/>
                </a:cubicBezTo>
                <a:lnTo>
                  <a:pt x="403147" y="176748"/>
                </a:lnTo>
                <a:close/>
                <a:moveTo>
                  <a:pt x="245553" y="176748"/>
                </a:moveTo>
                <a:cubicBezTo>
                  <a:pt x="251822" y="184937"/>
                  <a:pt x="255601" y="195058"/>
                  <a:pt x="255601" y="206192"/>
                </a:cubicBezTo>
                <a:cubicBezTo>
                  <a:pt x="255601" y="217326"/>
                  <a:pt x="251822" y="227447"/>
                  <a:pt x="245553" y="235636"/>
                </a:cubicBezTo>
                <a:lnTo>
                  <a:pt x="275328" y="235636"/>
                </a:lnTo>
                <a:lnTo>
                  <a:pt x="275328" y="176748"/>
                </a:lnTo>
                <a:close/>
                <a:moveTo>
                  <a:pt x="98337" y="176748"/>
                </a:moveTo>
                <a:lnTo>
                  <a:pt x="98337" y="235636"/>
                </a:lnTo>
                <a:lnTo>
                  <a:pt x="167106" y="235636"/>
                </a:lnTo>
                <a:lnTo>
                  <a:pt x="206468" y="235636"/>
                </a:lnTo>
                <a:cubicBezTo>
                  <a:pt x="222692" y="235636"/>
                  <a:pt x="235966" y="222386"/>
                  <a:pt x="235966" y="206192"/>
                </a:cubicBezTo>
                <a:cubicBezTo>
                  <a:pt x="235966" y="189998"/>
                  <a:pt x="222692" y="176748"/>
                  <a:pt x="206468" y="176748"/>
                </a:cubicBezTo>
                <a:lnTo>
                  <a:pt x="167106" y="176748"/>
                </a:lnTo>
                <a:close/>
                <a:moveTo>
                  <a:pt x="314651" y="157149"/>
                </a:moveTo>
                <a:lnTo>
                  <a:pt x="403147" y="157149"/>
                </a:lnTo>
                <a:lnTo>
                  <a:pt x="442509" y="157149"/>
                </a:lnTo>
                <a:lnTo>
                  <a:pt x="531004" y="157149"/>
                </a:lnTo>
                <a:lnTo>
                  <a:pt x="531004" y="255235"/>
                </a:lnTo>
                <a:lnTo>
                  <a:pt x="442509" y="255235"/>
                </a:lnTo>
                <a:lnTo>
                  <a:pt x="403147" y="255235"/>
                </a:lnTo>
                <a:lnTo>
                  <a:pt x="314651" y="255235"/>
                </a:lnTo>
                <a:close/>
                <a:moveTo>
                  <a:pt x="78610" y="157149"/>
                </a:moveTo>
                <a:lnTo>
                  <a:pt x="167106" y="157149"/>
                </a:lnTo>
                <a:lnTo>
                  <a:pt x="206468" y="157149"/>
                </a:lnTo>
                <a:lnTo>
                  <a:pt x="294963" y="157149"/>
                </a:lnTo>
                <a:lnTo>
                  <a:pt x="294963" y="255235"/>
                </a:lnTo>
                <a:lnTo>
                  <a:pt x="206468" y="255235"/>
                </a:lnTo>
                <a:lnTo>
                  <a:pt x="167106" y="255235"/>
                </a:lnTo>
                <a:lnTo>
                  <a:pt x="78610" y="255235"/>
                </a:lnTo>
                <a:close/>
                <a:moveTo>
                  <a:pt x="442480" y="78539"/>
                </a:moveTo>
                <a:cubicBezTo>
                  <a:pt x="447917" y="78539"/>
                  <a:pt x="452324" y="82946"/>
                  <a:pt x="452324" y="88383"/>
                </a:cubicBezTo>
                <a:cubicBezTo>
                  <a:pt x="452324" y="93820"/>
                  <a:pt x="447917" y="98227"/>
                  <a:pt x="442480" y="98227"/>
                </a:cubicBezTo>
                <a:cubicBezTo>
                  <a:pt x="437043" y="98227"/>
                  <a:pt x="432636" y="93820"/>
                  <a:pt x="432636" y="88383"/>
                </a:cubicBezTo>
                <a:cubicBezTo>
                  <a:pt x="432636" y="82946"/>
                  <a:pt x="437043" y="78539"/>
                  <a:pt x="442480" y="78539"/>
                </a:cubicBezTo>
                <a:close/>
                <a:moveTo>
                  <a:pt x="206474" y="78539"/>
                </a:moveTo>
                <a:cubicBezTo>
                  <a:pt x="211930" y="78539"/>
                  <a:pt x="216353" y="82946"/>
                  <a:pt x="216353" y="88383"/>
                </a:cubicBezTo>
                <a:cubicBezTo>
                  <a:pt x="216353" y="93820"/>
                  <a:pt x="211930" y="98227"/>
                  <a:pt x="206474" y="98227"/>
                </a:cubicBezTo>
                <a:cubicBezTo>
                  <a:pt x="201018" y="98227"/>
                  <a:pt x="196595" y="93820"/>
                  <a:pt x="196595" y="88383"/>
                </a:cubicBezTo>
                <a:cubicBezTo>
                  <a:pt x="196595" y="82946"/>
                  <a:pt x="201018" y="78539"/>
                  <a:pt x="206474" y="78539"/>
                </a:cubicBezTo>
                <a:close/>
                <a:moveTo>
                  <a:pt x="481594" y="58918"/>
                </a:moveTo>
                <a:cubicBezTo>
                  <a:pt x="487863" y="67113"/>
                  <a:pt x="491642" y="77241"/>
                  <a:pt x="491642" y="88383"/>
                </a:cubicBezTo>
                <a:cubicBezTo>
                  <a:pt x="491642" y="99525"/>
                  <a:pt x="487863" y="109653"/>
                  <a:pt x="481594" y="117848"/>
                </a:cubicBezTo>
                <a:lnTo>
                  <a:pt x="511369" y="117848"/>
                </a:lnTo>
                <a:lnTo>
                  <a:pt x="511369" y="58918"/>
                </a:lnTo>
                <a:close/>
                <a:moveTo>
                  <a:pt x="334378" y="58918"/>
                </a:moveTo>
                <a:lnTo>
                  <a:pt x="334378" y="117848"/>
                </a:lnTo>
                <a:lnTo>
                  <a:pt x="403147" y="117848"/>
                </a:lnTo>
                <a:lnTo>
                  <a:pt x="442509" y="117848"/>
                </a:lnTo>
                <a:cubicBezTo>
                  <a:pt x="458733" y="117848"/>
                  <a:pt x="472007" y="104589"/>
                  <a:pt x="472007" y="88383"/>
                </a:cubicBezTo>
                <a:cubicBezTo>
                  <a:pt x="472007" y="72177"/>
                  <a:pt x="458733" y="58918"/>
                  <a:pt x="442509" y="58918"/>
                </a:cubicBezTo>
                <a:lnTo>
                  <a:pt x="403147" y="58918"/>
                </a:lnTo>
                <a:close/>
                <a:moveTo>
                  <a:pt x="245553" y="58918"/>
                </a:moveTo>
                <a:cubicBezTo>
                  <a:pt x="251822" y="67113"/>
                  <a:pt x="255601" y="77241"/>
                  <a:pt x="255601" y="88383"/>
                </a:cubicBezTo>
                <a:cubicBezTo>
                  <a:pt x="255601" y="99525"/>
                  <a:pt x="251822" y="109653"/>
                  <a:pt x="245553" y="117848"/>
                </a:cubicBezTo>
                <a:lnTo>
                  <a:pt x="275328" y="117848"/>
                </a:lnTo>
                <a:lnTo>
                  <a:pt x="275328" y="58918"/>
                </a:lnTo>
                <a:close/>
                <a:moveTo>
                  <a:pt x="98337" y="58918"/>
                </a:moveTo>
                <a:lnTo>
                  <a:pt x="98337" y="117848"/>
                </a:lnTo>
                <a:lnTo>
                  <a:pt x="167106" y="117848"/>
                </a:lnTo>
                <a:lnTo>
                  <a:pt x="206468" y="117848"/>
                </a:lnTo>
                <a:cubicBezTo>
                  <a:pt x="222692" y="117848"/>
                  <a:pt x="235966" y="104589"/>
                  <a:pt x="235966" y="88383"/>
                </a:cubicBezTo>
                <a:cubicBezTo>
                  <a:pt x="235966" y="72177"/>
                  <a:pt x="222692" y="58918"/>
                  <a:pt x="206468" y="58918"/>
                </a:cubicBezTo>
                <a:lnTo>
                  <a:pt x="167106" y="58918"/>
                </a:lnTo>
                <a:close/>
                <a:moveTo>
                  <a:pt x="550621" y="39305"/>
                </a:moveTo>
                <a:lnTo>
                  <a:pt x="570309" y="39305"/>
                </a:lnTo>
                <a:lnTo>
                  <a:pt x="570309" y="147270"/>
                </a:lnTo>
                <a:lnTo>
                  <a:pt x="570309" y="255235"/>
                </a:lnTo>
                <a:lnTo>
                  <a:pt x="550621" y="255235"/>
                </a:lnTo>
                <a:close/>
                <a:moveTo>
                  <a:pt x="314651" y="39305"/>
                </a:moveTo>
                <a:lnTo>
                  <a:pt x="403147" y="39305"/>
                </a:lnTo>
                <a:lnTo>
                  <a:pt x="442509" y="39305"/>
                </a:lnTo>
                <a:lnTo>
                  <a:pt x="531004" y="39305"/>
                </a:lnTo>
                <a:lnTo>
                  <a:pt x="531004" y="137461"/>
                </a:lnTo>
                <a:lnTo>
                  <a:pt x="442509" y="137461"/>
                </a:lnTo>
                <a:lnTo>
                  <a:pt x="403147" y="137461"/>
                </a:lnTo>
                <a:lnTo>
                  <a:pt x="314651" y="137461"/>
                </a:lnTo>
                <a:close/>
                <a:moveTo>
                  <a:pt x="78610" y="39305"/>
                </a:moveTo>
                <a:lnTo>
                  <a:pt x="167106" y="39305"/>
                </a:lnTo>
                <a:lnTo>
                  <a:pt x="206468" y="39305"/>
                </a:lnTo>
                <a:lnTo>
                  <a:pt x="294963" y="39305"/>
                </a:lnTo>
                <a:lnTo>
                  <a:pt x="294963" y="137461"/>
                </a:lnTo>
                <a:lnTo>
                  <a:pt x="206468" y="137461"/>
                </a:lnTo>
                <a:lnTo>
                  <a:pt x="167106" y="137461"/>
                </a:lnTo>
                <a:lnTo>
                  <a:pt x="78610" y="137461"/>
                </a:lnTo>
                <a:close/>
                <a:moveTo>
                  <a:pt x="39375" y="39305"/>
                </a:moveTo>
                <a:lnTo>
                  <a:pt x="58992" y="39305"/>
                </a:lnTo>
                <a:lnTo>
                  <a:pt x="58992" y="255235"/>
                </a:lnTo>
                <a:lnTo>
                  <a:pt x="39375" y="255235"/>
                </a:lnTo>
                <a:lnTo>
                  <a:pt x="39375" y="147270"/>
                </a:lnTo>
                <a:close/>
                <a:moveTo>
                  <a:pt x="19635" y="19606"/>
                </a:moveTo>
                <a:lnTo>
                  <a:pt x="19635" y="119475"/>
                </a:lnTo>
                <a:cubicBezTo>
                  <a:pt x="31066" y="123525"/>
                  <a:pt x="39363" y="134479"/>
                  <a:pt x="39363" y="147273"/>
                </a:cubicBezTo>
                <a:cubicBezTo>
                  <a:pt x="39363" y="160067"/>
                  <a:pt x="31066" y="171021"/>
                  <a:pt x="19635" y="175071"/>
                </a:cubicBezTo>
                <a:lnTo>
                  <a:pt x="19635" y="274940"/>
                </a:lnTo>
                <a:lnTo>
                  <a:pt x="589979" y="274940"/>
                </a:lnTo>
                <a:lnTo>
                  <a:pt x="589979" y="175071"/>
                </a:lnTo>
                <a:cubicBezTo>
                  <a:pt x="578548" y="171021"/>
                  <a:pt x="570344" y="160067"/>
                  <a:pt x="570344" y="147273"/>
                </a:cubicBezTo>
                <a:cubicBezTo>
                  <a:pt x="570344" y="134479"/>
                  <a:pt x="578548" y="123525"/>
                  <a:pt x="589979" y="119475"/>
                </a:cubicBezTo>
                <a:lnTo>
                  <a:pt x="589979" y="19606"/>
                </a:lnTo>
                <a:close/>
                <a:moveTo>
                  <a:pt x="0" y="0"/>
                </a:moveTo>
                <a:lnTo>
                  <a:pt x="609614" y="0"/>
                </a:lnTo>
                <a:lnTo>
                  <a:pt x="609614" y="137424"/>
                </a:lnTo>
                <a:lnTo>
                  <a:pt x="599843" y="137424"/>
                </a:lnTo>
                <a:cubicBezTo>
                  <a:pt x="594404" y="137424"/>
                  <a:pt x="589979" y="141842"/>
                  <a:pt x="589979" y="147273"/>
                </a:cubicBezTo>
                <a:cubicBezTo>
                  <a:pt x="589979" y="152704"/>
                  <a:pt x="594404" y="157122"/>
                  <a:pt x="599843" y="157122"/>
                </a:cubicBezTo>
                <a:lnTo>
                  <a:pt x="609614" y="157122"/>
                </a:lnTo>
                <a:lnTo>
                  <a:pt x="609614" y="294546"/>
                </a:lnTo>
                <a:lnTo>
                  <a:pt x="570344" y="294546"/>
                </a:lnTo>
                <a:lnTo>
                  <a:pt x="570344" y="314151"/>
                </a:lnTo>
                <a:lnTo>
                  <a:pt x="609614" y="314151"/>
                </a:lnTo>
                <a:lnTo>
                  <a:pt x="609614" y="451667"/>
                </a:lnTo>
                <a:lnTo>
                  <a:pt x="599843" y="451667"/>
                </a:lnTo>
                <a:cubicBezTo>
                  <a:pt x="594404" y="451667"/>
                  <a:pt x="589979" y="456086"/>
                  <a:pt x="589979" y="461424"/>
                </a:cubicBezTo>
                <a:cubicBezTo>
                  <a:pt x="589979" y="466855"/>
                  <a:pt x="594404" y="471273"/>
                  <a:pt x="599843" y="471273"/>
                </a:cubicBezTo>
                <a:lnTo>
                  <a:pt x="609614" y="471273"/>
                </a:lnTo>
                <a:lnTo>
                  <a:pt x="609614" y="608697"/>
                </a:lnTo>
                <a:lnTo>
                  <a:pt x="0" y="608697"/>
                </a:lnTo>
                <a:lnTo>
                  <a:pt x="0" y="471273"/>
                </a:lnTo>
                <a:lnTo>
                  <a:pt x="9864" y="471273"/>
                </a:lnTo>
                <a:cubicBezTo>
                  <a:pt x="15303" y="471273"/>
                  <a:pt x="19635" y="466855"/>
                  <a:pt x="19635" y="461424"/>
                </a:cubicBezTo>
                <a:cubicBezTo>
                  <a:pt x="19635" y="456086"/>
                  <a:pt x="15303" y="451667"/>
                  <a:pt x="9864" y="451667"/>
                </a:cubicBezTo>
                <a:lnTo>
                  <a:pt x="0" y="451667"/>
                </a:lnTo>
                <a:lnTo>
                  <a:pt x="0" y="314151"/>
                </a:lnTo>
                <a:lnTo>
                  <a:pt x="39363" y="314151"/>
                </a:lnTo>
                <a:lnTo>
                  <a:pt x="39363" y="294546"/>
                </a:lnTo>
                <a:lnTo>
                  <a:pt x="0" y="294546"/>
                </a:lnTo>
                <a:lnTo>
                  <a:pt x="0" y="157122"/>
                </a:lnTo>
                <a:lnTo>
                  <a:pt x="9864" y="157122"/>
                </a:lnTo>
                <a:cubicBezTo>
                  <a:pt x="15303" y="157122"/>
                  <a:pt x="19635" y="152704"/>
                  <a:pt x="19635" y="147273"/>
                </a:cubicBezTo>
                <a:cubicBezTo>
                  <a:pt x="19635" y="141842"/>
                  <a:pt x="15303" y="137424"/>
                  <a:pt x="9864" y="137424"/>
                </a:cubicBezTo>
                <a:lnTo>
                  <a:pt x="0" y="137424"/>
                </a:lnTo>
                <a:close/>
              </a:path>
            </a:pathLst>
          </a:custGeom>
          <a:solidFill>
            <a:schemeClr val="bg2">
              <a:lumMod val="50000"/>
            </a:schemeClr>
          </a:solidFill>
          <a:ln>
            <a:noFill/>
          </a:ln>
        </p:spPr>
        <p:txBody>
          <a:bodyPr/>
          <a:lstStyle/>
          <a:p>
            <a:pPr defTabSz="914112"/>
            <a:endParaRPr lang="zh-CN" altLang="en-US" sz="1799" dirty="0">
              <a:solidFill>
                <a:srgbClr val="1D1D1A"/>
              </a:solidFill>
              <a:latin typeface="Huawei Sans" panose="020C0503030203020204" pitchFamily="34" charset="0"/>
              <a:cs typeface="+mn-ea"/>
              <a:sym typeface="+mn-lt"/>
            </a:endParaRPr>
          </a:p>
        </p:txBody>
      </p:sp>
      <p:sp>
        <p:nvSpPr>
          <p:cNvPr id="184" name="server_247517"/>
          <p:cNvSpPr>
            <a:spLocks noChangeAspect="1"/>
          </p:cNvSpPr>
          <p:nvPr/>
        </p:nvSpPr>
        <p:spPr bwMode="auto">
          <a:xfrm>
            <a:off x="8361825" y="5256913"/>
            <a:ext cx="221389" cy="29455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 name="connsiteX241" fmla="*/ 325000 h 606722"/>
              <a:gd name="connsiteY241" fmla="*/ 325000 h 606722"/>
              <a:gd name="connsiteX242" fmla="*/ 325000 h 606722"/>
              <a:gd name="connsiteY242" fmla="*/ 325000 h 606722"/>
              <a:gd name="connsiteX243" fmla="*/ 325000 h 606722"/>
              <a:gd name="connsiteY243" fmla="*/ 325000 h 606722"/>
              <a:gd name="connsiteX244" fmla="*/ 325000 h 606722"/>
              <a:gd name="connsiteY244" fmla="*/ 325000 h 606722"/>
              <a:gd name="connsiteX245" fmla="*/ 325000 h 606722"/>
              <a:gd name="connsiteY245" fmla="*/ 325000 h 606722"/>
              <a:gd name="connsiteX246" fmla="*/ 325000 h 606722"/>
              <a:gd name="connsiteY246" fmla="*/ 325000 h 606722"/>
              <a:gd name="connsiteX247" fmla="*/ 325000 h 606722"/>
              <a:gd name="connsiteY247" fmla="*/ 325000 h 606722"/>
              <a:gd name="connsiteX248" fmla="*/ 325000 h 606722"/>
              <a:gd name="connsiteY248" fmla="*/ 325000 h 606722"/>
              <a:gd name="connsiteX249" fmla="*/ 325000 h 606722"/>
              <a:gd name="connsiteY249" fmla="*/ 325000 h 606722"/>
              <a:gd name="connsiteX250" fmla="*/ 325000 h 606722"/>
              <a:gd name="connsiteY250" fmla="*/ 325000 h 606722"/>
              <a:gd name="connsiteX251" fmla="*/ 325000 h 606722"/>
              <a:gd name="connsiteY251" fmla="*/ 325000 h 606722"/>
              <a:gd name="connsiteX252" fmla="*/ 325000 h 606722"/>
              <a:gd name="connsiteY252" fmla="*/ 325000 h 606722"/>
              <a:gd name="connsiteX253" fmla="*/ 325000 h 606722"/>
              <a:gd name="connsiteY253" fmla="*/ 325000 h 606722"/>
              <a:gd name="connsiteX254" fmla="*/ 325000 h 606722"/>
              <a:gd name="connsiteY254" fmla="*/ 325000 h 606722"/>
              <a:gd name="connsiteX255" fmla="*/ 325000 h 606722"/>
              <a:gd name="connsiteY255" fmla="*/ 325000 h 606722"/>
              <a:gd name="connsiteX256" fmla="*/ 325000 h 606722"/>
              <a:gd name="connsiteY256" fmla="*/ 325000 h 606722"/>
              <a:gd name="connsiteX257" fmla="*/ 325000 h 606722"/>
              <a:gd name="connsiteY257" fmla="*/ 325000 h 606722"/>
              <a:gd name="connsiteX258" fmla="*/ 325000 h 606722"/>
              <a:gd name="connsiteY258" fmla="*/ 325000 h 606722"/>
              <a:gd name="connsiteX259" fmla="*/ 325000 h 606722"/>
              <a:gd name="connsiteY259" fmla="*/ 325000 h 606722"/>
              <a:gd name="connsiteX260" fmla="*/ 325000 h 606722"/>
              <a:gd name="connsiteY260" fmla="*/ 325000 h 606722"/>
              <a:gd name="connsiteX261" fmla="*/ 325000 h 606722"/>
              <a:gd name="connsiteY261" fmla="*/ 325000 h 606722"/>
              <a:gd name="connsiteX262" fmla="*/ 325000 h 606722"/>
              <a:gd name="connsiteY262" fmla="*/ 325000 h 606722"/>
              <a:gd name="connsiteX263" fmla="*/ 325000 h 606722"/>
              <a:gd name="connsiteY263" fmla="*/ 325000 h 606722"/>
              <a:gd name="connsiteX264" fmla="*/ 325000 h 606722"/>
              <a:gd name="connsiteY264" fmla="*/ 325000 h 606722"/>
              <a:gd name="connsiteX265" fmla="*/ 325000 h 606722"/>
              <a:gd name="connsiteY265" fmla="*/ 325000 h 606722"/>
              <a:gd name="connsiteX266" fmla="*/ 325000 h 606722"/>
              <a:gd name="connsiteY266" fmla="*/ 325000 h 606722"/>
              <a:gd name="connsiteX267" fmla="*/ 325000 h 606722"/>
              <a:gd name="connsiteY267" fmla="*/ 325000 h 606722"/>
              <a:gd name="connsiteX268" fmla="*/ 325000 h 606722"/>
              <a:gd name="connsiteY268" fmla="*/ 325000 h 606722"/>
              <a:gd name="connsiteX269" fmla="*/ 325000 h 606722"/>
              <a:gd name="connsiteY269" fmla="*/ 325000 h 606722"/>
              <a:gd name="connsiteX270" fmla="*/ 325000 h 606722"/>
              <a:gd name="connsiteY270" fmla="*/ 325000 h 606722"/>
              <a:gd name="connsiteX271" fmla="*/ 325000 h 606722"/>
              <a:gd name="connsiteY271" fmla="*/ 325000 h 606722"/>
              <a:gd name="connsiteX272" fmla="*/ 325000 h 606722"/>
              <a:gd name="connsiteY272" fmla="*/ 325000 h 606722"/>
              <a:gd name="connsiteX273" fmla="*/ 325000 h 606722"/>
              <a:gd name="connsiteY273" fmla="*/ 325000 h 606722"/>
              <a:gd name="connsiteX274" fmla="*/ 325000 h 606722"/>
              <a:gd name="connsiteY274" fmla="*/ 325000 h 606722"/>
              <a:gd name="connsiteX275" fmla="*/ 325000 h 606722"/>
              <a:gd name="connsiteY275"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9614" h="608697">
                <a:moveTo>
                  <a:pt x="442480" y="510611"/>
                </a:moveTo>
                <a:cubicBezTo>
                  <a:pt x="447917" y="510611"/>
                  <a:pt x="452324" y="514987"/>
                  <a:pt x="452324" y="520385"/>
                </a:cubicBezTo>
                <a:cubicBezTo>
                  <a:pt x="452324" y="525783"/>
                  <a:pt x="447917" y="530159"/>
                  <a:pt x="442480" y="530159"/>
                </a:cubicBezTo>
                <a:cubicBezTo>
                  <a:pt x="437043" y="530159"/>
                  <a:pt x="432636" y="525783"/>
                  <a:pt x="432636" y="520385"/>
                </a:cubicBezTo>
                <a:cubicBezTo>
                  <a:pt x="432636" y="514987"/>
                  <a:pt x="437043" y="510611"/>
                  <a:pt x="442480" y="510611"/>
                </a:cubicBezTo>
                <a:close/>
                <a:moveTo>
                  <a:pt x="206474" y="510611"/>
                </a:moveTo>
                <a:cubicBezTo>
                  <a:pt x="211930" y="510611"/>
                  <a:pt x="216353" y="514987"/>
                  <a:pt x="216353" y="520385"/>
                </a:cubicBezTo>
                <a:cubicBezTo>
                  <a:pt x="216353" y="525783"/>
                  <a:pt x="211930" y="530159"/>
                  <a:pt x="206474" y="530159"/>
                </a:cubicBezTo>
                <a:cubicBezTo>
                  <a:pt x="201018" y="530159"/>
                  <a:pt x="196595" y="525783"/>
                  <a:pt x="196595" y="520385"/>
                </a:cubicBezTo>
                <a:cubicBezTo>
                  <a:pt x="196595" y="514987"/>
                  <a:pt x="201018" y="510611"/>
                  <a:pt x="206474" y="510611"/>
                </a:cubicBezTo>
                <a:close/>
                <a:moveTo>
                  <a:pt x="481594" y="490900"/>
                </a:moveTo>
                <a:cubicBezTo>
                  <a:pt x="487863" y="499180"/>
                  <a:pt x="491642" y="509299"/>
                  <a:pt x="491642" y="520338"/>
                </a:cubicBezTo>
                <a:cubicBezTo>
                  <a:pt x="491642" y="531469"/>
                  <a:pt x="487863" y="541588"/>
                  <a:pt x="481594" y="549776"/>
                </a:cubicBezTo>
                <a:lnTo>
                  <a:pt x="511369" y="549776"/>
                </a:lnTo>
                <a:lnTo>
                  <a:pt x="511369" y="490900"/>
                </a:lnTo>
                <a:close/>
                <a:moveTo>
                  <a:pt x="334378" y="490900"/>
                </a:moveTo>
                <a:lnTo>
                  <a:pt x="334378" y="549776"/>
                </a:lnTo>
                <a:lnTo>
                  <a:pt x="403147" y="549776"/>
                </a:lnTo>
                <a:lnTo>
                  <a:pt x="442509" y="549776"/>
                </a:lnTo>
                <a:cubicBezTo>
                  <a:pt x="458733" y="549776"/>
                  <a:pt x="472007" y="536621"/>
                  <a:pt x="472007" y="520338"/>
                </a:cubicBezTo>
                <a:cubicBezTo>
                  <a:pt x="472007" y="504147"/>
                  <a:pt x="458733" y="490900"/>
                  <a:pt x="442509" y="490900"/>
                </a:cubicBezTo>
                <a:lnTo>
                  <a:pt x="403147" y="490900"/>
                </a:lnTo>
                <a:close/>
                <a:moveTo>
                  <a:pt x="245553" y="490900"/>
                </a:moveTo>
                <a:cubicBezTo>
                  <a:pt x="251822" y="499180"/>
                  <a:pt x="255601" y="509299"/>
                  <a:pt x="255601" y="520338"/>
                </a:cubicBezTo>
                <a:cubicBezTo>
                  <a:pt x="255601" y="531469"/>
                  <a:pt x="251822" y="541588"/>
                  <a:pt x="245553" y="549776"/>
                </a:cubicBezTo>
                <a:lnTo>
                  <a:pt x="275328" y="549776"/>
                </a:lnTo>
                <a:lnTo>
                  <a:pt x="275328" y="490900"/>
                </a:lnTo>
                <a:close/>
                <a:moveTo>
                  <a:pt x="98337" y="490900"/>
                </a:moveTo>
                <a:lnTo>
                  <a:pt x="98337" y="549776"/>
                </a:lnTo>
                <a:lnTo>
                  <a:pt x="167106" y="549776"/>
                </a:lnTo>
                <a:lnTo>
                  <a:pt x="206468" y="549776"/>
                </a:lnTo>
                <a:cubicBezTo>
                  <a:pt x="222692" y="549776"/>
                  <a:pt x="235966" y="536621"/>
                  <a:pt x="235966" y="520338"/>
                </a:cubicBezTo>
                <a:cubicBezTo>
                  <a:pt x="235966" y="504147"/>
                  <a:pt x="222692" y="490900"/>
                  <a:pt x="206468" y="490900"/>
                </a:cubicBezTo>
                <a:lnTo>
                  <a:pt x="167106" y="490900"/>
                </a:lnTo>
                <a:close/>
                <a:moveTo>
                  <a:pt x="314651" y="471306"/>
                </a:moveTo>
                <a:lnTo>
                  <a:pt x="403147" y="471306"/>
                </a:lnTo>
                <a:lnTo>
                  <a:pt x="442509" y="471306"/>
                </a:lnTo>
                <a:lnTo>
                  <a:pt x="531004" y="471306"/>
                </a:lnTo>
                <a:lnTo>
                  <a:pt x="531004" y="569462"/>
                </a:lnTo>
                <a:lnTo>
                  <a:pt x="442509" y="569462"/>
                </a:lnTo>
                <a:lnTo>
                  <a:pt x="403147" y="569462"/>
                </a:lnTo>
                <a:lnTo>
                  <a:pt x="314651" y="569462"/>
                </a:lnTo>
                <a:close/>
                <a:moveTo>
                  <a:pt x="78610" y="471306"/>
                </a:moveTo>
                <a:lnTo>
                  <a:pt x="167106" y="471306"/>
                </a:lnTo>
                <a:lnTo>
                  <a:pt x="206468" y="471306"/>
                </a:lnTo>
                <a:lnTo>
                  <a:pt x="294963" y="471306"/>
                </a:lnTo>
                <a:lnTo>
                  <a:pt x="294963" y="569462"/>
                </a:lnTo>
                <a:lnTo>
                  <a:pt x="206468" y="569462"/>
                </a:lnTo>
                <a:lnTo>
                  <a:pt x="167106" y="569462"/>
                </a:lnTo>
                <a:lnTo>
                  <a:pt x="78610" y="569462"/>
                </a:lnTo>
                <a:close/>
                <a:moveTo>
                  <a:pt x="442480" y="392767"/>
                </a:moveTo>
                <a:cubicBezTo>
                  <a:pt x="447917" y="392767"/>
                  <a:pt x="452324" y="397159"/>
                  <a:pt x="452324" y="402576"/>
                </a:cubicBezTo>
                <a:cubicBezTo>
                  <a:pt x="452324" y="407993"/>
                  <a:pt x="447917" y="412385"/>
                  <a:pt x="442480" y="412385"/>
                </a:cubicBezTo>
                <a:cubicBezTo>
                  <a:pt x="437043" y="412385"/>
                  <a:pt x="432636" y="407993"/>
                  <a:pt x="432636" y="402576"/>
                </a:cubicBezTo>
                <a:cubicBezTo>
                  <a:pt x="432636" y="397159"/>
                  <a:pt x="437043" y="392767"/>
                  <a:pt x="442480" y="392767"/>
                </a:cubicBezTo>
                <a:close/>
                <a:moveTo>
                  <a:pt x="206474" y="392767"/>
                </a:moveTo>
                <a:cubicBezTo>
                  <a:pt x="211930" y="392767"/>
                  <a:pt x="216353" y="397159"/>
                  <a:pt x="216353" y="402576"/>
                </a:cubicBezTo>
                <a:cubicBezTo>
                  <a:pt x="216353" y="407993"/>
                  <a:pt x="211930" y="412385"/>
                  <a:pt x="206474" y="412385"/>
                </a:cubicBezTo>
                <a:cubicBezTo>
                  <a:pt x="201018" y="412385"/>
                  <a:pt x="196595" y="407993"/>
                  <a:pt x="196595" y="402576"/>
                </a:cubicBezTo>
                <a:cubicBezTo>
                  <a:pt x="196595" y="397159"/>
                  <a:pt x="201018" y="392767"/>
                  <a:pt x="206474" y="392767"/>
                </a:cubicBezTo>
                <a:close/>
                <a:moveTo>
                  <a:pt x="481594" y="373071"/>
                </a:moveTo>
                <a:cubicBezTo>
                  <a:pt x="487863" y="381356"/>
                  <a:pt x="491642" y="391482"/>
                  <a:pt x="491642" y="402529"/>
                </a:cubicBezTo>
                <a:cubicBezTo>
                  <a:pt x="491642" y="413669"/>
                  <a:pt x="487863" y="423795"/>
                  <a:pt x="481594" y="431988"/>
                </a:cubicBezTo>
                <a:lnTo>
                  <a:pt x="511369" y="431988"/>
                </a:lnTo>
                <a:lnTo>
                  <a:pt x="511369" y="373071"/>
                </a:lnTo>
                <a:close/>
                <a:moveTo>
                  <a:pt x="334378" y="373071"/>
                </a:moveTo>
                <a:lnTo>
                  <a:pt x="334378" y="431988"/>
                </a:lnTo>
                <a:lnTo>
                  <a:pt x="403147" y="431988"/>
                </a:lnTo>
                <a:lnTo>
                  <a:pt x="442509" y="431988"/>
                </a:lnTo>
                <a:cubicBezTo>
                  <a:pt x="458733" y="431988"/>
                  <a:pt x="472007" y="418824"/>
                  <a:pt x="472007" y="402529"/>
                </a:cubicBezTo>
                <a:cubicBezTo>
                  <a:pt x="472007" y="386327"/>
                  <a:pt x="458733" y="373071"/>
                  <a:pt x="442509" y="373071"/>
                </a:cubicBezTo>
                <a:lnTo>
                  <a:pt x="403147" y="373071"/>
                </a:lnTo>
                <a:close/>
                <a:moveTo>
                  <a:pt x="245553" y="373071"/>
                </a:moveTo>
                <a:cubicBezTo>
                  <a:pt x="251822" y="381356"/>
                  <a:pt x="255601" y="391482"/>
                  <a:pt x="255601" y="402529"/>
                </a:cubicBezTo>
                <a:cubicBezTo>
                  <a:pt x="255601" y="413669"/>
                  <a:pt x="251822" y="423795"/>
                  <a:pt x="245553" y="431988"/>
                </a:cubicBezTo>
                <a:lnTo>
                  <a:pt x="275328" y="431988"/>
                </a:lnTo>
                <a:lnTo>
                  <a:pt x="275328" y="373071"/>
                </a:lnTo>
                <a:close/>
                <a:moveTo>
                  <a:pt x="98337" y="373071"/>
                </a:moveTo>
                <a:lnTo>
                  <a:pt x="98337" y="431988"/>
                </a:lnTo>
                <a:lnTo>
                  <a:pt x="167106" y="431988"/>
                </a:lnTo>
                <a:lnTo>
                  <a:pt x="206468" y="431988"/>
                </a:lnTo>
                <a:cubicBezTo>
                  <a:pt x="222692" y="431988"/>
                  <a:pt x="235966" y="418824"/>
                  <a:pt x="235966" y="402529"/>
                </a:cubicBezTo>
                <a:cubicBezTo>
                  <a:pt x="235966" y="386327"/>
                  <a:pt x="222692" y="373071"/>
                  <a:pt x="206468" y="373071"/>
                </a:cubicBezTo>
                <a:lnTo>
                  <a:pt x="167106" y="373071"/>
                </a:lnTo>
                <a:close/>
                <a:moveTo>
                  <a:pt x="550621" y="353462"/>
                </a:moveTo>
                <a:lnTo>
                  <a:pt x="570309" y="353462"/>
                </a:lnTo>
                <a:lnTo>
                  <a:pt x="570309" y="461451"/>
                </a:lnTo>
                <a:lnTo>
                  <a:pt x="570309" y="569533"/>
                </a:lnTo>
                <a:lnTo>
                  <a:pt x="550621" y="569533"/>
                </a:lnTo>
                <a:close/>
                <a:moveTo>
                  <a:pt x="314651" y="353462"/>
                </a:moveTo>
                <a:lnTo>
                  <a:pt x="403147" y="353462"/>
                </a:lnTo>
                <a:lnTo>
                  <a:pt x="442509" y="353462"/>
                </a:lnTo>
                <a:lnTo>
                  <a:pt x="531004" y="353462"/>
                </a:lnTo>
                <a:lnTo>
                  <a:pt x="531004" y="451689"/>
                </a:lnTo>
                <a:lnTo>
                  <a:pt x="442509" y="451689"/>
                </a:lnTo>
                <a:lnTo>
                  <a:pt x="403147" y="451689"/>
                </a:lnTo>
                <a:lnTo>
                  <a:pt x="314651" y="451689"/>
                </a:lnTo>
                <a:close/>
                <a:moveTo>
                  <a:pt x="78610" y="353462"/>
                </a:moveTo>
                <a:lnTo>
                  <a:pt x="167106" y="353462"/>
                </a:lnTo>
                <a:lnTo>
                  <a:pt x="206468" y="353462"/>
                </a:lnTo>
                <a:lnTo>
                  <a:pt x="294963" y="353462"/>
                </a:lnTo>
                <a:lnTo>
                  <a:pt x="294963" y="451689"/>
                </a:lnTo>
                <a:lnTo>
                  <a:pt x="206468" y="451689"/>
                </a:lnTo>
                <a:lnTo>
                  <a:pt x="167106" y="451689"/>
                </a:lnTo>
                <a:lnTo>
                  <a:pt x="78610" y="451689"/>
                </a:lnTo>
                <a:close/>
                <a:moveTo>
                  <a:pt x="39375" y="353462"/>
                </a:moveTo>
                <a:lnTo>
                  <a:pt x="58992" y="353462"/>
                </a:lnTo>
                <a:lnTo>
                  <a:pt x="58992" y="569463"/>
                </a:lnTo>
                <a:lnTo>
                  <a:pt x="39375" y="569463"/>
                </a:lnTo>
                <a:lnTo>
                  <a:pt x="39375" y="461416"/>
                </a:lnTo>
                <a:close/>
                <a:moveTo>
                  <a:pt x="19635" y="333849"/>
                </a:moveTo>
                <a:lnTo>
                  <a:pt x="19635" y="433718"/>
                </a:lnTo>
                <a:cubicBezTo>
                  <a:pt x="31066" y="437768"/>
                  <a:pt x="39363" y="448630"/>
                  <a:pt x="39363" y="461424"/>
                </a:cubicBezTo>
                <a:cubicBezTo>
                  <a:pt x="39363" y="474219"/>
                  <a:pt x="31066" y="485172"/>
                  <a:pt x="19635" y="489222"/>
                </a:cubicBezTo>
                <a:lnTo>
                  <a:pt x="19635" y="589091"/>
                </a:lnTo>
                <a:lnTo>
                  <a:pt x="589979" y="589091"/>
                </a:lnTo>
                <a:lnTo>
                  <a:pt x="589979" y="489222"/>
                </a:lnTo>
                <a:cubicBezTo>
                  <a:pt x="578548" y="485172"/>
                  <a:pt x="570344" y="474219"/>
                  <a:pt x="570344" y="461424"/>
                </a:cubicBezTo>
                <a:cubicBezTo>
                  <a:pt x="570344" y="448630"/>
                  <a:pt x="578548" y="437768"/>
                  <a:pt x="589979" y="433718"/>
                </a:cubicBezTo>
                <a:lnTo>
                  <a:pt x="589979" y="333849"/>
                </a:lnTo>
                <a:close/>
                <a:moveTo>
                  <a:pt x="58998" y="294546"/>
                </a:moveTo>
                <a:lnTo>
                  <a:pt x="58998" y="314151"/>
                </a:lnTo>
                <a:lnTo>
                  <a:pt x="550616" y="314151"/>
                </a:lnTo>
                <a:lnTo>
                  <a:pt x="550616" y="294546"/>
                </a:lnTo>
                <a:close/>
                <a:moveTo>
                  <a:pt x="442480" y="196313"/>
                </a:moveTo>
                <a:cubicBezTo>
                  <a:pt x="447917" y="196313"/>
                  <a:pt x="452324" y="200720"/>
                  <a:pt x="452324" y="206157"/>
                </a:cubicBezTo>
                <a:cubicBezTo>
                  <a:pt x="452324" y="211594"/>
                  <a:pt x="447917" y="216001"/>
                  <a:pt x="442480" y="216001"/>
                </a:cubicBezTo>
                <a:cubicBezTo>
                  <a:pt x="437043" y="216001"/>
                  <a:pt x="432636" y="211594"/>
                  <a:pt x="432636" y="206157"/>
                </a:cubicBezTo>
                <a:cubicBezTo>
                  <a:pt x="432636" y="200720"/>
                  <a:pt x="437043" y="196313"/>
                  <a:pt x="442480" y="196313"/>
                </a:cubicBezTo>
                <a:close/>
                <a:moveTo>
                  <a:pt x="206474" y="196313"/>
                </a:moveTo>
                <a:cubicBezTo>
                  <a:pt x="211930" y="196313"/>
                  <a:pt x="216353" y="200720"/>
                  <a:pt x="216353" y="206157"/>
                </a:cubicBezTo>
                <a:cubicBezTo>
                  <a:pt x="216353" y="211594"/>
                  <a:pt x="211930" y="216001"/>
                  <a:pt x="206474" y="216001"/>
                </a:cubicBezTo>
                <a:cubicBezTo>
                  <a:pt x="201018" y="216001"/>
                  <a:pt x="196595" y="211594"/>
                  <a:pt x="196595" y="206157"/>
                </a:cubicBezTo>
                <a:cubicBezTo>
                  <a:pt x="196595" y="200720"/>
                  <a:pt x="201018" y="196313"/>
                  <a:pt x="206474" y="196313"/>
                </a:cubicBezTo>
                <a:close/>
                <a:moveTo>
                  <a:pt x="481594" y="176748"/>
                </a:moveTo>
                <a:cubicBezTo>
                  <a:pt x="487863" y="184937"/>
                  <a:pt x="491642" y="195058"/>
                  <a:pt x="491642" y="206192"/>
                </a:cubicBezTo>
                <a:cubicBezTo>
                  <a:pt x="491642" y="217326"/>
                  <a:pt x="487863" y="227447"/>
                  <a:pt x="481594" y="235636"/>
                </a:cubicBezTo>
                <a:lnTo>
                  <a:pt x="511369" y="235636"/>
                </a:lnTo>
                <a:lnTo>
                  <a:pt x="511369" y="176748"/>
                </a:lnTo>
                <a:close/>
                <a:moveTo>
                  <a:pt x="334378" y="176748"/>
                </a:moveTo>
                <a:lnTo>
                  <a:pt x="334378" y="235636"/>
                </a:lnTo>
                <a:lnTo>
                  <a:pt x="403147" y="235636"/>
                </a:lnTo>
                <a:lnTo>
                  <a:pt x="442509" y="235636"/>
                </a:lnTo>
                <a:cubicBezTo>
                  <a:pt x="458733" y="235636"/>
                  <a:pt x="472007" y="222386"/>
                  <a:pt x="472007" y="206192"/>
                </a:cubicBezTo>
                <a:cubicBezTo>
                  <a:pt x="472007" y="189998"/>
                  <a:pt x="458733" y="176748"/>
                  <a:pt x="442509" y="176748"/>
                </a:cubicBezTo>
                <a:lnTo>
                  <a:pt x="403147" y="176748"/>
                </a:lnTo>
                <a:close/>
                <a:moveTo>
                  <a:pt x="245553" y="176748"/>
                </a:moveTo>
                <a:cubicBezTo>
                  <a:pt x="251822" y="184937"/>
                  <a:pt x="255601" y="195058"/>
                  <a:pt x="255601" y="206192"/>
                </a:cubicBezTo>
                <a:cubicBezTo>
                  <a:pt x="255601" y="217326"/>
                  <a:pt x="251822" y="227447"/>
                  <a:pt x="245553" y="235636"/>
                </a:cubicBezTo>
                <a:lnTo>
                  <a:pt x="275328" y="235636"/>
                </a:lnTo>
                <a:lnTo>
                  <a:pt x="275328" y="176748"/>
                </a:lnTo>
                <a:close/>
                <a:moveTo>
                  <a:pt x="98337" y="176748"/>
                </a:moveTo>
                <a:lnTo>
                  <a:pt x="98337" y="235636"/>
                </a:lnTo>
                <a:lnTo>
                  <a:pt x="167106" y="235636"/>
                </a:lnTo>
                <a:lnTo>
                  <a:pt x="206468" y="235636"/>
                </a:lnTo>
                <a:cubicBezTo>
                  <a:pt x="222692" y="235636"/>
                  <a:pt x="235966" y="222386"/>
                  <a:pt x="235966" y="206192"/>
                </a:cubicBezTo>
                <a:cubicBezTo>
                  <a:pt x="235966" y="189998"/>
                  <a:pt x="222692" y="176748"/>
                  <a:pt x="206468" y="176748"/>
                </a:cubicBezTo>
                <a:lnTo>
                  <a:pt x="167106" y="176748"/>
                </a:lnTo>
                <a:close/>
                <a:moveTo>
                  <a:pt x="314651" y="157149"/>
                </a:moveTo>
                <a:lnTo>
                  <a:pt x="403147" y="157149"/>
                </a:lnTo>
                <a:lnTo>
                  <a:pt x="442509" y="157149"/>
                </a:lnTo>
                <a:lnTo>
                  <a:pt x="531004" y="157149"/>
                </a:lnTo>
                <a:lnTo>
                  <a:pt x="531004" y="255235"/>
                </a:lnTo>
                <a:lnTo>
                  <a:pt x="442509" y="255235"/>
                </a:lnTo>
                <a:lnTo>
                  <a:pt x="403147" y="255235"/>
                </a:lnTo>
                <a:lnTo>
                  <a:pt x="314651" y="255235"/>
                </a:lnTo>
                <a:close/>
                <a:moveTo>
                  <a:pt x="78610" y="157149"/>
                </a:moveTo>
                <a:lnTo>
                  <a:pt x="167106" y="157149"/>
                </a:lnTo>
                <a:lnTo>
                  <a:pt x="206468" y="157149"/>
                </a:lnTo>
                <a:lnTo>
                  <a:pt x="294963" y="157149"/>
                </a:lnTo>
                <a:lnTo>
                  <a:pt x="294963" y="255235"/>
                </a:lnTo>
                <a:lnTo>
                  <a:pt x="206468" y="255235"/>
                </a:lnTo>
                <a:lnTo>
                  <a:pt x="167106" y="255235"/>
                </a:lnTo>
                <a:lnTo>
                  <a:pt x="78610" y="255235"/>
                </a:lnTo>
                <a:close/>
                <a:moveTo>
                  <a:pt x="442480" y="78539"/>
                </a:moveTo>
                <a:cubicBezTo>
                  <a:pt x="447917" y="78539"/>
                  <a:pt x="452324" y="82946"/>
                  <a:pt x="452324" y="88383"/>
                </a:cubicBezTo>
                <a:cubicBezTo>
                  <a:pt x="452324" y="93820"/>
                  <a:pt x="447917" y="98227"/>
                  <a:pt x="442480" y="98227"/>
                </a:cubicBezTo>
                <a:cubicBezTo>
                  <a:pt x="437043" y="98227"/>
                  <a:pt x="432636" y="93820"/>
                  <a:pt x="432636" y="88383"/>
                </a:cubicBezTo>
                <a:cubicBezTo>
                  <a:pt x="432636" y="82946"/>
                  <a:pt x="437043" y="78539"/>
                  <a:pt x="442480" y="78539"/>
                </a:cubicBezTo>
                <a:close/>
                <a:moveTo>
                  <a:pt x="206474" y="78539"/>
                </a:moveTo>
                <a:cubicBezTo>
                  <a:pt x="211930" y="78539"/>
                  <a:pt x="216353" y="82946"/>
                  <a:pt x="216353" y="88383"/>
                </a:cubicBezTo>
                <a:cubicBezTo>
                  <a:pt x="216353" y="93820"/>
                  <a:pt x="211930" y="98227"/>
                  <a:pt x="206474" y="98227"/>
                </a:cubicBezTo>
                <a:cubicBezTo>
                  <a:pt x="201018" y="98227"/>
                  <a:pt x="196595" y="93820"/>
                  <a:pt x="196595" y="88383"/>
                </a:cubicBezTo>
                <a:cubicBezTo>
                  <a:pt x="196595" y="82946"/>
                  <a:pt x="201018" y="78539"/>
                  <a:pt x="206474" y="78539"/>
                </a:cubicBezTo>
                <a:close/>
                <a:moveTo>
                  <a:pt x="481594" y="58918"/>
                </a:moveTo>
                <a:cubicBezTo>
                  <a:pt x="487863" y="67113"/>
                  <a:pt x="491642" y="77241"/>
                  <a:pt x="491642" y="88383"/>
                </a:cubicBezTo>
                <a:cubicBezTo>
                  <a:pt x="491642" y="99525"/>
                  <a:pt x="487863" y="109653"/>
                  <a:pt x="481594" y="117848"/>
                </a:cubicBezTo>
                <a:lnTo>
                  <a:pt x="511369" y="117848"/>
                </a:lnTo>
                <a:lnTo>
                  <a:pt x="511369" y="58918"/>
                </a:lnTo>
                <a:close/>
                <a:moveTo>
                  <a:pt x="334378" y="58918"/>
                </a:moveTo>
                <a:lnTo>
                  <a:pt x="334378" y="117848"/>
                </a:lnTo>
                <a:lnTo>
                  <a:pt x="403147" y="117848"/>
                </a:lnTo>
                <a:lnTo>
                  <a:pt x="442509" y="117848"/>
                </a:lnTo>
                <a:cubicBezTo>
                  <a:pt x="458733" y="117848"/>
                  <a:pt x="472007" y="104589"/>
                  <a:pt x="472007" y="88383"/>
                </a:cubicBezTo>
                <a:cubicBezTo>
                  <a:pt x="472007" y="72177"/>
                  <a:pt x="458733" y="58918"/>
                  <a:pt x="442509" y="58918"/>
                </a:cubicBezTo>
                <a:lnTo>
                  <a:pt x="403147" y="58918"/>
                </a:lnTo>
                <a:close/>
                <a:moveTo>
                  <a:pt x="245553" y="58918"/>
                </a:moveTo>
                <a:cubicBezTo>
                  <a:pt x="251822" y="67113"/>
                  <a:pt x="255601" y="77241"/>
                  <a:pt x="255601" y="88383"/>
                </a:cubicBezTo>
                <a:cubicBezTo>
                  <a:pt x="255601" y="99525"/>
                  <a:pt x="251822" y="109653"/>
                  <a:pt x="245553" y="117848"/>
                </a:cubicBezTo>
                <a:lnTo>
                  <a:pt x="275328" y="117848"/>
                </a:lnTo>
                <a:lnTo>
                  <a:pt x="275328" y="58918"/>
                </a:lnTo>
                <a:close/>
                <a:moveTo>
                  <a:pt x="98337" y="58918"/>
                </a:moveTo>
                <a:lnTo>
                  <a:pt x="98337" y="117848"/>
                </a:lnTo>
                <a:lnTo>
                  <a:pt x="167106" y="117848"/>
                </a:lnTo>
                <a:lnTo>
                  <a:pt x="206468" y="117848"/>
                </a:lnTo>
                <a:cubicBezTo>
                  <a:pt x="222692" y="117848"/>
                  <a:pt x="235966" y="104589"/>
                  <a:pt x="235966" y="88383"/>
                </a:cubicBezTo>
                <a:cubicBezTo>
                  <a:pt x="235966" y="72177"/>
                  <a:pt x="222692" y="58918"/>
                  <a:pt x="206468" y="58918"/>
                </a:cubicBezTo>
                <a:lnTo>
                  <a:pt x="167106" y="58918"/>
                </a:lnTo>
                <a:close/>
                <a:moveTo>
                  <a:pt x="550621" y="39305"/>
                </a:moveTo>
                <a:lnTo>
                  <a:pt x="570309" y="39305"/>
                </a:lnTo>
                <a:lnTo>
                  <a:pt x="570309" y="147270"/>
                </a:lnTo>
                <a:lnTo>
                  <a:pt x="570309" y="255235"/>
                </a:lnTo>
                <a:lnTo>
                  <a:pt x="550621" y="255235"/>
                </a:lnTo>
                <a:close/>
                <a:moveTo>
                  <a:pt x="314651" y="39305"/>
                </a:moveTo>
                <a:lnTo>
                  <a:pt x="403147" y="39305"/>
                </a:lnTo>
                <a:lnTo>
                  <a:pt x="442509" y="39305"/>
                </a:lnTo>
                <a:lnTo>
                  <a:pt x="531004" y="39305"/>
                </a:lnTo>
                <a:lnTo>
                  <a:pt x="531004" y="137461"/>
                </a:lnTo>
                <a:lnTo>
                  <a:pt x="442509" y="137461"/>
                </a:lnTo>
                <a:lnTo>
                  <a:pt x="403147" y="137461"/>
                </a:lnTo>
                <a:lnTo>
                  <a:pt x="314651" y="137461"/>
                </a:lnTo>
                <a:close/>
                <a:moveTo>
                  <a:pt x="78610" y="39305"/>
                </a:moveTo>
                <a:lnTo>
                  <a:pt x="167106" y="39305"/>
                </a:lnTo>
                <a:lnTo>
                  <a:pt x="206468" y="39305"/>
                </a:lnTo>
                <a:lnTo>
                  <a:pt x="294963" y="39305"/>
                </a:lnTo>
                <a:lnTo>
                  <a:pt x="294963" y="137461"/>
                </a:lnTo>
                <a:lnTo>
                  <a:pt x="206468" y="137461"/>
                </a:lnTo>
                <a:lnTo>
                  <a:pt x="167106" y="137461"/>
                </a:lnTo>
                <a:lnTo>
                  <a:pt x="78610" y="137461"/>
                </a:lnTo>
                <a:close/>
                <a:moveTo>
                  <a:pt x="39375" y="39305"/>
                </a:moveTo>
                <a:lnTo>
                  <a:pt x="58992" y="39305"/>
                </a:lnTo>
                <a:lnTo>
                  <a:pt x="58992" y="255235"/>
                </a:lnTo>
                <a:lnTo>
                  <a:pt x="39375" y="255235"/>
                </a:lnTo>
                <a:lnTo>
                  <a:pt x="39375" y="147270"/>
                </a:lnTo>
                <a:close/>
                <a:moveTo>
                  <a:pt x="19635" y="19606"/>
                </a:moveTo>
                <a:lnTo>
                  <a:pt x="19635" y="119475"/>
                </a:lnTo>
                <a:cubicBezTo>
                  <a:pt x="31066" y="123525"/>
                  <a:pt x="39363" y="134479"/>
                  <a:pt x="39363" y="147273"/>
                </a:cubicBezTo>
                <a:cubicBezTo>
                  <a:pt x="39363" y="160067"/>
                  <a:pt x="31066" y="171021"/>
                  <a:pt x="19635" y="175071"/>
                </a:cubicBezTo>
                <a:lnTo>
                  <a:pt x="19635" y="274940"/>
                </a:lnTo>
                <a:lnTo>
                  <a:pt x="589979" y="274940"/>
                </a:lnTo>
                <a:lnTo>
                  <a:pt x="589979" y="175071"/>
                </a:lnTo>
                <a:cubicBezTo>
                  <a:pt x="578548" y="171021"/>
                  <a:pt x="570344" y="160067"/>
                  <a:pt x="570344" y="147273"/>
                </a:cubicBezTo>
                <a:cubicBezTo>
                  <a:pt x="570344" y="134479"/>
                  <a:pt x="578548" y="123525"/>
                  <a:pt x="589979" y="119475"/>
                </a:cubicBezTo>
                <a:lnTo>
                  <a:pt x="589979" y="19606"/>
                </a:lnTo>
                <a:close/>
                <a:moveTo>
                  <a:pt x="0" y="0"/>
                </a:moveTo>
                <a:lnTo>
                  <a:pt x="609614" y="0"/>
                </a:lnTo>
                <a:lnTo>
                  <a:pt x="609614" y="137424"/>
                </a:lnTo>
                <a:lnTo>
                  <a:pt x="599843" y="137424"/>
                </a:lnTo>
                <a:cubicBezTo>
                  <a:pt x="594404" y="137424"/>
                  <a:pt x="589979" y="141842"/>
                  <a:pt x="589979" y="147273"/>
                </a:cubicBezTo>
                <a:cubicBezTo>
                  <a:pt x="589979" y="152704"/>
                  <a:pt x="594404" y="157122"/>
                  <a:pt x="599843" y="157122"/>
                </a:cubicBezTo>
                <a:lnTo>
                  <a:pt x="609614" y="157122"/>
                </a:lnTo>
                <a:lnTo>
                  <a:pt x="609614" y="294546"/>
                </a:lnTo>
                <a:lnTo>
                  <a:pt x="570344" y="294546"/>
                </a:lnTo>
                <a:lnTo>
                  <a:pt x="570344" y="314151"/>
                </a:lnTo>
                <a:lnTo>
                  <a:pt x="609614" y="314151"/>
                </a:lnTo>
                <a:lnTo>
                  <a:pt x="609614" y="451667"/>
                </a:lnTo>
                <a:lnTo>
                  <a:pt x="599843" y="451667"/>
                </a:lnTo>
                <a:cubicBezTo>
                  <a:pt x="594404" y="451667"/>
                  <a:pt x="589979" y="456086"/>
                  <a:pt x="589979" y="461424"/>
                </a:cubicBezTo>
                <a:cubicBezTo>
                  <a:pt x="589979" y="466855"/>
                  <a:pt x="594404" y="471273"/>
                  <a:pt x="599843" y="471273"/>
                </a:cubicBezTo>
                <a:lnTo>
                  <a:pt x="609614" y="471273"/>
                </a:lnTo>
                <a:lnTo>
                  <a:pt x="609614" y="608697"/>
                </a:lnTo>
                <a:lnTo>
                  <a:pt x="0" y="608697"/>
                </a:lnTo>
                <a:lnTo>
                  <a:pt x="0" y="471273"/>
                </a:lnTo>
                <a:lnTo>
                  <a:pt x="9864" y="471273"/>
                </a:lnTo>
                <a:cubicBezTo>
                  <a:pt x="15303" y="471273"/>
                  <a:pt x="19635" y="466855"/>
                  <a:pt x="19635" y="461424"/>
                </a:cubicBezTo>
                <a:cubicBezTo>
                  <a:pt x="19635" y="456086"/>
                  <a:pt x="15303" y="451667"/>
                  <a:pt x="9864" y="451667"/>
                </a:cubicBezTo>
                <a:lnTo>
                  <a:pt x="0" y="451667"/>
                </a:lnTo>
                <a:lnTo>
                  <a:pt x="0" y="314151"/>
                </a:lnTo>
                <a:lnTo>
                  <a:pt x="39363" y="314151"/>
                </a:lnTo>
                <a:lnTo>
                  <a:pt x="39363" y="294546"/>
                </a:lnTo>
                <a:lnTo>
                  <a:pt x="0" y="294546"/>
                </a:lnTo>
                <a:lnTo>
                  <a:pt x="0" y="157122"/>
                </a:lnTo>
                <a:lnTo>
                  <a:pt x="9864" y="157122"/>
                </a:lnTo>
                <a:cubicBezTo>
                  <a:pt x="15303" y="157122"/>
                  <a:pt x="19635" y="152704"/>
                  <a:pt x="19635" y="147273"/>
                </a:cubicBezTo>
                <a:cubicBezTo>
                  <a:pt x="19635" y="141842"/>
                  <a:pt x="15303" y="137424"/>
                  <a:pt x="9864" y="137424"/>
                </a:cubicBezTo>
                <a:lnTo>
                  <a:pt x="0" y="137424"/>
                </a:lnTo>
                <a:close/>
              </a:path>
            </a:pathLst>
          </a:custGeom>
          <a:solidFill>
            <a:schemeClr val="bg2">
              <a:lumMod val="50000"/>
            </a:schemeClr>
          </a:solidFill>
          <a:ln>
            <a:noFill/>
          </a:ln>
        </p:spPr>
        <p:txBody>
          <a:bodyPr/>
          <a:lstStyle/>
          <a:p>
            <a:pPr defTabSz="914112"/>
            <a:endParaRPr lang="zh-CN" altLang="en-US" sz="1799" dirty="0">
              <a:solidFill>
                <a:srgbClr val="1D1D1A"/>
              </a:solidFill>
              <a:latin typeface="Huawei Sans" panose="020C0503030203020204" pitchFamily="34" charset="0"/>
              <a:cs typeface="+mn-ea"/>
              <a:sym typeface="+mn-lt"/>
            </a:endParaRPr>
          </a:p>
        </p:txBody>
      </p:sp>
      <p:sp>
        <p:nvSpPr>
          <p:cNvPr id="185" name="server_247517"/>
          <p:cNvSpPr>
            <a:spLocks noChangeAspect="1"/>
          </p:cNvSpPr>
          <p:nvPr/>
        </p:nvSpPr>
        <p:spPr bwMode="auto">
          <a:xfrm>
            <a:off x="8649390" y="5256913"/>
            <a:ext cx="221389" cy="29455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 name="connsiteX241" fmla="*/ 325000 h 606722"/>
              <a:gd name="connsiteY241" fmla="*/ 325000 h 606722"/>
              <a:gd name="connsiteX242" fmla="*/ 325000 h 606722"/>
              <a:gd name="connsiteY242" fmla="*/ 325000 h 606722"/>
              <a:gd name="connsiteX243" fmla="*/ 325000 h 606722"/>
              <a:gd name="connsiteY243" fmla="*/ 325000 h 606722"/>
              <a:gd name="connsiteX244" fmla="*/ 325000 h 606722"/>
              <a:gd name="connsiteY244" fmla="*/ 325000 h 606722"/>
              <a:gd name="connsiteX245" fmla="*/ 325000 h 606722"/>
              <a:gd name="connsiteY245" fmla="*/ 325000 h 606722"/>
              <a:gd name="connsiteX246" fmla="*/ 325000 h 606722"/>
              <a:gd name="connsiteY246" fmla="*/ 325000 h 606722"/>
              <a:gd name="connsiteX247" fmla="*/ 325000 h 606722"/>
              <a:gd name="connsiteY247" fmla="*/ 325000 h 606722"/>
              <a:gd name="connsiteX248" fmla="*/ 325000 h 606722"/>
              <a:gd name="connsiteY248" fmla="*/ 325000 h 606722"/>
              <a:gd name="connsiteX249" fmla="*/ 325000 h 606722"/>
              <a:gd name="connsiteY249" fmla="*/ 325000 h 606722"/>
              <a:gd name="connsiteX250" fmla="*/ 325000 h 606722"/>
              <a:gd name="connsiteY250" fmla="*/ 325000 h 606722"/>
              <a:gd name="connsiteX251" fmla="*/ 325000 h 606722"/>
              <a:gd name="connsiteY251" fmla="*/ 325000 h 606722"/>
              <a:gd name="connsiteX252" fmla="*/ 325000 h 606722"/>
              <a:gd name="connsiteY252" fmla="*/ 325000 h 606722"/>
              <a:gd name="connsiteX253" fmla="*/ 325000 h 606722"/>
              <a:gd name="connsiteY253" fmla="*/ 325000 h 606722"/>
              <a:gd name="connsiteX254" fmla="*/ 325000 h 606722"/>
              <a:gd name="connsiteY254" fmla="*/ 325000 h 606722"/>
              <a:gd name="connsiteX255" fmla="*/ 325000 h 606722"/>
              <a:gd name="connsiteY255" fmla="*/ 325000 h 606722"/>
              <a:gd name="connsiteX256" fmla="*/ 325000 h 606722"/>
              <a:gd name="connsiteY256" fmla="*/ 325000 h 606722"/>
              <a:gd name="connsiteX257" fmla="*/ 325000 h 606722"/>
              <a:gd name="connsiteY257" fmla="*/ 325000 h 606722"/>
              <a:gd name="connsiteX258" fmla="*/ 325000 h 606722"/>
              <a:gd name="connsiteY258" fmla="*/ 325000 h 606722"/>
              <a:gd name="connsiteX259" fmla="*/ 325000 h 606722"/>
              <a:gd name="connsiteY259" fmla="*/ 325000 h 606722"/>
              <a:gd name="connsiteX260" fmla="*/ 325000 h 606722"/>
              <a:gd name="connsiteY260" fmla="*/ 325000 h 606722"/>
              <a:gd name="connsiteX261" fmla="*/ 325000 h 606722"/>
              <a:gd name="connsiteY261" fmla="*/ 325000 h 606722"/>
              <a:gd name="connsiteX262" fmla="*/ 325000 h 606722"/>
              <a:gd name="connsiteY262" fmla="*/ 325000 h 606722"/>
              <a:gd name="connsiteX263" fmla="*/ 325000 h 606722"/>
              <a:gd name="connsiteY263" fmla="*/ 325000 h 606722"/>
              <a:gd name="connsiteX264" fmla="*/ 325000 h 606722"/>
              <a:gd name="connsiteY264" fmla="*/ 325000 h 606722"/>
              <a:gd name="connsiteX265" fmla="*/ 325000 h 606722"/>
              <a:gd name="connsiteY265" fmla="*/ 325000 h 606722"/>
              <a:gd name="connsiteX266" fmla="*/ 325000 h 606722"/>
              <a:gd name="connsiteY266" fmla="*/ 325000 h 606722"/>
              <a:gd name="connsiteX267" fmla="*/ 325000 h 606722"/>
              <a:gd name="connsiteY267" fmla="*/ 325000 h 606722"/>
              <a:gd name="connsiteX268" fmla="*/ 325000 h 606722"/>
              <a:gd name="connsiteY268" fmla="*/ 325000 h 606722"/>
              <a:gd name="connsiteX269" fmla="*/ 325000 h 606722"/>
              <a:gd name="connsiteY269" fmla="*/ 325000 h 606722"/>
              <a:gd name="connsiteX270" fmla="*/ 325000 h 606722"/>
              <a:gd name="connsiteY270" fmla="*/ 325000 h 606722"/>
              <a:gd name="connsiteX271" fmla="*/ 325000 h 606722"/>
              <a:gd name="connsiteY271" fmla="*/ 325000 h 606722"/>
              <a:gd name="connsiteX272" fmla="*/ 325000 h 606722"/>
              <a:gd name="connsiteY272" fmla="*/ 325000 h 606722"/>
              <a:gd name="connsiteX273" fmla="*/ 325000 h 606722"/>
              <a:gd name="connsiteY273" fmla="*/ 325000 h 606722"/>
              <a:gd name="connsiteX274" fmla="*/ 325000 h 606722"/>
              <a:gd name="connsiteY274" fmla="*/ 325000 h 606722"/>
              <a:gd name="connsiteX275" fmla="*/ 325000 h 606722"/>
              <a:gd name="connsiteY275"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9614" h="608697">
                <a:moveTo>
                  <a:pt x="442480" y="510611"/>
                </a:moveTo>
                <a:cubicBezTo>
                  <a:pt x="447917" y="510611"/>
                  <a:pt x="452324" y="514987"/>
                  <a:pt x="452324" y="520385"/>
                </a:cubicBezTo>
                <a:cubicBezTo>
                  <a:pt x="452324" y="525783"/>
                  <a:pt x="447917" y="530159"/>
                  <a:pt x="442480" y="530159"/>
                </a:cubicBezTo>
                <a:cubicBezTo>
                  <a:pt x="437043" y="530159"/>
                  <a:pt x="432636" y="525783"/>
                  <a:pt x="432636" y="520385"/>
                </a:cubicBezTo>
                <a:cubicBezTo>
                  <a:pt x="432636" y="514987"/>
                  <a:pt x="437043" y="510611"/>
                  <a:pt x="442480" y="510611"/>
                </a:cubicBezTo>
                <a:close/>
                <a:moveTo>
                  <a:pt x="206474" y="510611"/>
                </a:moveTo>
                <a:cubicBezTo>
                  <a:pt x="211930" y="510611"/>
                  <a:pt x="216353" y="514987"/>
                  <a:pt x="216353" y="520385"/>
                </a:cubicBezTo>
                <a:cubicBezTo>
                  <a:pt x="216353" y="525783"/>
                  <a:pt x="211930" y="530159"/>
                  <a:pt x="206474" y="530159"/>
                </a:cubicBezTo>
                <a:cubicBezTo>
                  <a:pt x="201018" y="530159"/>
                  <a:pt x="196595" y="525783"/>
                  <a:pt x="196595" y="520385"/>
                </a:cubicBezTo>
                <a:cubicBezTo>
                  <a:pt x="196595" y="514987"/>
                  <a:pt x="201018" y="510611"/>
                  <a:pt x="206474" y="510611"/>
                </a:cubicBezTo>
                <a:close/>
                <a:moveTo>
                  <a:pt x="481594" y="490900"/>
                </a:moveTo>
                <a:cubicBezTo>
                  <a:pt x="487863" y="499180"/>
                  <a:pt x="491642" y="509299"/>
                  <a:pt x="491642" y="520338"/>
                </a:cubicBezTo>
                <a:cubicBezTo>
                  <a:pt x="491642" y="531469"/>
                  <a:pt x="487863" y="541588"/>
                  <a:pt x="481594" y="549776"/>
                </a:cubicBezTo>
                <a:lnTo>
                  <a:pt x="511369" y="549776"/>
                </a:lnTo>
                <a:lnTo>
                  <a:pt x="511369" y="490900"/>
                </a:lnTo>
                <a:close/>
                <a:moveTo>
                  <a:pt x="334378" y="490900"/>
                </a:moveTo>
                <a:lnTo>
                  <a:pt x="334378" y="549776"/>
                </a:lnTo>
                <a:lnTo>
                  <a:pt x="403147" y="549776"/>
                </a:lnTo>
                <a:lnTo>
                  <a:pt x="442509" y="549776"/>
                </a:lnTo>
                <a:cubicBezTo>
                  <a:pt x="458733" y="549776"/>
                  <a:pt x="472007" y="536621"/>
                  <a:pt x="472007" y="520338"/>
                </a:cubicBezTo>
                <a:cubicBezTo>
                  <a:pt x="472007" y="504147"/>
                  <a:pt x="458733" y="490900"/>
                  <a:pt x="442509" y="490900"/>
                </a:cubicBezTo>
                <a:lnTo>
                  <a:pt x="403147" y="490900"/>
                </a:lnTo>
                <a:close/>
                <a:moveTo>
                  <a:pt x="245553" y="490900"/>
                </a:moveTo>
                <a:cubicBezTo>
                  <a:pt x="251822" y="499180"/>
                  <a:pt x="255601" y="509299"/>
                  <a:pt x="255601" y="520338"/>
                </a:cubicBezTo>
                <a:cubicBezTo>
                  <a:pt x="255601" y="531469"/>
                  <a:pt x="251822" y="541588"/>
                  <a:pt x="245553" y="549776"/>
                </a:cubicBezTo>
                <a:lnTo>
                  <a:pt x="275328" y="549776"/>
                </a:lnTo>
                <a:lnTo>
                  <a:pt x="275328" y="490900"/>
                </a:lnTo>
                <a:close/>
                <a:moveTo>
                  <a:pt x="98337" y="490900"/>
                </a:moveTo>
                <a:lnTo>
                  <a:pt x="98337" y="549776"/>
                </a:lnTo>
                <a:lnTo>
                  <a:pt x="167106" y="549776"/>
                </a:lnTo>
                <a:lnTo>
                  <a:pt x="206468" y="549776"/>
                </a:lnTo>
                <a:cubicBezTo>
                  <a:pt x="222692" y="549776"/>
                  <a:pt x="235966" y="536621"/>
                  <a:pt x="235966" y="520338"/>
                </a:cubicBezTo>
                <a:cubicBezTo>
                  <a:pt x="235966" y="504147"/>
                  <a:pt x="222692" y="490900"/>
                  <a:pt x="206468" y="490900"/>
                </a:cubicBezTo>
                <a:lnTo>
                  <a:pt x="167106" y="490900"/>
                </a:lnTo>
                <a:close/>
                <a:moveTo>
                  <a:pt x="314651" y="471306"/>
                </a:moveTo>
                <a:lnTo>
                  <a:pt x="403147" y="471306"/>
                </a:lnTo>
                <a:lnTo>
                  <a:pt x="442509" y="471306"/>
                </a:lnTo>
                <a:lnTo>
                  <a:pt x="531004" y="471306"/>
                </a:lnTo>
                <a:lnTo>
                  <a:pt x="531004" y="569462"/>
                </a:lnTo>
                <a:lnTo>
                  <a:pt x="442509" y="569462"/>
                </a:lnTo>
                <a:lnTo>
                  <a:pt x="403147" y="569462"/>
                </a:lnTo>
                <a:lnTo>
                  <a:pt x="314651" y="569462"/>
                </a:lnTo>
                <a:close/>
                <a:moveTo>
                  <a:pt x="78610" y="471306"/>
                </a:moveTo>
                <a:lnTo>
                  <a:pt x="167106" y="471306"/>
                </a:lnTo>
                <a:lnTo>
                  <a:pt x="206468" y="471306"/>
                </a:lnTo>
                <a:lnTo>
                  <a:pt x="294963" y="471306"/>
                </a:lnTo>
                <a:lnTo>
                  <a:pt x="294963" y="569462"/>
                </a:lnTo>
                <a:lnTo>
                  <a:pt x="206468" y="569462"/>
                </a:lnTo>
                <a:lnTo>
                  <a:pt x="167106" y="569462"/>
                </a:lnTo>
                <a:lnTo>
                  <a:pt x="78610" y="569462"/>
                </a:lnTo>
                <a:close/>
                <a:moveTo>
                  <a:pt x="442480" y="392767"/>
                </a:moveTo>
                <a:cubicBezTo>
                  <a:pt x="447917" y="392767"/>
                  <a:pt x="452324" y="397159"/>
                  <a:pt x="452324" y="402576"/>
                </a:cubicBezTo>
                <a:cubicBezTo>
                  <a:pt x="452324" y="407993"/>
                  <a:pt x="447917" y="412385"/>
                  <a:pt x="442480" y="412385"/>
                </a:cubicBezTo>
                <a:cubicBezTo>
                  <a:pt x="437043" y="412385"/>
                  <a:pt x="432636" y="407993"/>
                  <a:pt x="432636" y="402576"/>
                </a:cubicBezTo>
                <a:cubicBezTo>
                  <a:pt x="432636" y="397159"/>
                  <a:pt x="437043" y="392767"/>
                  <a:pt x="442480" y="392767"/>
                </a:cubicBezTo>
                <a:close/>
                <a:moveTo>
                  <a:pt x="206474" y="392767"/>
                </a:moveTo>
                <a:cubicBezTo>
                  <a:pt x="211930" y="392767"/>
                  <a:pt x="216353" y="397159"/>
                  <a:pt x="216353" y="402576"/>
                </a:cubicBezTo>
                <a:cubicBezTo>
                  <a:pt x="216353" y="407993"/>
                  <a:pt x="211930" y="412385"/>
                  <a:pt x="206474" y="412385"/>
                </a:cubicBezTo>
                <a:cubicBezTo>
                  <a:pt x="201018" y="412385"/>
                  <a:pt x="196595" y="407993"/>
                  <a:pt x="196595" y="402576"/>
                </a:cubicBezTo>
                <a:cubicBezTo>
                  <a:pt x="196595" y="397159"/>
                  <a:pt x="201018" y="392767"/>
                  <a:pt x="206474" y="392767"/>
                </a:cubicBezTo>
                <a:close/>
                <a:moveTo>
                  <a:pt x="481594" y="373071"/>
                </a:moveTo>
                <a:cubicBezTo>
                  <a:pt x="487863" y="381356"/>
                  <a:pt x="491642" y="391482"/>
                  <a:pt x="491642" y="402529"/>
                </a:cubicBezTo>
                <a:cubicBezTo>
                  <a:pt x="491642" y="413669"/>
                  <a:pt x="487863" y="423795"/>
                  <a:pt x="481594" y="431988"/>
                </a:cubicBezTo>
                <a:lnTo>
                  <a:pt x="511369" y="431988"/>
                </a:lnTo>
                <a:lnTo>
                  <a:pt x="511369" y="373071"/>
                </a:lnTo>
                <a:close/>
                <a:moveTo>
                  <a:pt x="334378" y="373071"/>
                </a:moveTo>
                <a:lnTo>
                  <a:pt x="334378" y="431988"/>
                </a:lnTo>
                <a:lnTo>
                  <a:pt x="403147" y="431988"/>
                </a:lnTo>
                <a:lnTo>
                  <a:pt x="442509" y="431988"/>
                </a:lnTo>
                <a:cubicBezTo>
                  <a:pt x="458733" y="431988"/>
                  <a:pt x="472007" y="418824"/>
                  <a:pt x="472007" y="402529"/>
                </a:cubicBezTo>
                <a:cubicBezTo>
                  <a:pt x="472007" y="386327"/>
                  <a:pt x="458733" y="373071"/>
                  <a:pt x="442509" y="373071"/>
                </a:cubicBezTo>
                <a:lnTo>
                  <a:pt x="403147" y="373071"/>
                </a:lnTo>
                <a:close/>
                <a:moveTo>
                  <a:pt x="245553" y="373071"/>
                </a:moveTo>
                <a:cubicBezTo>
                  <a:pt x="251822" y="381356"/>
                  <a:pt x="255601" y="391482"/>
                  <a:pt x="255601" y="402529"/>
                </a:cubicBezTo>
                <a:cubicBezTo>
                  <a:pt x="255601" y="413669"/>
                  <a:pt x="251822" y="423795"/>
                  <a:pt x="245553" y="431988"/>
                </a:cubicBezTo>
                <a:lnTo>
                  <a:pt x="275328" y="431988"/>
                </a:lnTo>
                <a:lnTo>
                  <a:pt x="275328" y="373071"/>
                </a:lnTo>
                <a:close/>
                <a:moveTo>
                  <a:pt x="98337" y="373071"/>
                </a:moveTo>
                <a:lnTo>
                  <a:pt x="98337" y="431988"/>
                </a:lnTo>
                <a:lnTo>
                  <a:pt x="167106" y="431988"/>
                </a:lnTo>
                <a:lnTo>
                  <a:pt x="206468" y="431988"/>
                </a:lnTo>
                <a:cubicBezTo>
                  <a:pt x="222692" y="431988"/>
                  <a:pt x="235966" y="418824"/>
                  <a:pt x="235966" y="402529"/>
                </a:cubicBezTo>
                <a:cubicBezTo>
                  <a:pt x="235966" y="386327"/>
                  <a:pt x="222692" y="373071"/>
                  <a:pt x="206468" y="373071"/>
                </a:cubicBezTo>
                <a:lnTo>
                  <a:pt x="167106" y="373071"/>
                </a:lnTo>
                <a:close/>
                <a:moveTo>
                  <a:pt x="550621" y="353462"/>
                </a:moveTo>
                <a:lnTo>
                  <a:pt x="570309" y="353462"/>
                </a:lnTo>
                <a:lnTo>
                  <a:pt x="570309" y="461451"/>
                </a:lnTo>
                <a:lnTo>
                  <a:pt x="570309" y="569533"/>
                </a:lnTo>
                <a:lnTo>
                  <a:pt x="550621" y="569533"/>
                </a:lnTo>
                <a:close/>
                <a:moveTo>
                  <a:pt x="314651" y="353462"/>
                </a:moveTo>
                <a:lnTo>
                  <a:pt x="403147" y="353462"/>
                </a:lnTo>
                <a:lnTo>
                  <a:pt x="442509" y="353462"/>
                </a:lnTo>
                <a:lnTo>
                  <a:pt x="531004" y="353462"/>
                </a:lnTo>
                <a:lnTo>
                  <a:pt x="531004" y="451689"/>
                </a:lnTo>
                <a:lnTo>
                  <a:pt x="442509" y="451689"/>
                </a:lnTo>
                <a:lnTo>
                  <a:pt x="403147" y="451689"/>
                </a:lnTo>
                <a:lnTo>
                  <a:pt x="314651" y="451689"/>
                </a:lnTo>
                <a:close/>
                <a:moveTo>
                  <a:pt x="78610" y="353462"/>
                </a:moveTo>
                <a:lnTo>
                  <a:pt x="167106" y="353462"/>
                </a:lnTo>
                <a:lnTo>
                  <a:pt x="206468" y="353462"/>
                </a:lnTo>
                <a:lnTo>
                  <a:pt x="294963" y="353462"/>
                </a:lnTo>
                <a:lnTo>
                  <a:pt x="294963" y="451689"/>
                </a:lnTo>
                <a:lnTo>
                  <a:pt x="206468" y="451689"/>
                </a:lnTo>
                <a:lnTo>
                  <a:pt x="167106" y="451689"/>
                </a:lnTo>
                <a:lnTo>
                  <a:pt x="78610" y="451689"/>
                </a:lnTo>
                <a:close/>
                <a:moveTo>
                  <a:pt x="39375" y="353462"/>
                </a:moveTo>
                <a:lnTo>
                  <a:pt x="58992" y="353462"/>
                </a:lnTo>
                <a:lnTo>
                  <a:pt x="58992" y="569463"/>
                </a:lnTo>
                <a:lnTo>
                  <a:pt x="39375" y="569463"/>
                </a:lnTo>
                <a:lnTo>
                  <a:pt x="39375" y="461416"/>
                </a:lnTo>
                <a:close/>
                <a:moveTo>
                  <a:pt x="19635" y="333849"/>
                </a:moveTo>
                <a:lnTo>
                  <a:pt x="19635" y="433718"/>
                </a:lnTo>
                <a:cubicBezTo>
                  <a:pt x="31066" y="437768"/>
                  <a:pt x="39363" y="448630"/>
                  <a:pt x="39363" y="461424"/>
                </a:cubicBezTo>
                <a:cubicBezTo>
                  <a:pt x="39363" y="474219"/>
                  <a:pt x="31066" y="485172"/>
                  <a:pt x="19635" y="489222"/>
                </a:cubicBezTo>
                <a:lnTo>
                  <a:pt x="19635" y="589091"/>
                </a:lnTo>
                <a:lnTo>
                  <a:pt x="589979" y="589091"/>
                </a:lnTo>
                <a:lnTo>
                  <a:pt x="589979" y="489222"/>
                </a:lnTo>
                <a:cubicBezTo>
                  <a:pt x="578548" y="485172"/>
                  <a:pt x="570344" y="474219"/>
                  <a:pt x="570344" y="461424"/>
                </a:cubicBezTo>
                <a:cubicBezTo>
                  <a:pt x="570344" y="448630"/>
                  <a:pt x="578548" y="437768"/>
                  <a:pt x="589979" y="433718"/>
                </a:cubicBezTo>
                <a:lnTo>
                  <a:pt x="589979" y="333849"/>
                </a:lnTo>
                <a:close/>
                <a:moveTo>
                  <a:pt x="58998" y="294546"/>
                </a:moveTo>
                <a:lnTo>
                  <a:pt x="58998" y="314151"/>
                </a:lnTo>
                <a:lnTo>
                  <a:pt x="550616" y="314151"/>
                </a:lnTo>
                <a:lnTo>
                  <a:pt x="550616" y="294546"/>
                </a:lnTo>
                <a:close/>
                <a:moveTo>
                  <a:pt x="442480" y="196313"/>
                </a:moveTo>
                <a:cubicBezTo>
                  <a:pt x="447917" y="196313"/>
                  <a:pt x="452324" y="200720"/>
                  <a:pt x="452324" y="206157"/>
                </a:cubicBezTo>
                <a:cubicBezTo>
                  <a:pt x="452324" y="211594"/>
                  <a:pt x="447917" y="216001"/>
                  <a:pt x="442480" y="216001"/>
                </a:cubicBezTo>
                <a:cubicBezTo>
                  <a:pt x="437043" y="216001"/>
                  <a:pt x="432636" y="211594"/>
                  <a:pt x="432636" y="206157"/>
                </a:cubicBezTo>
                <a:cubicBezTo>
                  <a:pt x="432636" y="200720"/>
                  <a:pt x="437043" y="196313"/>
                  <a:pt x="442480" y="196313"/>
                </a:cubicBezTo>
                <a:close/>
                <a:moveTo>
                  <a:pt x="206474" y="196313"/>
                </a:moveTo>
                <a:cubicBezTo>
                  <a:pt x="211930" y="196313"/>
                  <a:pt x="216353" y="200720"/>
                  <a:pt x="216353" y="206157"/>
                </a:cubicBezTo>
                <a:cubicBezTo>
                  <a:pt x="216353" y="211594"/>
                  <a:pt x="211930" y="216001"/>
                  <a:pt x="206474" y="216001"/>
                </a:cubicBezTo>
                <a:cubicBezTo>
                  <a:pt x="201018" y="216001"/>
                  <a:pt x="196595" y="211594"/>
                  <a:pt x="196595" y="206157"/>
                </a:cubicBezTo>
                <a:cubicBezTo>
                  <a:pt x="196595" y="200720"/>
                  <a:pt x="201018" y="196313"/>
                  <a:pt x="206474" y="196313"/>
                </a:cubicBezTo>
                <a:close/>
                <a:moveTo>
                  <a:pt x="481594" y="176748"/>
                </a:moveTo>
                <a:cubicBezTo>
                  <a:pt x="487863" y="184937"/>
                  <a:pt x="491642" y="195058"/>
                  <a:pt x="491642" y="206192"/>
                </a:cubicBezTo>
                <a:cubicBezTo>
                  <a:pt x="491642" y="217326"/>
                  <a:pt x="487863" y="227447"/>
                  <a:pt x="481594" y="235636"/>
                </a:cubicBezTo>
                <a:lnTo>
                  <a:pt x="511369" y="235636"/>
                </a:lnTo>
                <a:lnTo>
                  <a:pt x="511369" y="176748"/>
                </a:lnTo>
                <a:close/>
                <a:moveTo>
                  <a:pt x="334378" y="176748"/>
                </a:moveTo>
                <a:lnTo>
                  <a:pt x="334378" y="235636"/>
                </a:lnTo>
                <a:lnTo>
                  <a:pt x="403147" y="235636"/>
                </a:lnTo>
                <a:lnTo>
                  <a:pt x="442509" y="235636"/>
                </a:lnTo>
                <a:cubicBezTo>
                  <a:pt x="458733" y="235636"/>
                  <a:pt x="472007" y="222386"/>
                  <a:pt x="472007" y="206192"/>
                </a:cubicBezTo>
                <a:cubicBezTo>
                  <a:pt x="472007" y="189998"/>
                  <a:pt x="458733" y="176748"/>
                  <a:pt x="442509" y="176748"/>
                </a:cubicBezTo>
                <a:lnTo>
                  <a:pt x="403147" y="176748"/>
                </a:lnTo>
                <a:close/>
                <a:moveTo>
                  <a:pt x="245553" y="176748"/>
                </a:moveTo>
                <a:cubicBezTo>
                  <a:pt x="251822" y="184937"/>
                  <a:pt x="255601" y="195058"/>
                  <a:pt x="255601" y="206192"/>
                </a:cubicBezTo>
                <a:cubicBezTo>
                  <a:pt x="255601" y="217326"/>
                  <a:pt x="251822" y="227447"/>
                  <a:pt x="245553" y="235636"/>
                </a:cubicBezTo>
                <a:lnTo>
                  <a:pt x="275328" y="235636"/>
                </a:lnTo>
                <a:lnTo>
                  <a:pt x="275328" y="176748"/>
                </a:lnTo>
                <a:close/>
                <a:moveTo>
                  <a:pt x="98337" y="176748"/>
                </a:moveTo>
                <a:lnTo>
                  <a:pt x="98337" y="235636"/>
                </a:lnTo>
                <a:lnTo>
                  <a:pt x="167106" y="235636"/>
                </a:lnTo>
                <a:lnTo>
                  <a:pt x="206468" y="235636"/>
                </a:lnTo>
                <a:cubicBezTo>
                  <a:pt x="222692" y="235636"/>
                  <a:pt x="235966" y="222386"/>
                  <a:pt x="235966" y="206192"/>
                </a:cubicBezTo>
                <a:cubicBezTo>
                  <a:pt x="235966" y="189998"/>
                  <a:pt x="222692" y="176748"/>
                  <a:pt x="206468" y="176748"/>
                </a:cubicBezTo>
                <a:lnTo>
                  <a:pt x="167106" y="176748"/>
                </a:lnTo>
                <a:close/>
                <a:moveTo>
                  <a:pt x="314651" y="157149"/>
                </a:moveTo>
                <a:lnTo>
                  <a:pt x="403147" y="157149"/>
                </a:lnTo>
                <a:lnTo>
                  <a:pt x="442509" y="157149"/>
                </a:lnTo>
                <a:lnTo>
                  <a:pt x="531004" y="157149"/>
                </a:lnTo>
                <a:lnTo>
                  <a:pt x="531004" y="255235"/>
                </a:lnTo>
                <a:lnTo>
                  <a:pt x="442509" y="255235"/>
                </a:lnTo>
                <a:lnTo>
                  <a:pt x="403147" y="255235"/>
                </a:lnTo>
                <a:lnTo>
                  <a:pt x="314651" y="255235"/>
                </a:lnTo>
                <a:close/>
                <a:moveTo>
                  <a:pt x="78610" y="157149"/>
                </a:moveTo>
                <a:lnTo>
                  <a:pt x="167106" y="157149"/>
                </a:lnTo>
                <a:lnTo>
                  <a:pt x="206468" y="157149"/>
                </a:lnTo>
                <a:lnTo>
                  <a:pt x="294963" y="157149"/>
                </a:lnTo>
                <a:lnTo>
                  <a:pt x="294963" y="255235"/>
                </a:lnTo>
                <a:lnTo>
                  <a:pt x="206468" y="255235"/>
                </a:lnTo>
                <a:lnTo>
                  <a:pt x="167106" y="255235"/>
                </a:lnTo>
                <a:lnTo>
                  <a:pt x="78610" y="255235"/>
                </a:lnTo>
                <a:close/>
                <a:moveTo>
                  <a:pt x="442480" y="78539"/>
                </a:moveTo>
                <a:cubicBezTo>
                  <a:pt x="447917" y="78539"/>
                  <a:pt x="452324" y="82946"/>
                  <a:pt x="452324" y="88383"/>
                </a:cubicBezTo>
                <a:cubicBezTo>
                  <a:pt x="452324" y="93820"/>
                  <a:pt x="447917" y="98227"/>
                  <a:pt x="442480" y="98227"/>
                </a:cubicBezTo>
                <a:cubicBezTo>
                  <a:pt x="437043" y="98227"/>
                  <a:pt x="432636" y="93820"/>
                  <a:pt x="432636" y="88383"/>
                </a:cubicBezTo>
                <a:cubicBezTo>
                  <a:pt x="432636" y="82946"/>
                  <a:pt x="437043" y="78539"/>
                  <a:pt x="442480" y="78539"/>
                </a:cubicBezTo>
                <a:close/>
                <a:moveTo>
                  <a:pt x="206474" y="78539"/>
                </a:moveTo>
                <a:cubicBezTo>
                  <a:pt x="211930" y="78539"/>
                  <a:pt x="216353" y="82946"/>
                  <a:pt x="216353" y="88383"/>
                </a:cubicBezTo>
                <a:cubicBezTo>
                  <a:pt x="216353" y="93820"/>
                  <a:pt x="211930" y="98227"/>
                  <a:pt x="206474" y="98227"/>
                </a:cubicBezTo>
                <a:cubicBezTo>
                  <a:pt x="201018" y="98227"/>
                  <a:pt x="196595" y="93820"/>
                  <a:pt x="196595" y="88383"/>
                </a:cubicBezTo>
                <a:cubicBezTo>
                  <a:pt x="196595" y="82946"/>
                  <a:pt x="201018" y="78539"/>
                  <a:pt x="206474" y="78539"/>
                </a:cubicBezTo>
                <a:close/>
                <a:moveTo>
                  <a:pt x="481594" y="58918"/>
                </a:moveTo>
                <a:cubicBezTo>
                  <a:pt x="487863" y="67113"/>
                  <a:pt x="491642" y="77241"/>
                  <a:pt x="491642" y="88383"/>
                </a:cubicBezTo>
                <a:cubicBezTo>
                  <a:pt x="491642" y="99525"/>
                  <a:pt x="487863" y="109653"/>
                  <a:pt x="481594" y="117848"/>
                </a:cubicBezTo>
                <a:lnTo>
                  <a:pt x="511369" y="117848"/>
                </a:lnTo>
                <a:lnTo>
                  <a:pt x="511369" y="58918"/>
                </a:lnTo>
                <a:close/>
                <a:moveTo>
                  <a:pt x="334378" y="58918"/>
                </a:moveTo>
                <a:lnTo>
                  <a:pt x="334378" y="117848"/>
                </a:lnTo>
                <a:lnTo>
                  <a:pt x="403147" y="117848"/>
                </a:lnTo>
                <a:lnTo>
                  <a:pt x="442509" y="117848"/>
                </a:lnTo>
                <a:cubicBezTo>
                  <a:pt x="458733" y="117848"/>
                  <a:pt x="472007" y="104589"/>
                  <a:pt x="472007" y="88383"/>
                </a:cubicBezTo>
                <a:cubicBezTo>
                  <a:pt x="472007" y="72177"/>
                  <a:pt x="458733" y="58918"/>
                  <a:pt x="442509" y="58918"/>
                </a:cubicBezTo>
                <a:lnTo>
                  <a:pt x="403147" y="58918"/>
                </a:lnTo>
                <a:close/>
                <a:moveTo>
                  <a:pt x="245553" y="58918"/>
                </a:moveTo>
                <a:cubicBezTo>
                  <a:pt x="251822" y="67113"/>
                  <a:pt x="255601" y="77241"/>
                  <a:pt x="255601" y="88383"/>
                </a:cubicBezTo>
                <a:cubicBezTo>
                  <a:pt x="255601" y="99525"/>
                  <a:pt x="251822" y="109653"/>
                  <a:pt x="245553" y="117848"/>
                </a:cubicBezTo>
                <a:lnTo>
                  <a:pt x="275328" y="117848"/>
                </a:lnTo>
                <a:lnTo>
                  <a:pt x="275328" y="58918"/>
                </a:lnTo>
                <a:close/>
                <a:moveTo>
                  <a:pt x="98337" y="58918"/>
                </a:moveTo>
                <a:lnTo>
                  <a:pt x="98337" y="117848"/>
                </a:lnTo>
                <a:lnTo>
                  <a:pt x="167106" y="117848"/>
                </a:lnTo>
                <a:lnTo>
                  <a:pt x="206468" y="117848"/>
                </a:lnTo>
                <a:cubicBezTo>
                  <a:pt x="222692" y="117848"/>
                  <a:pt x="235966" y="104589"/>
                  <a:pt x="235966" y="88383"/>
                </a:cubicBezTo>
                <a:cubicBezTo>
                  <a:pt x="235966" y="72177"/>
                  <a:pt x="222692" y="58918"/>
                  <a:pt x="206468" y="58918"/>
                </a:cubicBezTo>
                <a:lnTo>
                  <a:pt x="167106" y="58918"/>
                </a:lnTo>
                <a:close/>
                <a:moveTo>
                  <a:pt x="550621" y="39305"/>
                </a:moveTo>
                <a:lnTo>
                  <a:pt x="570309" y="39305"/>
                </a:lnTo>
                <a:lnTo>
                  <a:pt x="570309" y="147270"/>
                </a:lnTo>
                <a:lnTo>
                  <a:pt x="570309" y="255235"/>
                </a:lnTo>
                <a:lnTo>
                  <a:pt x="550621" y="255235"/>
                </a:lnTo>
                <a:close/>
                <a:moveTo>
                  <a:pt x="314651" y="39305"/>
                </a:moveTo>
                <a:lnTo>
                  <a:pt x="403147" y="39305"/>
                </a:lnTo>
                <a:lnTo>
                  <a:pt x="442509" y="39305"/>
                </a:lnTo>
                <a:lnTo>
                  <a:pt x="531004" y="39305"/>
                </a:lnTo>
                <a:lnTo>
                  <a:pt x="531004" y="137461"/>
                </a:lnTo>
                <a:lnTo>
                  <a:pt x="442509" y="137461"/>
                </a:lnTo>
                <a:lnTo>
                  <a:pt x="403147" y="137461"/>
                </a:lnTo>
                <a:lnTo>
                  <a:pt x="314651" y="137461"/>
                </a:lnTo>
                <a:close/>
                <a:moveTo>
                  <a:pt x="78610" y="39305"/>
                </a:moveTo>
                <a:lnTo>
                  <a:pt x="167106" y="39305"/>
                </a:lnTo>
                <a:lnTo>
                  <a:pt x="206468" y="39305"/>
                </a:lnTo>
                <a:lnTo>
                  <a:pt x="294963" y="39305"/>
                </a:lnTo>
                <a:lnTo>
                  <a:pt x="294963" y="137461"/>
                </a:lnTo>
                <a:lnTo>
                  <a:pt x="206468" y="137461"/>
                </a:lnTo>
                <a:lnTo>
                  <a:pt x="167106" y="137461"/>
                </a:lnTo>
                <a:lnTo>
                  <a:pt x="78610" y="137461"/>
                </a:lnTo>
                <a:close/>
                <a:moveTo>
                  <a:pt x="39375" y="39305"/>
                </a:moveTo>
                <a:lnTo>
                  <a:pt x="58992" y="39305"/>
                </a:lnTo>
                <a:lnTo>
                  <a:pt x="58992" y="255235"/>
                </a:lnTo>
                <a:lnTo>
                  <a:pt x="39375" y="255235"/>
                </a:lnTo>
                <a:lnTo>
                  <a:pt x="39375" y="147270"/>
                </a:lnTo>
                <a:close/>
                <a:moveTo>
                  <a:pt x="19635" y="19606"/>
                </a:moveTo>
                <a:lnTo>
                  <a:pt x="19635" y="119475"/>
                </a:lnTo>
                <a:cubicBezTo>
                  <a:pt x="31066" y="123525"/>
                  <a:pt x="39363" y="134479"/>
                  <a:pt x="39363" y="147273"/>
                </a:cubicBezTo>
                <a:cubicBezTo>
                  <a:pt x="39363" y="160067"/>
                  <a:pt x="31066" y="171021"/>
                  <a:pt x="19635" y="175071"/>
                </a:cubicBezTo>
                <a:lnTo>
                  <a:pt x="19635" y="274940"/>
                </a:lnTo>
                <a:lnTo>
                  <a:pt x="589979" y="274940"/>
                </a:lnTo>
                <a:lnTo>
                  <a:pt x="589979" y="175071"/>
                </a:lnTo>
                <a:cubicBezTo>
                  <a:pt x="578548" y="171021"/>
                  <a:pt x="570344" y="160067"/>
                  <a:pt x="570344" y="147273"/>
                </a:cubicBezTo>
                <a:cubicBezTo>
                  <a:pt x="570344" y="134479"/>
                  <a:pt x="578548" y="123525"/>
                  <a:pt x="589979" y="119475"/>
                </a:cubicBezTo>
                <a:lnTo>
                  <a:pt x="589979" y="19606"/>
                </a:lnTo>
                <a:close/>
                <a:moveTo>
                  <a:pt x="0" y="0"/>
                </a:moveTo>
                <a:lnTo>
                  <a:pt x="609614" y="0"/>
                </a:lnTo>
                <a:lnTo>
                  <a:pt x="609614" y="137424"/>
                </a:lnTo>
                <a:lnTo>
                  <a:pt x="599843" y="137424"/>
                </a:lnTo>
                <a:cubicBezTo>
                  <a:pt x="594404" y="137424"/>
                  <a:pt x="589979" y="141842"/>
                  <a:pt x="589979" y="147273"/>
                </a:cubicBezTo>
                <a:cubicBezTo>
                  <a:pt x="589979" y="152704"/>
                  <a:pt x="594404" y="157122"/>
                  <a:pt x="599843" y="157122"/>
                </a:cubicBezTo>
                <a:lnTo>
                  <a:pt x="609614" y="157122"/>
                </a:lnTo>
                <a:lnTo>
                  <a:pt x="609614" y="294546"/>
                </a:lnTo>
                <a:lnTo>
                  <a:pt x="570344" y="294546"/>
                </a:lnTo>
                <a:lnTo>
                  <a:pt x="570344" y="314151"/>
                </a:lnTo>
                <a:lnTo>
                  <a:pt x="609614" y="314151"/>
                </a:lnTo>
                <a:lnTo>
                  <a:pt x="609614" y="451667"/>
                </a:lnTo>
                <a:lnTo>
                  <a:pt x="599843" y="451667"/>
                </a:lnTo>
                <a:cubicBezTo>
                  <a:pt x="594404" y="451667"/>
                  <a:pt x="589979" y="456086"/>
                  <a:pt x="589979" y="461424"/>
                </a:cubicBezTo>
                <a:cubicBezTo>
                  <a:pt x="589979" y="466855"/>
                  <a:pt x="594404" y="471273"/>
                  <a:pt x="599843" y="471273"/>
                </a:cubicBezTo>
                <a:lnTo>
                  <a:pt x="609614" y="471273"/>
                </a:lnTo>
                <a:lnTo>
                  <a:pt x="609614" y="608697"/>
                </a:lnTo>
                <a:lnTo>
                  <a:pt x="0" y="608697"/>
                </a:lnTo>
                <a:lnTo>
                  <a:pt x="0" y="471273"/>
                </a:lnTo>
                <a:lnTo>
                  <a:pt x="9864" y="471273"/>
                </a:lnTo>
                <a:cubicBezTo>
                  <a:pt x="15303" y="471273"/>
                  <a:pt x="19635" y="466855"/>
                  <a:pt x="19635" y="461424"/>
                </a:cubicBezTo>
                <a:cubicBezTo>
                  <a:pt x="19635" y="456086"/>
                  <a:pt x="15303" y="451667"/>
                  <a:pt x="9864" y="451667"/>
                </a:cubicBezTo>
                <a:lnTo>
                  <a:pt x="0" y="451667"/>
                </a:lnTo>
                <a:lnTo>
                  <a:pt x="0" y="314151"/>
                </a:lnTo>
                <a:lnTo>
                  <a:pt x="39363" y="314151"/>
                </a:lnTo>
                <a:lnTo>
                  <a:pt x="39363" y="294546"/>
                </a:lnTo>
                <a:lnTo>
                  <a:pt x="0" y="294546"/>
                </a:lnTo>
                <a:lnTo>
                  <a:pt x="0" y="157122"/>
                </a:lnTo>
                <a:lnTo>
                  <a:pt x="9864" y="157122"/>
                </a:lnTo>
                <a:cubicBezTo>
                  <a:pt x="15303" y="157122"/>
                  <a:pt x="19635" y="152704"/>
                  <a:pt x="19635" y="147273"/>
                </a:cubicBezTo>
                <a:cubicBezTo>
                  <a:pt x="19635" y="141842"/>
                  <a:pt x="15303" y="137424"/>
                  <a:pt x="9864" y="137424"/>
                </a:cubicBezTo>
                <a:lnTo>
                  <a:pt x="0" y="137424"/>
                </a:lnTo>
                <a:close/>
              </a:path>
            </a:pathLst>
          </a:custGeom>
          <a:solidFill>
            <a:schemeClr val="bg2">
              <a:lumMod val="50000"/>
            </a:schemeClr>
          </a:solidFill>
          <a:ln>
            <a:noFill/>
          </a:ln>
        </p:spPr>
        <p:txBody>
          <a:bodyPr/>
          <a:lstStyle/>
          <a:p>
            <a:pPr defTabSz="914112"/>
            <a:endParaRPr lang="zh-CN" altLang="en-US" sz="1799" dirty="0">
              <a:solidFill>
                <a:srgbClr val="1D1D1A"/>
              </a:solidFill>
              <a:latin typeface="Huawei Sans" panose="020C0503030203020204" pitchFamily="34" charset="0"/>
              <a:cs typeface="+mn-ea"/>
              <a:sym typeface="+mn-lt"/>
            </a:endParaRPr>
          </a:p>
        </p:txBody>
      </p:sp>
      <p:sp>
        <p:nvSpPr>
          <p:cNvPr id="186" name="server_247517"/>
          <p:cNvSpPr>
            <a:spLocks noChangeAspect="1"/>
          </p:cNvSpPr>
          <p:nvPr/>
        </p:nvSpPr>
        <p:spPr bwMode="auto">
          <a:xfrm>
            <a:off x="8936956" y="5256913"/>
            <a:ext cx="221389" cy="29455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 name="connsiteX241" fmla="*/ 325000 h 606722"/>
              <a:gd name="connsiteY241" fmla="*/ 325000 h 606722"/>
              <a:gd name="connsiteX242" fmla="*/ 325000 h 606722"/>
              <a:gd name="connsiteY242" fmla="*/ 325000 h 606722"/>
              <a:gd name="connsiteX243" fmla="*/ 325000 h 606722"/>
              <a:gd name="connsiteY243" fmla="*/ 325000 h 606722"/>
              <a:gd name="connsiteX244" fmla="*/ 325000 h 606722"/>
              <a:gd name="connsiteY244" fmla="*/ 325000 h 606722"/>
              <a:gd name="connsiteX245" fmla="*/ 325000 h 606722"/>
              <a:gd name="connsiteY245" fmla="*/ 325000 h 606722"/>
              <a:gd name="connsiteX246" fmla="*/ 325000 h 606722"/>
              <a:gd name="connsiteY246" fmla="*/ 325000 h 606722"/>
              <a:gd name="connsiteX247" fmla="*/ 325000 h 606722"/>
              <a:gd name="connsiteY247" fmla="*/ 325000 h 606722"/>
              <a:gd name="connsiteX248" fmla="*/ 325000 h 606722"/>
              <a:gd name="connsiteY248" fmla="*/ 325000 h 606722"/>
              <a:gd name="connsiteX249" fmla="*/ 325000 h 606722"/>
              <a:gd name="connsiteY249" fmla="*/ 325000 h 606722"/>
              <a:gd name="connsiteX250" fmla="*/ 325000 h 606722"/>
              <a:gd name="connsiteY250" fmla="*/ 325000 h 606722"/>
              <a:gd name="connsiteX251" fmla="*/ 325000 h 606722"/>
              <a:gd name="connsiteY251" fmla="*/ 325000 h 606722"/>
              <a:gd name="connsiteX252" fmla="*/ 325000 h 606722"/>
              <a:gd name="connsiteY252" fmla="*/ 325000 h 606722"/>
              <a:gd name="connsiteX253" fmla="*/ 325000 h 606722"/>
              <a:gd name="connsiteY253" fmla="*/ 325000 h 606722"/>
              <a:gd name="connsiteX254" fmla="*/ 325000 h 606722"/>
              <a:gd name="connsiteY254" fmla="*/ 325000 h 606722"/>
              <a:gd name="connsiteX255" fmla="*/ 325000 h 606722"/>
              <a:gd name="connsiteY255" fmla="*/ 325000 h 606722"/>
              <a:gd name="connsiteX256" fmla="*/ 325000 h 606722"/>
              <a:gd name="connsiteY256" fmla="*/ 325000 h 606722"/>
              <a:gd name="connsiteX257" fmla="*/ 325000 h 606722"/>
              <a:gd name="connsiteY257" fmla="*/ 325000 h 606722"/>
              <a:gd name="connsiteX258" fmla="*/ 325000 h 606722"/>
              <a:gd name="connsiteY258" fmla="*/ 325000 h 606722"/>
              <a:gd name="connsiteX259" fmla="*/ 325000 h 606722"/>
              <a:gd name="connsiteY259" fmla="*/ 325000 h 606722"/>
              <a:gd name="connsiteX260" fmla="*/ 325000 h 606722"/>
              <a:gd name="connsiteY260" fmla="*/ 325000 h 606722"/>
              <a:gd name="connsiteX261" fmla="*/ 325000 h 606722"/>
              <a:gd name="connsiteY261" fmla="*/ 325000 h 606722"/>
              <a:gd name="connsiteX262" fmla="*/ 325000 h 606722"/>
              <a:gd name="connsiteY262" fmla="*/ 325000 h 606722"/>
              <a:gd name="connsiteX263" fmla="*/ 325000 h 606722"/>
              <a:gd name="connsiteY263" fmla="*/ 325000 h 606722"/>
              <a:gd name="connsiteX264" fmla="*/ 325000 h 606722"/>
              <a:gd name="connsiteY264" fmla="*/ 325000 h 606722"/>
              <a:gd name="connsiteX265" fmla="*/ 325000 h 606722"/>
              <a:gd name="connsiteY265" fmla="*/ 325000 h 606722"/>
              <a:gd name="connsiteX266" fmla="*/ 325000 h 606722"/>
              <a:gd name="connsiteY266" fmla="*/ 325000 h 606722"/>
              <a:gd name="connsiteX267" fmla="*/ 325000 h 606722"/>
              <a:gd name="connsiteY267" fmla="*/ 325000 h 606722"/>
              <a:gd name="connsiteX268" fmla="*/ 325000 h 606722"/>
              <a:gd name="connsiteY268" fmla="*/ 325000 h 606722"/>
              <a:gd name="connsiteX269" fmla="*/ 325000 h 606722"/>
              <a:gd name="connsiteY269" fmla="*/ 325000 h 606722"/>
              <a:gd name="connsiteX270" fmla="*/ 325000 h 606722"/>
              <a:gd name="connsiteY270" fmla="*/ 325000 h 606722"/>
              <a:gd name="connsiteX271" fmla="*/ 325000 h 606722"/>
              <a:gd name="connsiteY271" fmla="*/ 325000 h 606722"/>
              <a:gd name="connsiteX272" fmla="*/ 325000 h 606722"/>
              <a:gd name="connsiteY272" fmla="*/ 325000 h 606722"/>
              <a:gd name="connsiteX273" fmla="*/ 325000 h 606722"/>
              <a:gd name="connsiteY273" fmla="*/ 325000 h 606722"/>
              <a:gd name="connsiteX274" fmla="*/ 325000 h 606722"/>
              <a:gd name="connsiteY274" fmla="*/ 325000 h 606722"/>
              <a:gd name="connsiteX275" fmla="*/ 325000 h 606722"/>
              <a:gd name="connsiteY275"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9614" h="608697">
                <a:moveTo>
                  <a:pt x="442480" y="510611"/>
                </a:moveTo>
                <a:cubicBezTo>
                  <a:pt x="447917" y="510611"/>
                  <a:pt x="452324" y="514987"/>
                  <a:pt x="452324" y="520385"/>
                </a:cubicBezTo>
                <a:cubicBezTo>
                  <a:pt x="452324" y="525783"/>
                  <a:pt x="447917" y="530159"/>
                  <a:pt x="442480" y="530159"/>
                </a:cubicBezTo>
                <a:cubicBezTo>
                  <a:pt x="437043" y="530159"/>
                  <a:pt x="432636" y="525783"/>
                  <a:pt x="432636" y="520385"/>
                </a:cubicBezTo>
                <a:cubicBezTo>
                  <a:pt x="432636" y="514987"/>
                  <a:pt x="437043" y="510611"/>
                  <a:pt x="442480" y="510611"/>
                </a:cubicBezTo>
                <a:close/>
                <a:moveTo>
                  <a:pt x="206474" y="510611"/>
                </a:moveTo>
                <a:cubicBezTo>
                  <a:pt x="211930" y="510611"/>
                  <a:pt x="216353" y="514987"/>
                  <a:pt x="216353" y="520385"/>
                </a:cubicBezTo>
                <a:cubicBezTo>
                  <a:pt x="216353" y="525783"/>
                  <a:pt x="211930" y="530159"/>
                  <a:pt x="206474" y="530159"/>
                </a:cubicBezTo>
                <a:cubicBezTo>
                  <a:pt x="201018" y="530159"/>
                  <a:pt x="196595" y="525783"/>
                  <a:pt x="196595" y="520385"/>
                </a:cubicBezTo>
                <a:cubicBezTo>
                  <a:pt x="196595" y="514987"/>
                  <a:pt x="201018" y="510611"/>
                  <a:pt x="206474" y="510611"/>
                </a:cubicBezTo>
                <a:close/>
                <a:moveTo>
                  <a:pt x="481594" y="490900"/>
                </a:moveTo>
                <a:cubicBezTo>
                  <a:pt x="487863" y="499180"/>
                  <a:pt x="491642" y="509299"/>
                  <a:pt x="491642" y="520338"/>
                </a:cubicBezTo>
                <a:cubicBezTo>
                  <a:pt x="491642" y="531469"/>
                  <a:pt x="487863" y="541588"/>
                  <a:pt x="481594" y="549776"/>
                </a:cubicBezTo>
                <a:lnTo>
                  <a:pt x="511369" y="549776"/>
                </a:lnTo>
                <a:lnTo>
                  <a:pt x="511369" y="490900"/>
                </a:lnTo>
                <a:close/>
                <a:moveTo>
                  <a:pt x="334378" y="490900"/>
                </a:moveTo>
                <a:lnTo>
                  <a:pt x="334378" y="549776"/>
                </a:lnTo>
                <a:lnTo>
                  <a:pt x="403147" y="549776"/>
                </a:lnTo>
                <a:lnTo>
                  <a:pt x="442509" y="549776"/>
                </a:lnTo>
                <a:cubicBezTo>
                  <a:pt x="458733" y="549776"/>
                  <a:pt x="472007" y="536621"/>
                  <a:pt x="472007" y="520338"/>
                </a:cubicBezTo>
                <a:cubicBezTo>
                  <a:pt x="472007" y="504147"/>
                  <a:pt x="458733" y="490900"/>
                  <a:pt x="442509" y="490900"/>
                </a:cubicBezTo>
                <a:lnTo>
                  <a:pt x="403147" y="490900"/>
                </a:lnTo>
                <a:close/>
                <a:moveTo>
                  <a:pt x="245553" y="490900"/>
                </a:moveTo>
                <a:cubicBezTo>
                  <a:pt x="251822" y="499180"/>
                  <a:pt x="255601" y="509299"/>
                  <a:pt x="255601" y="520338"/>
                </a:cubicBezTo>
                <a:cubicBezTo>
                  <a:pt x="255601" y="531469"/>
                  <a:pt x="251822" y="541588"/>
                  <a:pt x="245553" y="549776"/>
                </a:cubicBezTo>
                <a:lnTo>
                  <a:pt x="275328" y="549776"/>
                </a:lnTo>
                <a:lnTo>
                  <a:pt x="275328" y="490900"/>
                </a:lnTo>
                <a:close/>
                <a:moveTo>
                  <a:pt x="98337" y="490900"/>
                </a:moveTo>
                <a:lnTo>
                  <a:pt x="98337" y="549776"/>
                </a:lnTo>
                <a:lnTo>
                  <a:pt x="167106" y="549776"/>
                </a:lnTo>
                <a:lnTo>
                  <a:pt x="206468" y="549776"/>
                </a:lnTo>
                <a:cubicBezTo>
                  <a:pt x="222692" y="549776"/>
                  <a:pt x="235966" y="536621"/>
                  <a:pt x="235966" y="520338"/>
                </a:cubicBezTo>
                <a:cubicBezTo>
                  <a:pt x="235966" y="504147"/>
                  <a:pt x="222692" y="490900"/>
                  <a:pt x="206468" y="490900"/>
                </a:cubicBezTo>
                <a:lnTo>
                  <a:pt x="167106" y="490900"/>
                </a:lnTo>
                <a:close/>
                <a:moveTo>
                  <a:pt x="314651" y="471306"/>
                </a:moveTo>
                <a:lnTo>
                  <a:pt x="403147" y="471306"/>
                </a:lnTo>
                <a:lnTo>
                  <a:pt x="442509" y="471306"/>
                </a:lnTo>
                <a:lnTo>
                  <a:pt x="531004" y="471306"/>
                </a:lnTo>
                <a:lnTo>
                  <a:pt x="531004" y="569462"/>
                </a:lnTo>
                <a:lnTo>
                  <a:pt x="442509" y="569462"/>
                </a:lnTo>
                <a:lnTo>
                  <a:pt x="403147" y="569462"/>
                </a:lnTo>
                <a:lnTo>
                  <a:pt x="314651" y="569462"/>
                </a:lnTo>
                <a:close/>
                <a:moveTo>
                  <a:pt x="78610" y="471306"/>
                </a:moveTo>
                <a:lnTo>
                  <a:pt x="167106" y="471306"/>
                </a:lnTo>
                <a:lnTo>
                  <a:pt x="206468" y="471306"/>
                </a:lnTo>
                <a:lnTo>
                  <a:pt x="294963" y="471306"/>
                </a:lnTo>
                <a:lnTo>
                  <a:pt x="294963" y="569462"/>
                </a:lnTo>
                <a:lnTo>
                  <a:pt x="206468" y="569462"/>
                </a:lnTo>
                <a:lnTo>
                  <a:pt x="167106" y="569462"/>
                </a:lnTo>
                <a:lnTo>
                  <a:pt x="78610" y="569462"/>
                </a:lnTo>
                <a:close/>
                <a:moveTo>
                  <a:pt x="442480" y="392767"/>
                </a:moveTo>
                <a:cubicBezTo>
                  <a:pt x="447917" y="392767"/>
                  <a:pt x="452324" y="397159"/>
                  <a:pt x="452324" y="402576"/>
                </a:cubicBezTo>
                <a:cubicBezTo>
                  <a:pt x="452324" y="407993"/>
                  <a:pt x="447917" y="412385"/>
                  <a:pt x="442480" y="412385"/>
                </a:cubicBezTo>
                <a:cubicBezTo>
                  <a:pt x="437043" y="412385"/>
                  <a:pt x="432636" y="407993"/>
                  <a:pt x="432636" y="402576"/>
                </a:cubicBezTo>
                <a:cubicBezTo>
                  <a:pt x="432636" y="397159"/>
                  <a:pt x="437043" y="392767"/>
                  <a:pt x="442480" y="392767"/>
                </a:cubicBezTo>
                <a:close/>
                <a:moveTo>
                  <a:pt x="206474" y="392767"/>
                </a:moveTo>
                <a:cubicBezTo>
                  <a:pt x="211930" y="392767"/>
                  <a:pt x="216353" y="397159"/>
                  <a:pt x="216353" y="402576"/>
                </a:cubicBezTo>
                <a:cubicBezTo>
                  <a:pt x="216353" y="407993"/>
                  <a:pt x="211930" y="412385"/>
                  <a:pt x="206474" y="412385"/>
                </a:cubicBezTo>
                <a:cubicBezTo>
                  <a:pt x="201018" y="412385"/>
                  <a:pt x="196595" y="407993"/>
                  <a:pt x="196595" y="402576"/>
                </a:cubicBezTo>
                <a:cubicBezTo>
                  <a:pt x="196595" y="397159"/>
                  <a:pt x="201018" y="392767"/>
                  <a:pt x="206474" y="392767"/>
                </a:cubicBezTo>
                <a:close/>
                <a:moveTo>
                  <a:pt x="481594" y="373071"/>
                </a:moveTo>
                <a:cubicBezTo>
                  <a:pt x="487863" y="381356"/>
                  <a:pt x="491642" y="391482"/>
                  <a:pt x="491642" y="402529"/>
                </a:cubicBezTo>
                <a:cubicBezTo>
                  <a:pt x="491642" y="413669"/>
                  <a:pt x="487863" y="423795"/>
                  <a:pt x="481594" y="431988"/>
                </a:cubicBezTo>
                <a:lnTo>
                  <a:pt x="511369" y="431988"/>
                </a:lnTo>
                <a:lnTo>
                  <a:pt x="511369" y="373071"/>
                </a:lnTo>
                <a:close/>
                <a:moveTo>
                  <a:pt x="334378" y="373071"/>
                </a:moveTo>
                <a:lnTo>
                  <a:pt x="334378" y="431988"/>
                </a:lnTo>
                <a:lnTo>
                  <a:pt x="403147" y="431988"/>
                </a:lnTo>
                <a:lnTo>
                  <a:pt x="442509" y="431988"/>
                </a:lnTo>
                <a:cubicBezTo>
                  <a:pt x="458733" y="431988"/>
                  <a:pt x="472007" y="418824"/>
                  <a:pt x="472007" y="402529"/>
                </a:cubicBezTo>
                <a:cubicBezTo>
                  <a:pt x="472007" y="386327"/>
                  <a:pt x="458733" y="373071"/>
                  <a:pt x="442509" y="373071"/>
                </a:cubicBezTo>
                <a:lnTo>
                  <a:pt x="403147" y="373071"/>
                </a:lnTo>
                <a:close/>
                <a:moveTo>
                  <a:pt x="245553" y="373071"/>
                </a:moveTo>
                <a:cubicBezTo>
                  <a:pt x="251822" y="381356"/>
                  <a:pt x="255601" y="391482"/>
                  <a:pt x="255601" y="402529"/>
                </a:cubicBezTo>
                <a:cubicBezTo>
                  <a:pt x="255601" y="413669"/>
                  <a:pt x="251822" y="423795"/>
                  <a:pt x="245553" y="431988"/>
                </a:cubicBezTo>
                <a:lnTo>
                  <a:pt x="275328" y="431988"/>
                </a:lnTo>
                <a:lnTo>
                  <a:pt x="275328" y="373071"/>
                </a:lnTo>
                <a:close/>
                <a:moveTo>
                  <a:pt x="98337" y="373071"/>
                </a:moveTo>
                <a:lnTo>
                  <a:pt x="98337" y="431988"/>
                </a:lnTo>
                <a:lnTo>
                  <a:pt x="167106" y="431988"/>
                </a:lnTo>
                <a:lnTo>
                  <a:pt x="206468" y="431988"/>
                </a:lnTo>
                <a:cubicBezTo>
                  <a:pt x="222692" y="431988"/>
                  <a:pt x="235966" y="418824"/>
                  <a:pt x="235966" y="402529"/>
                </a:cubicBezTo>
                <a:cubicBezTo>
                  <a:pt x="235966" y="386327"/>
                  <a:pt x="222692" y="373071"/>
                  <a:pt x="206468" y="373071"/>
                </a:cubicBezTo>
                <a:lnTo>
                  <a:pt x="167106" y="373071"/>
                </a:lnTo>
                <a:close/>
                <a:moveTo>
                  <a:pt x="550621" y="353462"/>
                </a:moveTo>
                <a:lnTo>
                  <a:pt x="570309" y="353462"/>
                </a:lnTo>
                <a:lnTo>
                  <a:pt x="570309" y="461451"/>
                </a:lnTo>
                <a:lnTo>
                  <a:pt x="570309" y="569533"/>
                </a:lnTo>
                <a:lnTo>
                  <a:pt x="550621" y="569533"/>
                </a:lnTo>
                <a:close/>
                <a:moveTo>
                  <a:pt x="314651" y="353462"/>
                </a:moveTo>
                <a:lnTo>
                  <a:pt x="403147" y="353462"/>
                </a:lnTo>
                <a:lnTo>
                  <a:pt x="442509" y="353462"/>
                </a:lnTo>
                <a:lnTo>
                  <a:pt x="531004" y="353462"/>
                </a:lnTo>
                <a:lnTo>
                  <a:pt x="531004" y="451689"/>
                </a:lnTo>
                <a:lnTo>
                  <a:pt x="442509" y="451689"/>
                </a:lnTo>
                <a:lnTo>
                  <a:pt x="403147" y="451689"/>
                </a:lnTo>
                <a:lnTo>
                  <a:pt x="314651" y="451689"/>
                </a:lnTo>
                <a:close/>
                <a:moveTo>
                  <a:pt x="78610" y="353462"/>
                </a:moveTo>
                <a:lnTo>
                  <a:pt x="167106" y="353462"/>
                </a:lnTo>
                <a:lnTo>
                  <a:pt x="206468" y="353462"/>
                </a:lnTo>
                <a:lnTo>
                  <a:pt x="294963" y="353462"/>
                </a:lnTo>
                <a:lnTo>
                  <a:pt x="294963" y="451689"/>
                </a:lnTo>
                <a:lnTo>
                  <a:pt x="206468" y="451689"/>
                </a:lnTo>
                <a:lnTo>
                  <a:pt x="167106" y="451689"/>
                </a:lnTo>
                <a:lnTo>
                  <a:pt x="78610" y="451689"/>
                </a:lnTo>
                <a:close/>
                <a:moveTo>
                  <a:pt x="39375" y="353462"/>
                </a:moveTo>
                <a:lnTo>
                  <a:pt x="58992" y="353462"/>
                </a:lnTo>
                <a:lnTo>
                  <a:pt x="58992" y="569463"/>
                </a:lnTo>
                <a:lnTo>
                  <a:pt x="39375" y="569463"/>
                </a:lnTo>
                <a:lnTo>
                  <a:pt x="39375" y="461416"/>
                </a:lnTo>
                <a:close/>
                <a:moveTo>
                  <a:pt x="19635" y="333849"/>
                </a:moveTo>
                <a:lnTo>
                  <a:pt x="19635" y="433718"/>
                </a:lnTo>
                <a:cubicBezTo>
                  <a:pt x="31066" y="437768"/>
                  <a:pt x="39363" y="448630"/>
                  <a:pt x="39363" y="461424"/>
                </a:cubicBezTo>
                <a:cubicBezTo>
                  <a:pt x="39363" y="474219"/>
                  <a:pt x="31066" y="485172"/>
                  <a:pt x="19635" y="489222"/>
                </a:cubicBezTo>
                <a:lnTo>
                  <a:pt x="19635" y="589091"/>
                </a:lnTo>
                <a:lnTo>
                  <a:pt x="589979" y="589091"/>
                </a:lnTo>
                <a:lnTo>
                  <a:pt x="589979" y="489222"/>
                </a:lnTo>
                <a:cubicBezTo>
                  <a:pt x="578548" y="485172"/>
                  <a:pt x="570344" y="474219"/>
                  <a:pt x="570344" y="461424"/>
                </a:cubicBezTo>
                <a:cubicBezTo>
                  <a:pt x="570344" y="448630"/>
                  <a:pt x="578548" y="437768"/>
                  <a:pt x="589979" y="433718"/>
                </a:cubicBezTo>
                <a:lnTo>
                  <a:pt x="589979" y="333849"/>
                </a:lnTo>
                <a:close/>
                <a:moveTo>
                  <a:pt x="58998" y="294546"/>
                </a:moveTo>
                <a:lnTo>
                  <a:pt x="58998" y="314151"/>
                </a:lnTo>
                <a:lnTo>
                  <a:pt x="550616" y="314151"/>
                </a:lnTo>
                <a:lnTo>
                  <a:pt x="550616" y="294546"/>
                </a:lnTo>
                <a:close/>
                <a:moveTo>
                  <a:pt x="442480" y="196313"/>
                </a:moveTo>
                <a:cubicBezTo>
                  <a:pt x="447917" y="196313"/>
                  <a:pt x="452324" y="200720"/>
                  <a:pt x="452324" y="206157"/>
                </a:cubicBezTo>
                <a:cubicBezTo>
                  <a:pt x="452324" y="211594"/>
                  <a:pt x="447917" y="216001"/>
                  <a:pt x="442480" y="216001"/>
                </a:cubicBezTo>
                <a:cubicBezTo>
                  <a:pt x="437043" y="216001"/>
                  <a:pt x="432636" y="211594"/>
                  <a:pt x="432636" y="206157"/>
                </a:cubicBezTo>
                <a:cubicBezTo>
                  <a:pt x="432636" y="200720"/>
                  <a:pt x="437043" y="196313"/>
                  <a:pt x="442480" y="196313"/>
                </a:cubicBezTo>
                <a:close/>
                <a:moveTo>
                  <a:pt x="206474" y="196313"/>
                </a:moveTo>
                <a:cubicBezTo>
                  <a:pt x="211930" y="196313"/>
                  <a:pt x="216353" y="200720"/>
                  <a:pt x="216353" y="206157"/>
                </a:cubicBezTo>
                <a:cubicBezTo>
                  <a:pt x="216353" y="211594"/>
                  <a:pt x="211930" y="216001"/>
                  <a:pt x="206474" y="216001"/>
                </a:cubicBezTo>
                <a:cubicBezTo>
                  <a:pt x="201018" y="216001"/>
                  <a:pt x="196595" y="211594"/>
                  <a:pt x="196595" y="206157"/>
                </a:cubicBezTo>
                <a:cubicBezTo>
                  <a:pt x="196595" y="200720"/>
                  <a:pt x="201018" y="196313"/>
                  <a:pt x="206474" y="196313"/>
                </a:cubicBezTo>
                <a:close/>
                <a:moveTo>
                  <a:pt x="481594" y="176748"/>
                </a:moveTo>
                <a:cubicBezTo>
                  <a:pt x="487863" y="184937"/>
                  <a:pt x="491642" y="195058"/>
                  <a:pt x="491642" y="206192"/>
                </a:cubicBezTo>
                <a:cubicBezTo>
                  <a:pt x="491642" y="217326"/>
                  <a:pt x="487863" y="227447"/>
                  <a:pt x="481594" y="235636"/>
                </a:cubicBezTo>
                <a:lnTo>
                  <a:pt x="511369" y="235636"/>
                </a:lnTo>
                <a:lnTo>
                  <a:pt x="511369" y="176748"/>
                </a:lnTo>
                <a:close/>
                <a:moveTo>
                  <a:pt x="334378" y="176748"/>
                </a:moveTo>
                <a:lnTo>
                  <a:pt x="334378" y="235636"/>
                </a:lnTo>
                <a:lnTo>
                  <a:pt x="403147" y="235636"/>
                </a:lnTo>
                <a:lnTo>
                  <a:pt x="442509" y="235636"/>
                </a:lnTo>
                <a:cubicBezTo>
                  <a:pt x="458733" y="235636"/>
                  <a:pt x="472007" y="222386"/>
                  <a:pt x="472007" y="206192"/>
                </a:cubicBezTo>
                <a:cubicBezTo>
                  <a:pt x="472007" y="189998"/>
                  <a:pt x="458733" y="176748"/>
                  <a:pt x="442509" y="176748"/>
                </a:cubicBezTo>
                <a:lnTo>
                  <a:pt x="403147" y="176748"/>
                </a:lnTo>
                <a:close/>
                <a:moveTo>
                  <a:pt x="245553" y="176748"/>
                </a:moveTo>
                <a:cubicBezTo>
                  <a:pt x="251822" y="184937"/>
                  <a:pt x="255601" y="195058"/>
                  <a:pt x="255601" y="206192"/>
                </a:cubicBezTo>
                <a:cubicBezTo>
                  <a:pt x="255601" y="217326"/>
                  <a:pt x="251822" y="227447"/>
                  <a:pt x="245553" y="235636"/>
                </a:cubicBezTo>
                <a:lnTo>
                  <a:pt x="275328" y="235636"/>
                </a:lnTo>
                <a:lnTo>
                  <a:pt x="275328" y="176748"/>
                </a:lnTo>
                <a:close/>
                <a:moveTo>
                  <a:pt x="98337" y="176748"/>
                </a:moveTo>
                <a:lnTo>
                  <a:pt x="98337" y="235636"/>
                </a:lnTo>
                <a:lnTo>
                  <a:pt x="167106" y="235636"/>
                </a:lnTo>
                <a:lnTo>
                  <a:pt x="206468" y="235636"/>
                </a:lnTo>
                <a:cubicBezTo>
                  <a:pt x="222692" y="235636"/>
                  <a:pt x="235966" y="222386"/>
                  <a:pt x="235966" y="206192"/>
                </a:cubicBezTo>
                <a:cubicBezTo>
                  <a:pt x="235966" y="189998"/>
                  <a:pt x="222692" y="176748"/>
                  <a:pt x="206468" y="176748"/>
                </a:cubicBezTo>
                <a:lnTo>
                  <a:pt x="167106" y="176748"/>
                </a:lnTo>
                <a:close/>
                <a:moveTo>
                  <a:pt x="314651" y="157149"/>
                </a:moveTo>
                <a:lnTo>
                  <a:pt x="403147" y="157149"/>
                </a:lnTo>
                <a:lnTo>
                  <a:pt x="442509" y="157149"/>
                </a:lnTo>
                <a:lnTo>
                  <a:pt x="531004" y="157149"/>
                </a:lnTo>
                <a:lnTo>
                  <a:pt x="531004" y="255235"/>
                </a:lnTo>
                <a:lnTo>
                  <a:pt x="442509" y="255235"/>
                </a:lnTo>
                <a:lnTo>
                  <a:pt x="403147" y="255235"/>
                </a:lnTo>
                <a:lnTo>
                  <a:pt x="314651" y="255235"/>
                </a:lnTo>
                <a:close/>
                <a:moveTo>
                  <a:pt x="78610" y="157149"/>
                </a:moveTo>
                <a:lnTo>
                  <a:pt x="167106" y="157149"/>
                </a:lnTo>
                <a:lnTo>
                  <a:pt x="206468" y="157149"/>
                </a:lnTo>
                <a:lnTo>
                  <a:pt x="294963" y="157149"/>
                </a:lnTo>
                <a:lnTo>
                  <a:pt x="294963" y="255235"/>
                </a:lnTo>
                <a:lnTo>
                  <a:pt x="206468" y="255235"/>
                </a:lnTo>
                <a:lnTo>
                  <a:pt x="167106" y="255235"/>
                </a:lnTo>
                <a:lnTo>
                  <a:pt x="78610" y="255235"/>
                </a:lnTo>
                <a:close/>
                <a:moveTo>
                  <a:pt x="442480" y="78539"/>
                </a:moveTo>
                <a:cubicBezTo>
                  <a:pt x="447917" y="78539"/>
                  <a:pt x="452324" y="82946"/>
                  <a:pt x="452324" y="88383"/>
                </a:cubicBezTo>
                <a:cubicBezTo>
                  <a:pt x="452324" y="93820"/>
                  <a:pt x="447917" y="98227"/>
                  <a:pt x="442480" y="98227"/>
                </a:cubicBezTo>
                <a:cubicBezTo>
                  <a:pt x="437043" y="98227"/>
                  <a:pt x="432636" y="93820"/>
                  <a:pt x="432636" y="88383"/>
                </a:cubicBezTo>
                <a:cubicBezTo>
                  <a:pt x="432636" y="82946"/>
                  <a:pt x="437043" y="78539"/>
                  <a:pt x="442480" y="78539"/>
                </a:cubicBezTo>
                <a:close/>
                <a:moveTo>
                  <a:pt x="206474" y="78539"/>
                </a:moveTo>
                <a:cubicBezTo>
                  <a:pt x="211930" y="78539"/>
                  <a:pt x="216353" y="82946"/>
                  <a:pt x="216353" y="88383"/>
                </a:cubicBezTo>
                <a:cubicBezTo>
                  <a:pt x="216353" y="93820"/>
                  <a:pt x="211930" y="98227"/>
                  <a:pt x="206474" y="98227"/>
                </a:cubicBezTo>
                <a:cubicBezTo>
                  <a:pt x="201018" y="98227"/>
                  <a:pt x="196595" y="93820"/>
                  <a:pt x="196595" y="88383"/>
                </a:cubicBezTo>
                <a:cubicBezTo>
                  <a:pt x="196595" y="82946"/>
                  <a:pt x="201018" y="78539"/>
                  <a:pt x="206474" y="78539"/>
                </a:cubicBezTo>
                <a:close/>
                <a:moveTo>
                  <a:pt x="481594" y="58918"/>
                </a:moveTo>
                <a:cubicBezTo>
                  <a:pt x="487863" y="67113"/>
                  <a:pt x="491642" y="77241"/>
                  <a:pt x="491642" y="88383"/>
                </a:cubicBezTo>
                <a:cubicBezTo>
                  <a:pt x="491642" y="99525"/>
                  <a:pt x="487863" y="109653"/>
                  <a:pt x="481594" y="117848"/>
                </a:cubicBezTo>
                <a:lnTo>
                  <a:pt x="511369" y="117848"/>
                </a:lnTo>
                <a:lnTo>
                  <a:pt x="511369" y="58918"/>
                </a:lnTo>
                <a:close/>
                <a:moveTo>
                  <a:pt x="334378" y="58918"/>
                </a:moveTo>
                <a:lnTo>
                  <a:pt x="334378" y="117848"/>
                </a:lnTo>
                <a:lnTo>
                  <a:pt x="403147" y="117848"/>
                </a:lnTo>
                <a:lnTo>
                  <a:pt x="442509" y="117848"/>
                </a:lnTo>
                <a:cubicBezTo>
                  <a:pt x="458733" y="117848"/>
                  <a:pt x="472007" y="104589"/>
                  <a:pt x="472007" y="88383"/>
                </a:cubicBezTo>
                <a:cubicBezTo>
                  <a:pt x="472007" y="72177"/>
                  <a:pt x="458733" y="58918"/>
                  <a:pt x="442509" y="58918"/>
                </a:cubicBezTo>
                <a:lnTo>
                  <a:pt x="403147" y="58918"/>
                </a:lnTo>
                <a:close/>
                <a:moveTo>
                  <a:pt x="245553" y="58918"/>
                </a:moveTo>
                <a:cubicBezTo>
                  <a:pt x="251822" y="67113"/>
                  <a:pt x="255601" y="77241"/>
                  <a:pt x="255601" y="88383"/>
                </a:cubicBezTo>
                <a:cubicBezTo>
                  <a:pt x="255601" y="99525"/>
                  <a:pt x="251822" y="109653"/>
                  <a:pt x="245553" y="117848"/>
                </a:cubicBezTo>
                <a:lnTo>
                  <a:pt x="275328" y="117848"/>
                </a:lnTo>
                <a:lnTo>
                  <a:pt x="275328" y="58918"/>
                </a:lnTo>
                <a:close/>
                <a:moveTo>
                  <a:pt x="98337" y="58918"/>
                </a:moveTo>
                <a:lnTo>
                  <a:pt x="98337" y="117848"/>
                </a:lnTo>
                <a:lnTo>
                  <a:pt x="167106" y="117848"/>
                </a:lnTo>
                <a:lnTo>
                  <a:pt x="206468" y="117848"/>
                </a:lnTo>
                <a:cubicBezTo>
                  <a:pt x="222692" y="117848"/>
                  <a:pt x="235966" y="104589"/>
                  <a:pt x="235966" y="88383"/>
                </a:cubicBezTo>
                <a:cubicBezTo>
                  <a:pt x="235966" y="72177"/>
                  <a:pt x="222692" y="58918"/>
                  <a:pt x="206468" y="58918"/>
                </a:cubicBezTo>
                <a:lnTo>
                  <a:pt x="167106" y="58918"/>
                </a:lnTo>
                <a:close/>
                <a:moveTo>
                  <a:pt x="550621" y="39305"/>
                </a:moveTo>
                <a:lnTo>
                  <a:pt x="570309" y="39305"/>
                </a:lnTo>
                <a:lnTo>
                  <a:pt x="570309" y="147270"/>
                </a:lnTo>
                <a:lnTo>
                  <a:pt x="570309" y="255235"/>
                </a:lnTo>
                <a:lnTo>
                  <a:pt x="550621" y="255235"/>
                </a:lnTo>
                <a:close/>
                <a:moveTo>
                  <a:pt x="314651" y="39305"/>
                </a:moveTo>
                <a:lnTo>
                  <a:pt x="403147" y="39305"/>
                </a:lnTo>
                <a:lnTo>
                  <a:pt x="442509" y="39305"/>
                </a:lnTo>
                <a:lnTo>
                  <a:pt x="531004" y="39305"/>
                </a:lnTo>
                <a:lnTo>
                  <a:pt x="531004" y="137461"/>
                </a:lnTo>
                <a:lnTo>
                  <a:pt x="442509" y="137461"/>
                </a:lnTo>
                <a:lnTo>
                  <a:pt x="403147" y="137461"/>
                </a:lnTo>
                <a:lnTo>
                  <a:pt x="314651" y="137461"/>
                </a:lnTo>
                <a:close/>
                <a:moveTo>
                  <a:pt x="78610" y="39305"/>
                </a:moveTo>
                <a:lnTo>
                  <a:pt x="167106" y="39305"/>
                </a:lnTo>
                <a:lnTo>
                  <a:pt x="206468" y="39305"/>
                </a:lnTo>
                <a:lnTo>
                  <a:pt x="294963" y="39305"/>
                </a:lnTo>
                <a:lnTo>
                  <a:pt x="294963" y="137461"/>
                </a:lnTo>
                <a:lnTo>
                  <a:pt x="206468" y="137461"/>
                </a:lnTo>
                <a:lnTo>
                  <a:pt x="167106" y="137461"/>
                </a:lnTo>
                <a:lnTo>
                  <a:pt x="78610" y="137461"/>
                </a:lnTo>
                <a:close/>
                <a:moveTo>
                  <a:pt x="39375" y="39305"/>
                </a:moveTo>
                <a:lnTo>
                  <a:pt x="58992" y="39305"/>
                </a:lnTo>
                <a:lnTo>
                  <a:pt x="58992" y="255235"/>
                </a:lnTo>
                <a:lnTo>
                  <a:pt x="39375" y="255235"/>
                </a:lnTo>
                <a:lnTo>
                  <a:pt x="39375" y="147270"/>
                </a:lnTo>
                <a:close/>
                <a:moveTo>
                  <a:pt x="19635" y="19606"/>
                </a:moveTo>
                <a:lnTo>
                  <a:pt x="19635" y="119475"/>
                </a:lnTo>
                <a:cubicBezTo>
                  <a:pt x="31066" y="123525"/>
                  <a:pt x="39363" y="134479"/>
                  <a:pt x="39363" y="147273"/>
                </a:cubicBezTo>
                <a:cubicBezTo>
                  <a:pt x="39363" y="160067"/>
                  <a:pt x="31066" y="171021"/>
                  <a:pt x="19635" y="175071"/>
                </a:cubicBezTo>
                <a:lnTo>
                  <a:pt x="19635" y="274940"/>
                </a:lnTo>
                <a:lnTo>
                  <a:pt x="589979" y="274940"/>
                </a:lnTo>
                <a:lnTo>
                  <a:pt x="589979" y="175071"/>
                </a:lnTo>
                <a:cubicBezTo>
                  <a:pt x="578548" y="171021"/>
                  <a:pt x="570344" y="160067"/>
                  <a:pt x="570344" y="147273"/>
                </a:cubicBezTo>
                <a:cubicBezTo>
                  <a:pt x="570344" y="134479"/>
                  <a:pt x="578548" y="123525"/>
                  <a:pt x="589979" y="119475"/>
                </a:cubicBezTo>
                <a:lnTo>
                  <a:pt x="589979" y="19606"/>
                </a:lnTo>
                <a:close/>
                <a:moveTo>
                  <a:pt x="0" y="0"/>
                </a:moveTo>
                <a:lnTo>
                  <a:pt x="609614" y="0"/>
                </a:lnTo>
                <a:lnTo>
                  <a:pt x="609614" y="137424"/>
                </a:lnTo>
                <a:lnTo>
                  <a:pt x="599843" y="137424"/>
                </a:lnTo>
                <a:cubicBezTo>
                  <a:pt x="594404" y="137424"/>
                  <a:pt x="589979" y="141842"/>
                  <a:pt x="589979" y="147273"/>
                </a:cubicBezTo>
                <a:cubicBezTo>
                  <a:pt x="589979" y="152704"/>
                  <a:pt x="594404" y="157122"/>
                  <a:pt x="599843" y="157122"/>
                </a:cubicBezTo>
                <a:lnTo>
                  <a:pt x="609614" y="157122"/>
                </a:lnTo>
                <a:lnTo>
                  <a:pt x="609614" y="294546"/>
                </a:lnTo>
                <a:lnTo>
                  <a:pt x="570344" y="294546"/>
                </a:lnTo>
                <a:lnTo>
                  <a:pt x="570344" y="314151"/>
                </a:lnTo>
                <a:lnTo>
                  <a:pt x="609614" y="314151"/>
                </a:lnTo>
                <a:lnTo>
                  <a:pt x="609614" y="451667"/>
                </a:lnTo>
                <a:lnTo>
                  <a:pt x="599843" y="451667"/>
                </a:lnTo>
                <a:cubicBezTo>
                  <a:pt x="594404" y="451667"/>
                  <a:pt x="589979" y="456086"/>
                  <a:pt x="589979" y="461424"/>
                </a:cubicBezTo>
                <a:cubicBezTo>
                  <a:pt x="589979" y="466855"/>
                  <a:pt x="594404" y="471273"/>
                  <a:pt x="599843" y="471273"/>
                </a:cubicBezTo>
                <a:lnTo>
                  <a:pt x="609614" y="471273"/>
                </a:lnTo>
                <a:lnTo>
                  <a:pt x="609614" y="608697"/>
                </a:lnTo>
                <a:lnTo>
                  <a:pt x="0" y="608697"/>
                </a:lnTo>
                <a:lnTo>
                  <a:pt x="0" y="471273"/>
                </a:lnTo>
                <a:lnTo>
                  <a:pt x="9864" y="471273"/>
                </a:lnTo>
                <a:cubicBezTo>
                  <a:pt x="15303" y="471273"/>
                  <a:pt x="19635" y="466855"/>
                  <a:pt x="19635" y="461424"/>
                </a:cubicBezTo>
                <a:cubicBezTo>
                  <a:pt x="19635" y="456086"/>
                  <a:pt x="15303" y="451667"/>
                  <a:pt x="9864" y="451667"/>
                </a:cubicBezTo>
                <a:lnTo>
                  <a:pt x="0" y="451667"/>
                </a:lnTo>
                <a:lnTo>
                  <a:pt x="0" y="314151"/>
                </a:lnTo>
                <a:lnTo>
                  <a:pt x="39363" y="314151"/>
                </a:lnTo>
                <a:lnTo>
                  <a:pt x="39363" y="294546"/>
                </a:lnTo>
                <a:lnTo>
                  <a:pt x="0" y="294546"/>
                </a:lnTo>
                <a:lnTo>
                  <a:pt x="0" y="157122"/>
                </a:lnTo>
                <a:lnTo>
                  <a:pt x="9864" y="157122"/>
                </a:lnTo>
                <a:cubicBezTo>
                  <a:pt x="15303" y="157122"/>
                  <a:pt x="19635" y="152704"/>
                  <a:pt x="19635" y="147273"/>
                </a:cubicBezTo>
                <a:cubicBezTo>
                  <a:pt x="19635" y="141842"/>
                  <a:pt x="15303" y="137424"/>
                  <a:pt x="9864" y="137424"/>
                </a:cubicBezTo>
                <a:lnTo>
                  <a:pt x="0" y="137424"/>
                </a:lnTo>
                <a:close/>
              </a:path>
            </a:pathLst>
          </a:custGeom>
          <a:solidFill>
            <a:schemeClr val="bg2">
              <a:lumMod val="50000"/>
            </a:schemeClr>
          </a:solidFill>
          <a:ln>
            <a:noFill/>
          </a:ln>
        </p:spPr>
        <p:txBody>
          <a:bodyPr/>
          <a:lstStyle/>
          <a:p>
            <a:pPr defTabSz="914112"/>
            <a:endParaRPr lang="zh-CN" altLang="en-US" sz="1799" dirty="0">
              <a:solidFill>
                <a:srgbClr val="1D1D1A"/>
              </a:solidFill>
              <a:latin typeface="Huawei Sans" panose="020C0503030203020204" pitchFamily="34" charset="0"/>
              <a:cs typeface="+mn-ea"/>
              <a:sym typeface="+mn-lt"/>
            </a:endParaRPr>
          </a:p>
        </p:txBody>
      </p:sp>
      <p:sp>
        <p:nvSpPr>
          <p:cNvPr id="187" name="server_247517"/>
          <p:cNvSpPr>
            <a:spLocks noChangeAspect="1"/>
          </p:cNvSpPr>
          <p:nvPr/>
        </p:nvSpPr>
        <p:spPr bwMode="auto">
          <a:xfrm>
            <a:off x="9224523" y="5256913"/>
            <a:ext cx="221389" cy="29455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 name="connsiteX241" fmla="*/ 325000 h 606722"/>
              <a:gd name="connsiteY241" fmla="*/ 325000 h 606722"/>
              <a:gd name="connsiteX242" fmla="*/ 325000 h 606722"/>
              <a:gd name="connsiteY242" fmla="*/ 325000 h 606722"/>
              <a:gd name="connsiteX243" fmla="*/ 325000 h 606722"/>
              <a:gd name="connsiteY243" fmla="*/ 325000 h 606722"/>
              <a:gd name="connsiteX244" fmla="*/ 325000 h 606722"/>
              <a:gd name="connsiteY244" fmla="*/ 325000 h 606722"/>
              <a:gd name="connsiteX245" fmla="*/ 325000 h 606722"/>
              <a:gd name="connsiteY245" fmla="*/ 325000 h 606722"/>
              <a:gd name="connsiteX246" fmla="*/ 325000 h 606722"/>
              <a:gd name="connsiteY246" fmla="*/ 325000 h 606722"/>
              <a:gd name="connsiteX247" fmla="*/ 325000 h 606722"/>
              <a:gd name="connsiteY247" fmla="*/ 325000 h 606722"/>
              <a:gd name="connsiteX248" fmla="*/ 325000 h 606722"/>
              <a:gd name="connsiteY248" fmla="*/ 325000 h 606722"/>
              <a:gd name="connsiteX249" fmla="*/ 325000 h 606722"/>
              <a:gd name="connsiteY249" fmla="*/ 325000 h 606722"/>
              <a:gd name="connsiteX250" fmla="*/ 325000 h 606722"/>
              <a:gd name="connsiteY250" fmla="*/ 325000 h 606722"/>
              <a:gd name="connsiteX251" fmla="*/ 325000 h 606722"/>
              <a:gd name="connsiteY251" fmla="*/ 325000 h 606722"/>
              <a:gd name="connsiteX252" fmla="*/ 325000 h 606722"/>
              <a:gd name="connsiteY252" fmla="*/ 325000 h 606722"/>
              <a:gd name="connsiteX253" fmla="*/ 325000 h 606722"/>
              <a:gd name="connsiteY253" fmla="*/ 325000 h 606722"/>
              <a:gd name="connsiteX254" fmla="*/ 325000 h 606722"/>
              <a:gd name="connsiteY254" fmla="*/ 325000 h 606722"/>
              <a:gd name="connsiteX255" fmla="*/ 325000 h 606722"/>
              <a:gd name="connsiteY255" fmla="*/ 325000 h 606722"/>
              <a:gd name="connsiteX256" fmla="*/ 325000 h 606722"/>
              <a:gd name="connsiteY256" fmla="*/ 325000 h 606722"/>
              <a:gd name="connsiteX257" fmla="*/ 325000 h 606722"/>
              <a:gd name="connsiteY257" fmla="*/ 325000 h 606722"/>
              <a:gd name="connsiteX258" fmla="*/ 325000 h 606722"/>
              <a:gd name="connsiteY258" fmla="*/ 325000 h 606722"/>
              <a:gd name="connsiteX259" fmla="*/ 325000 h 606722"/>
              <a:gd name="connsiteY259" fmla="*/ 325000 h 606722"/>
              <a:gd name="connsiteX260" fmla="*/ 325000 h 606722"/>
              <a:gd name="connsiteY260" fmla="*/ 325000 h 606722"/>
              <a:gd name="connsiteX261" fmla="*/ 325000 h 606722"/>
              <a:gd name="connsiteY261" fmla="*/ 325000 h 606722"/>
              <a:gd name="connsiteX262" fmla="*/ 325000 h 606722"/>
              <a:gd name="connsiteY262" fmla="*/ 325000 h 606722"/>
              <a:gd name="connsiteX263" fmla="*/ 325000 h 606722"/>
              <a:gd name="connsiteY263" fmla="*/ 325000 h 606722"/>
              <a:gd name="connsiteX264" fmla="*/ 325000 h 606722"/>
              <a:gd name="connsiteY264" fmla="*/ 325000 h 606722"/>
              <a:gd name="connsiteX265" fmla="*/ 325000 h 606722"/>
              <a:gd name="connsiteY265" fmla="*/ 325000 h 606722"/>
              <a:gd name="connsiteX266" fmla="*/ 325000 h 606722"/>
              <a:gd name="connsiteY266" fmla="*/ 325000 h 606722"/>
              <a:gd name="connsiteX267" fmla="*/ 325000 h 606722"/>
              <a:gd name="connsiteY267" fmla="*/ 325000 h 606722"/>
              <a:gd name="connsiteX268" fmla="*/ 325000 h 606722"/>
              <a:gd name="connsiteY268" fmla="*/ 325000 h 606722"/>
              <a:gd name="connsiteX269" fmla="*/ 325000 h 606722"/>
              <a:gd name="connsiteY269" fmla="*/ 325000 h 606722"/>
              <a:gd name="connsiteX270" fmla="*/ 325000 h 606722"/>
              <a:gd name="connsiteY270" fmla="*/ 325000 h 606722"/>
              <a:gd name="connsiteX271" fmla="*/ 325000 h 606722"/>
              <a:gd name="connsiteY271" fmla="*/ 325000 h 606722"/>
              <a:gd name="connsiteX272" fmla="*/ 325000 h 606722"/>
              <a:gd name="connsiteY272" fmla="*/ 325000 h 606722"/>
              <a:gd name="connsiteX273" fmla="*/ 325000 h 606722"/>
              <a:gd name="connsiteY273" fmla="*/ 325000 h 606722"/>
              <a:gd name="connsiteX274" fmla="*/ 325000 h 606722"/>
              <a:gd name="connsiteY274" fmla="*/ 325000 h 606722"/>
              <a:gd name="connsiteX275" fmla="*/ 325000 h 606722"/>
              <a:gd name="connsiteY275"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09614" h="608697">
                <a:moveTo>
                  <a:pt x="442480" y="510611"/>
                </a:moveTo>
                <a:cubicBezTo>
                  <a:pt x="447917" y="510611"/>
                  <a:pt x="452324" y="514987"/>
                  <a:pt x="452324" y="520385"/>
                </a:cubicBezTo>
                <a:cubicBezTo>
                  <a:pt x="452324" y="525783"/>
                  <a:pt x="447917" y="530159"/>
                  <a:pt x="442480" y="530159"/>
                </a:cubicBezTo>
                <a:cubicBezTo>
                  <a:pt x="437043" y="530159"/>
                  <a:pt x="432636" y="525783"/>
                  <a:pt x="432636" y="520385"/>
                </a:cubicBezTo>
                <a:cubicBezTo>
                  <a:pt x="432636" y="514987"/>
                  <a:pt x="437043" y="510611"/>
                  <a:pt x="442480" y="510611"/>
                </a:cubicBezTo>
                <a:close/>
                <a:moveTo>
                  <a:pt x="206474" y="510611"/>
                </a:moveTo>
                <a:cubicBezTo>
                  <a:pt x="211930" y="510611"/>
                  <a:pt x="216353" y="514987"/>
                  <a:pt x="216353" y="520385"/>
                </a:cubicBezTo>
                <a:cubicBezTo>
                  <a:pt x="216353" y="525783"/>
                  <a:pt x="211930" y="530159"/>
                  <a:pt x="206474" y="530159"/>
                </a:cubicBezTo>
                <a:cubicBezTo>
                  <a:pt x="201018" y="530159"/>
                  <a:pt x="196595" y="525783"/>
                  <a:pt x="196595" y="520385"/>
                </a:cubicBezTo>
                <a:cubicBezTo>
                  <a:pt x="196595" y="514987"/>
                  <a:pt x="201018" y="510611"/>
                  <a:pt x="206474" y="510611"/>
                </a:cubicBezTo>
                <a:close/>
                <a:moveTo>
                  <a:pt x="481594" y="490900"/>
                </a:moveTo>
                <a:cubicBezTo>
                  <a:pt x="487863" y="499180"/>
                  <a:pt x="491642" y="509299"/>
                  <a:pt x="491642" y="520338"/>
                </a:cubicBezTo>
                <a:cubicBezTo>
                  <a:pt x="491642" y="531469"/>
                  <a:pt x="487863" y="541588"/>
                  <a:pt x="481594" y="549776"/>
                </a:cubicBezTo>
                <a:lnTo>
                  <a:pt x="511369" y="549776"/>
                </a:lnTo>
                <a:lnTo>
                  <a:pt x="511369" y="490900"/>
                </a:lnTo>
                <a:close/>
                <a:moveTo>
                  <a:pt x="334378" y="490900"/>
                </a:moveTo>
                <a:lnTo>
                  <a:pt x="334378" y="549776"/>
                </a:lnTo>
                <a:lnTo>
                  <a:pt x="403147" y="549776"/>
                </a:lnTo>
                <a:lnTo>
                  <a:pt x="442509" y="549776"/>
                </a:lnTo>
                <a:cubicBezTo>
                  <a:pt x="458733" y="549776"/>
                  <a:pt x="472007" y="536621"/>
                  <a:pt x="472007" y="520338"/>
                </a:cubicBezTo>
                <a:cubicBezTo>
                  <a:pt x="472007" y="504147"/>
                  <a:pt x="458733" y="490900"/>
                  <a:pt x="442509" y="490900"/>
                </a:cubicBezTo>
                <a:lnTo>
                  <a:pt x="403147" y="490900"/>
                </a:lnTo>
                <a:close/>
                <a:moveTo>
                  <a:pt x="245553" y="490900"/>
                </a:moveTo>
                <a:cubicBezTo>
                  <a:pt x="251822" y="499180"/>
                  <a:pt x="255601" y="509299"/>
                  <a:pt x="255601" y="520338"/>
                </a:cubicBezTo>
                <a:cubicBezTo>
                  <a:pt x="255601" y="531469"/>
                  <a:pt x="251822" y="541588"/>
                  <a:pt x="245553" y="549776"/>
                </a:cubicBezTo>
                <a:lnTo>
                  <a:pt x="275328" y="549776"/>
                </a:lnTo>
                <a:lnTo>
                  <a:pt x="275328" y="490900"/>
                </a:lnTo>
                <a:close/>
                <a:moveTo>
                  <a:pt x="98337" y="490900"/>
                </a:moveTo>
                <a:lnTo>
                  <a:pt x="98337" y="549776"/>
                </a:lnTo>
                <a:lnTo>
                  <a:pt x="167106" y="549776"/>
                </a:lnTo>
                <a:lnTo>
                  <a:pt x="206468" y="549776"/>
                </a:lnTo>
                <a:cubicBezTo>
                  <a:pt x="222692" y="549776"/>
                  <a:pt x="235966" y="536621"/>
                  <a:pt x="235966" y="520338"/>
                </a:cubicBezTo>
                <a:cubicBezTo>
                  <a:pt x="235966" y="504147"/>
                  <a:pt x="222692" y="490900"/>
                  <a:pt x="206468" y="490900"/>
                </a:cubicBezTo>
                <a:lnTo>
                  <a:pt x="167106" y="490900"/>
                </a:lnTo>
                <a:close/>
                <a:moveTo>
                  <a:pt x="314651" y="471306"/>
                </a:moveTo>
                <a:lnTo>
                  <a:pt x="403147" y="471306"/>
                </a:lnTo>
                <a:lnTo>
                  <a:pt x="442509" y="471306"/>
                </a:lnTo>
                <a:lnTo>
                  <a:pt x="531004" y="471306"/>
                </a:lnTo>
                <a:lnTo>
                  <a:pt x="531004" y="569462"/>
                </a:lnTo>
                <a:lnTo>
                  <a:pt x="442509" y="569462"/>
                </a:lnTo>
                <a:lnTo>
                  <a:pt x="403147" y="569462"/>
                </a:lnTo>
                <a:lnTo>
                  <a:pt x="314651" y="569462"/>
                </a:lnTo>
                <a:close/>
                <a:moveTo>
                  <a:pt x="78610" y="471306"/>
                </a:moveTo>
                <a:lnTo>
                  <a:pt x="167106" y="471306"/>
                </a:lnTo>
                <a:lnTo>
                  <a:pt x="206468" y="471306"/>
                </a:lnTo>
                <a:lnTo>
                  <a:pt x="294963" y="471306"/>
                </a:lnTo>
                <a:lnTo>
                  <a:pt x="294963" y="569462"/>
                </a:lnTo>
                <a:lnTo>
                  <a:pt x="206468" y="569462"/>
                </a:lnTo>
                <a:lnTo>
                  <a:pt x="167106" y="569462"/>
                </a:lnTo>
                <a:lnTo>
                  <a:pt x="78610" y="569462"/>
                </a:lnTo>
                <a:close/>
                <a:moveTo>
                  <a:pt x="442480" y="392767"/>
                </a:moveTo>
                <a:cubicBezTo>
                  <a:pt x="447917" y="392767"/>
                  <a:pt x="452324" y="397159"/>
                  <a:pt x="452324" y="402576"/>
                </a:cubicBezTo>
                <a:cubicBezTo>
                  <a:pt x="452324" y="407993"/>
                  <a:pt x="447917" y="412385"/>
                  <a:pt x="442480" y="412385"/>
                </a:cubicBezTo>
                <a:cubicBezTo>
                  <a:pt x="437043" y="412385"/>
                  <a:pt x="432636" y="407993"/>
                  <a:pt x="432636" y="402576"/>
                </a:cubicBezTo>
                <a:cubicBezTo>
                  <a:pt x="432636" y="397159"/>
                  <a:pt x="437043" y="392767"/>
                  <a:pt x="442480" y="392767"/>
                </a:cubicBezTo>
                <a:close/>
                <a:moveTo>
                  <a:pt x="206474" y="392767"/>
                </a:moveTo>
                <a:cubicBezTo>
                  <a:pt x="211930" y="392767"/>
                  <a:pt x="216353" y="397159"/>
                  <a:pt x="216353" y="402576"/>
                </a:cubicBezTo>
                <a:cubicBezTo>
                  <a:pt x="216353" y="407993"/>
                  <a:pt x="211930" y="412385"/>
                  <a:pt x="206474" y="412385"/>
                </a:cubicBezTo>
                <a:cubicBezTo>
                  <a:pt x="201018" y="412385"/>
                  <a:pt x="196595" y="407993"/>
                  <a:pt x="196595" y="402576"/>
                </a:cubicBezTo>
                <a:cubicBezTo>
                  <a:pt x="196595" y="397159"/>
                  <a:pt x="201018" y="392767"/>
                  <a:pt x="206474" y="392767"/>
                </a:cubicBezTo>
                <a:close/>
                <a:moveTo>
                  <a:pt x="481594" y="373071"/>
                </a:moveTo>
                <a:cubicBezTo>
                  <a:pt x="487863" y="381356"/>
                  <a:pt x="491642" y="391482"/>
                  <a:pt x="491642" y="402529"/>
                </a:cubicBezTo>
                <a:cubicBezTo>
                  <a:pt x="491642" y="413669"/>
                  <a:pt x="487863" y="423795"/>
                  <a:pt x="481594" y="431988"/>
                </a:cubicBezTo>
                <a:lnTo>
                  <a:pt x="511369" y="431988"/>
                </a:lnTo>
                <a:lnTo>
                  <a:pt x="511369" y="373071"/>
                </a:lnTo>
                <a:close/>
                <a:moveTo>
                  <a:pt x="334378" y="373071"/>
                </a:moveTo>
                <a:lnTo>
                  <a:pt x="334378" y="431988"/>
                </a:lnTo>
                <a:lnTo>
                  <a:pt x="403147" y="431988"/>
                </a:lnTo>
                <a:lnTo>
                  <a:pt x="442509" y="431988"/>
                </a:lnTo>
                <a:cubicBezTo>
                  <a:pt x="458733" y="431988"/>
                  <a:pt x="472007" y="418824"/>
                  <a:pt x="472007" y="402529"/>
                </a:cubicBezTo>
                <a:cubicBezTo>
                  <a:pt x="472007" y="386327"/>
                  <a:pt x="458733" y="373071"/>
                  <a:pt x="442509" y="373071"/>
                </a:cubicBezTo>
                <a:lnTo>
                  <a:pt x="403147" y="373071"/>
                </a:lnTo>
                <a:close/>
                <a:moveTo>
                  <a:pt x="245553" y="373071"/>
                </a:moveTo>
                <a:cubicBezTo>
                  <a:pt x="251822" y="381356"/>
                  <a:pt x="255601" y="391482"/>
                  <a:pt x="255601" y="402529"/>
                </a:cubicBezTo>
                <a:cubicBezTo>
                  <a:pt x="255601" y="413669"/>
                  <a:pt x="251822" y="423795"/>
                  <a:pt x="245553" y="431988"/>
                </a:cubicBezTo>
                <a:lnTo>
                  <a:pt x="275328" y="431988"/>
                </a:lnTo>
                <a:lnTo>
                  <a:pt x="275328" y="373071"/>
                </a:lnTo>
                <a:close/>
                <a:moveTo>
                  <a:pt x="98337" y="373071"/>
                </a:moveTo>
                <a:lnTo>
                  <a:pt x="98337" y="431988"/>
                </a:lnTo>
                <a:lnTo>
                  <a:pt x="167106" y="431988"/>
                </a:lnTo>
                <a:lnTo>
                  <a:pt x="206468" y="431988"/>
                </a:lnTo>
                <a:cubicBezTo>
                  <a:pt x="222692" y="431988"/>
                  <a:pt x="235966" y="418824"/>
                  <a:pt x="235966" y="402529"/>
                </a:cubicBezTo>
                <a:cubicBezTo>
                  <a:pt x="235966" y="386327"/>
                  <a:pt x="222692" y="373071"/>
                  <a:pt x="206468" y="373071"/>
                </a:cubicBezTo>
                <a:lnTo>
                  <a:pt x="167106" y="373071"/>
                </a:lnTo>
                <a:close/>
                <a:moveTo>
                  <a:pt x="550621" y="353462"/>
                </a:moveTo>
                <a:lnTo>
                  <a:pt x="570309" y="353462"/>
                </a:lnTo>
                <a:lnTo>
                  <a:pt x="570309" y="461451"/>
                </a:lnTo>
                <a:lnTo>
                  <a:pt x="570309" y="569533"/>
                </a:lnTo>
                <a:lnTo>
                  <a:pt x="550621" y="569533"/>
                </a:lnTo>
                <a:close/>
                <a:moveTo>
                  <a:pt x="314651" y="353462"/>
                </a:moveTo>
                <a:lnTo>
                  <a:pt x="403147" y="353462"/>
                </a:lnTo>
                <a:lnTo>
                  <a:pt x="442509" y="353462"/>
                </a:lnTo>
                <a:lnTo>
                  <a:pt x="531004" y="353462"/>
                </a:lnTo>
                <a:lnTo>
                  <a:pt x="531004" y="451689"/>
                </a:lnTo>
                <a:lnTo>
                  <a:pt x="442509" y="451689"/>
                </a:lnTo>
                <a:lnTo>
                  <a:pt x="403147" y="451689"/>
                </a:lnTo>
                <a:lnTo>
                  <a:pt x="314651" y="451689"/>
                </a:lnTo>
                <a:close/>
                <a:moveTo>
                  <a:pt x="78610" y="353462"/>
                </a:moveTo>
                <a:lnTo>
                  <a:pt x="167106" y="353462"/>
                </a:lnTo>
                <a:lnTo>
                  <a:pt x="206468" y="353462"/>
                </a:lnTo>
                <a:lnTo>
                  <a:pt x="294963" y="353462"/>
                </a:lnTo>
                <a:lnTo>
                  <a:pt x="294963" y="451689"/>
                </a:lnTo>
                <a:lnTo>
                  <a:pt x="206468" y="451689"/>
                </a:lnTo>
                <a:lnTo>
                  <a:pt x="167106" y="451689"/>
                </a:lnTo>
                <a:lnTo>
                  <a:pt x="78610" y="451689"/>
                </a:lnTo>
                <a:close/>
                <a:moveTo>
                  <a:pt x="39375" y="353462"/>
                </a:moveTo>
                <a:lnTo>
                  <a:pt x="58992" y="353462"/>
                </a:lnTo>
                <a:lnTo>
                  <a:pt x="58992" y="569463"/>
                </a:lnTo>
                <a:lnTo>
                  <a:pt x="39375" y="569463"/>
                </a:lnTo>
                <a:lnTo>
                  <a:pt x="39375" y="461416"/>
                </a:lnTo>
                <a:close/>
                <a:moveTo>
                  <a:pt x="19635" y="333849"/>
                </a:moveTo>
                <a:lnTo>
                  <a:pt x="19635" y="433718"/>
                </a:lnTo>
                <a:cubicBezTo>
                  <a:pt x="31066" y="437768"/>
                  <a:pt x="39363" y="448630"/>
                  <a:pt x="39363" y="461424"/>
                </a:cubicBezTo>
                <a:cubicBezTo>
                  <a:pt x="39363" y="474219"/>
                  <a:pt x="31066" y="485172"/>
                  <a:pt x="19635" y="489222"/>
                </a:cubicBezTo>
                <a:lnTo>
                  <a:pt x="19635" y="589091"/>
                </a:lnTo>
                <a:lnTo>
                  <a:pt x="589979" y="589091"/>
                </a:lnTo>
                <a:lnTo>
                  <a:pt x="589979" y="489222"/>
                </a:lnTo>
                <a:cubicBezTo>
                  <a:pt x="578548" y="485172"/>
                  <a:pt x="570344" y="474219"/>
                  <a:pt x="570344" y="461424"/>
                </a:cubicBezTo>
                <a:cubicBezTo>
                  <a:pt x="570344" y="448630"/>
                  <a:pt x="578548" y="437768"/>
                  <a:pt x="589979" y="433718"/>
                </a:cubicBezTo>
                <a:lnTo>
                  <a:pt x="589979" y="333849"/>
                </a:lnTo>
                <a:close/>
                <a:moveTo>
                  <a:pt x="58998" y="294546"/>
                </a:moveTo>
                <a:lnTo>
                  <a:pt x="58998" y="314151"/>
                </a:lnTo>
                <a:lnTo>
                  <a:pt x="550616" y="314151"/>
                </a:lnTo>
                <a:lnTo>
                  <a:pt x="550616" y="294546"/>
                </a:lnTo>
                <a:close/>
                <a:moveTo>
                  <a:pt x="442480" y="196313"/>
                </a:moveTo>
                <a:cubicBezTo>
                  <a:pt x="447917" y="196313"/>
                  <a:pt x="452324" y="200720"/>
                  <a:pt x="452324" y="206157"/>
                </a:cubicBezTo>
                <a:cubicBezTo>
                  <a:pt x="452324" y="211594"/>
                  <a:pt x="447917" y="216001"/>
                  <a:pt x="442480" y="216001"/>
                </a:cubicBezTo>
                <a:cubicBezTo>
                  <a:pt x="437043" y="216001"/>
                  <a:pt x="432636" y="211594"/>
                  <a:pt x="432636" y="206157"/>
                </a:cubicBezTo>
                <a:cubicBezTo>
                  <a:pt x="432636" y="200720"/>
                  <a:pt x="437043" y="196313"/>
                  <a:pt x="442480" y="196313"/>
                </a:cubicBezTo>
                <a:close/>
                <a:moveTo>
                  <a:pt x="206474" y="196313"/>
                </a:moveTo>
                <a:cubicBezTo>
                  <a:pt x="211930" y="196313"/>
                  <a:pt x="216353" y="200720"/>
                  <a:pt x="216353" y="206157"/>
                </a:cubicBezTo>
                <a:cubicBezTo>
                  <a:pt x="216353" y="211594"/>
                  <a:pt x="211930" y="216001"/>
                  <a:pt x="206474" y="216001"/>
                </a:cubicBezTo>
                <a:cubicBezTo>
                  <a:pt x="201018" y="216001"/>
                  <a:pt x="196595" y="211594"/>
                  <a:pt x="196595" y="206157"/>
                </a:cubicBezTo>
                <a:cubicBezTo>
                  <a:pt x="196595" y="200720"/>
                  <a:pt x="201018" y="196313"/>
                  <a:pt x="206474" y="196313"/>
                </a:cubicBezTo>
                <a:close/>
                <a:moveTo>
                  <a:pt x="481594" y="176748"/>
                </a:moveTo>
                <a:cubicBezTo>
                  <a:pt x="487863" y="184937"/>
                  <a:pt x="491642" y="195058"/>
                  <a:pt x="491642" y="206192"/>
                </a:cubicBezTo>
                <a:cubicBezTo>
                  <a:pt x="491642" y="217326"/>
                  <a:pt x="487863" y="227447"/>
                  <a:pt x="481594" y="235636"/>
                </a:cubicBezTo>
                <a:lnTo>
                  <a:pt x="511369" y="235636"/>
                </a:lnTo>
                <a:lnTo>
                  <a:pt x="511369" y="176748"/>
                </a:lnTo>
                <a:close/>
                <a:moveTo>
                  <a:pt x="334378" y="176748"/>
                </a:moveTo>
                <a:lnTo>
                  <a:pt x="334378" y="235636"/>
                </a:lnTo>
                <a:lnTo>
                  <a:pt x="403147" y="235636"/>
                </a:lnTo>
                <a:lnTo>
                  <a:pt x="442509" y="235636"/>
                </a:lnTo>
                <a:cubicBezTo>
                  <a:pt x="458733" y="235636"/>
                  <a:pt x="472007" y="222386"/>
                  <a:pt x="472007" y="206192"/>
                </a:cubicBezTo>
                <a:cubicBezTo>
                  <a:pt x="472007" y="189998"/>
                  <a:pt x="458733" y="176748"/>
                  <a:pt x="442509" y="176748"/>
                </a:cubicBezTo>
                <a:lnTo>
                  <a:pt x="403147" y="176748"/>
                </a:lnTo>
                <a:close/>
                <a:moveTo>
                  <a:pt x="245553" y="176748"/>
                </a:moveTo>
                <a:cubicBezTo>
                  <a:pt x="251822" y="184937"/>
                  <a:pt x="255601" y="195058"/>
                  <a:pt x="255601" y="206192"/>
                </a:cubicBezTo>
                <a:cubicBezTo>
                  <a:pt x="255601" y="217326"/>
                  <a:pt x="251822" y="227447"/>
                  <a:pt x="245553" y="235636"/>
                </a:cubicBezTo>
                <a:lnTo>
                  <a:pt x="275328" y="235636"/>
                </a:lnTo>
                <a:lnTo>
                  <a:pt x="275328" y="176748"/>
                </a:lnTo>
                <a:close/>
                <a:moveTo>
                  <a:pt x="98337" y="176748"/>
                </a:moveTo>
                <a:lnTo>
                  <a:pt x="98337" y="235636"/>
                </a:lnTo>
                <a:lnTo>
                  <a:pt x="167106" y="235636"/>
                </a:lnTo>
                <a:lnTo>
                  <a:pt x="206468" y="235636"/>
                </a:lnTo>
                <a:cubicBezTo>
                  <a:pt x="222692" y="235636"/>
                  <a:pt x="235966" y="222386"/>
                  <a:pt x="235966" y="206192"/>
                </a:cubicBezTo>
                <a:cubicBezTo>
                  <a:pt x="235966" y="189998"/>
                  <a:pt x="222692" y="176748"/>
                  <a:pt x="206468" y="176748"/>
                </a:cubicBezTo>
                <a:lnTo>
                  <a:pt x="167106" y="176748"/>
                </a:lnTo>
                <a:close/>
                <a:moveTo>
                  <a:pt x="314651" y="157149"/>
                </a:moveTo>
                <a:lnTo>
                  <a:pt x="403147" y="157149"/>
                </a:lnTo>
                <a:lnTo>
                  <a:pt x="442509" y="157149"/>
                </a:lnTo>
                <a:lnTo>
                  <a:pt x="531004" y="157149"/>
                </a:lnTo>
                <a:lnTo>
                  <a:pt x="531004" y="255235"/>
                </a:lnTo>
                <a:lnTo>
                  <a:pt x="442509" y="255235"/>
                </a:lnTo>
                <a:lnTo>
                  <a:pt x="403147" y="255235"/>
                </a:lnTo>
                <a:lnTo>
                  <a:pt x="314651" y="255235"/>
                </a:lnTo>
                <a:close/>
                <a:moveTo>
                  <a:pt x="78610" y="157149"/>
                </a:moveTo>
                <a:lnTo>
                  <a:pt x="167106" y="157149"/>
                </a:lnTo>
                <a:lnTo>
                  <a:pt x="206468" y="157149"/>
                </a:lnTo>
                <a:lnTo>
                  <a:pt x="294963" y="157149"/>
                </a:lnTo>
                <a:lnTo>
                  <a:pt x="294963" y="255235"/>
                </a:lnTo>
                <a:lnTo>
                  <a:pt x="206468" y="255235"/>
                </a:lnTo>
                <a:lnTo>
                  <a:pt x="167106" y="255235"/>
                </a:lnTo>
                <a:lnTo>
                  <a:pt x="78610" y="255235"/>
                </a:lnTo>
                <a:close/>
                <a:moveTo>
                  <a:pt x="442480" y="78539"/>
                </a:moveTo>
                <a:cubicBezTo>
                  <a:pt x="447917" y="78539"/>
                  <a:pt x="452324" y="82946"/>
                  <a:pt x="452324" y="88383"/>
                </a:cubicBezTo>
                <a:cubicBezTo>
                  <a:pt x="452324" y="93820"/>
                  <a:pt x="447917" y="98227"/>
                  <a:pt x="442480" y="98227"/>
                </a:cubicBezTo>
                <a:cubicBezTo>
                  <a:pt x="437043" y="98227"/>
                  <a:pt x="432636" y="93820"/>
                  <a:pt x="432636" y="88383"/>
                </a:cubicBezTo>
                <a:cubicBezTo>
                  <a:pt x="432636" y="82946"/>
                  <a:pt x="437043" y="78539"/>
                  <a:pt x="442480" y="78539"/>
                </a:cubicBezTo>
                <a:close/>
                <a:moveTo>
                  <a:pt x="206474" y="78539"/>
                </a:moveTo>
                <a:cubicBezTo>
                  <a:pt x="211930" y="78539"/>
                  <a:pt x="216353" y="82946"/>
                  <a:pt x="216353" y="88383"/>
                </a:cubicBezTo>
                <a:cubicBezTo>
                  <a:pt x="216353" y="93820"/>
                  <a:pt x="211930" y="98227"/>
                  <a:pt x="206474" y="98227"/>
                </a:cubicBezTo>
                <a:cubicBezTo>
                  <a:pt x="201018" y="98227"/>
                  <a:pt x="196595" y="93820"/>
                  <a:pt x="196595" y="88383"/>
                </a:cubicBezTo>
                <a:cubicBezTo>
                  <a:pt x="196595" y="82946"/>
                  <a:pt x="201018" y="78539"/>
                  <a:pt x="206474" y="78539"/>
                </a:cubicBezTo>
                <a:close/>
                <a:moveTo>
                  <a:pt x="481594" y="58918"/>
                </a:moveTo>
                <a:cubicBezTo>
                  <a:pt x="487863" y="67113"/>
                  <a:pt x="491642" y="77241"/>
                  <a:pt x="491642" y="88383"/>
                </a:cubicBezTo>
                <a:cubicBezTo>
                  <a:pt x="491642" y="99525"/>
                  <a:pt x="487863" y="109653"/>
                  <a:pt x="481594" y="117848"/>
                </a:cubicBezTo>
                <a:lnTo>
                  <a:pt x="511369" y="117848"/>
                </a:lnTo>
                <a:lnTo>
                  <a:pt x="511369" y="58918"/>
                </a:lnTo>
                <a:close/>
                <a:moveTo>
                  <a:pt x="334378" y="58918"/>
                </a:moveTo>
                <a:lnTo>
                  <a:pt x="334378" y="117848"/>
                </a:lnTo>
                <a:lnTo>
                  <a:pt x="403147" y="117848"/>
                </a:lnTo>
                <a:lnTo>
                  <a:pt x="442509" y="117848"/>
                </a:lnTo>
                <a:cubicBezTo>
                  <a:pt x="458733" y="117848"/>
                  <a:pt x="472007" y="104589"/>
                  <a:pt x="472007" y="88383"/>
                </a:cubicBezTo>
                <a:cubicBezTo>
                  <a:pt x="472007" y="72177"/>
                  <a:pt x="458733" y="58918"/>
                  <a:pt x="442509" y="58918"/>
                </a:cubicBezTo>
                <a:lnTo>
                  <a:pt x="403147" y="58918"/>
                </a:lnTo>
                <a:close/>
                <a:moveTo>
                  <a:pt x="245553" y="58918"/>
                </a:moveTo>
                <a:cubicBezTo>
                  <a:pt x="251822" y="67113"/>
                  <a:pt x="255601" y="77241"/>
                  <a:pt x="255601" y="88383"/>
                </a:cubicBezTo>
                <a:cubicBezTo>
                  <a:pt x="255601" y="99525"/>
                  <a:pt x="251822" y="109653"/>
                  <a:pt x="245553" y="117848"/>
                </a:cubicBezTo>
                <a:lnTo>
                  <a:pt x="275328" y="117848"/>
                </a:lnTo>
                <a:lnTo>
                  <a:pt x="275328" y="58918"/>
                </a:lnTo>
                <a:close/>
                <a:moveTo>
                  <a:pt x="98337" y="58918"/>
                </a:moveTo>
                <a:lnTo>
                  <a:pt x="98337" y="117848"/>
                </a:lnTo>
                <a:lnTo>
                  <a:pt x="167106" y="117848"/>
                </a:lnTo>
                <a:lnTo>
                  <a:pt x="206468" y="117848"/>
                </a:lnTo>
                <a:cubicBezTo>
                  <a:pt x="222692" y="117848"/>
                  <a:pt x="235966" y="104589"/>
                  <a:pt x="235966" y="88383"/>
                </a:cubicBezTo>
                <a:cubicBezTo>
                  <a:pt x="235966" y="72177"/>
                  <a:pt x="222692" y="58918"/>
                  <a:pt x="206468" y="58918"/>
                </a:cubicBezTo>
                <a:lnTo>
                  <a:pt x="167106" y="58918"/>
                </a:lnTo>
                <a:close/>
                <a:moveTo>
                  <a:pt x="550621" y="39305"/>
                </a:moveTo>
                <a:lnTo>
                  <a:pt x="570309" y="39305"/>
                </a:lnTo>
                <a:lnTo>
                  <a:pt x="570309" y="147270"/>
                </a:lnTo>
                <a:lnTo>
                  <a:pt x="570309" y="255235"/>
                </a:lnTo>
                <a:lnTo>
                  <a:pt x="550621" y="255235"/>
                </a:lnTo>
                <a:close/>
                <a:moveTo>
                  <a:pt x="314651" y="39305"/>
                </a:moveTo>
                <a:lnTo>
                  <a:pt x="403147" y="39305"/>
                </a:lnTo>
                <a:lnTo>
                  <a:pt x="442509" y="39305"/>
                </a:lnTo>
                <a:lnTo>
                  <a:pt x="531004" y="39305"/>
                </a:lnTo>
                <a:lnTo>
                  <a:pt x="531004" y="137461"/>
                </a:lnTo>
                <a:lnTo>
                  <a:pt x="442509" y="137461"/>
                </a:lnTo>
                <a:lnTo>
                  <a:pt x="403147" y="137461"/>
                </a:lnTo>
                <a:lnTo>
                  <a:pt x="314651" y="137461"/>
                </a:lnTo>
                <a:close/>
                <a:moveTo>
                  <a:pt x="78610" y="39305"/>
                </a:moveTo>
                <a:lnTo>
                  <a:pt x="167106" y="39305"/>
                </a:lnTo>
                <a:lnTo>
                  <a:pt x="206468" y="39305"/>
                </a:lnTo>
                <a:lnTo>
                  <a:pt x="294963" y="39305"/>
                </a:lnTo>
                <a:lnTo>
                  <a:pt x="294963" y="137461"/>
                </a:lnTo>
                <a:lnTo>
                  <a:pt x="206468" y="137461"/>
                </a:lnTo>
                <a:lnTo>
                  <a:pt x="167106" y="137461"/>
                </a:lnTo>
                <a:lnTo>
                  <a:pt x="78610" y="137461"/>
                </a:lnTo>
                <a:close/>
                <a:moveTo>
                  <a:pt x="39375" y="39305"/>
                </a:moveTo>
                <a:lnTo>
                  <a:pt x="58992" y="39305"/>
                </a:lnTo>
                <a:lnTo>
                  <a:pt x="58992" y="255235"/>
                </a:lnTo>
                <a:lnTo>
                  <a:pt x="39375" y="255235"/>
                </a:lnTo>
                <a:lnTo>
                  <a:pt x="39375" y="147270"/>
                </a:lnTo>
                <a:close/>
                <a:moveTo>
                  <a:pt x="19635" y="19606"/>
                </a:moveTo>
                <a:lnTo>
                  <a:pt x="19635" y="119475"/>
                </a:lnTo>
                <a:cubicBezTo>
                  <a:pt x="31066" y="123525"/>
                  <a:pt x="39363" y="134479"/>
                  <a:pt x="39363" y="147273"/>
                </a:cubicBezTo>
                <a:cubicBezTo>
                  <a:pt x="39363" y="160067"/>
                  <a:pt x="31066" y="171021"/>
                  <a:pt x="19635" y="175071"/>
                </a:cubicBezTo>
                <a:lnTo>
                  <a:pt x="19635" y="274940"/>
                </a:lnTo>
                <a:lnTo>
                  <a:pt x="589979" y="274940"/>
                </a:lnTo>
                <a:lnTo>
                  <a:pt x="589979" y="175071"/>
                </a:lnTo>
                <a:cubicBezTo>
                  <a:pt x="578548" y="171021"/>
                  <a:pt x="570344" y="160067"/>
                  <a:pt x="570344" y="147273"/>
                </a:cubicBezTo>
                <a:cubicBezTo>
                  <a:pt x="570344" y="134479"/>
                  <a:pt x="578548" y="123525"/>
                  <a:pt x="589979" y="119475"/>
                </a:cubicBezTo>
                <a:lnTo>
                  <a:pt x="589979" y="19606"/>
                </a:lnTo>
                <a:close/>
                <a:moveTo>
                  <a:pt x="0" y="0"/>
                </a:moveTo>
                <a:lnTo>
                  <a:pt x="609614" y="0"/>
                </a:lnTo>
                <a:lnTo>
                  <a:pt x="609614" y="137424"/>
                </a:lnTo>
                <a:lnTo>
                  <a:pt x="599843" y="137424"/>
                </a:lnTo>
                <a:cubicBezTo>
                  <a:pt x="594404" y="137424"/>
                  <a:pt x="589979" y="141842"/>
                  <a:pt x="589979" y="147273"/>
                </a:cubicBezTo>
                <a:cubicBezTo>
                  <a:pt x="589979" y="152704"/>
                  <a:pt x="594404" y="157122"/>
                  <a:pt x="599843" y="157122"/>
                </a:cubicBezTo>
                <a:lnTo>
                  <a:pt x="609614" y="157122"/>
                </a:lnTo>
                <a:lnTo>
                  <a:pt x="609614" y="294546"/>
                </a:lnTo>
                <a:lnTo>
                  <a:pt x="570344" y="294546"/>
                </a:lnTo>
                <a:lnTo>
                  <a:pt x="570344" y="314151"/>
                </a:lnTo>
                <a:lnTo>
                  <a:pt x="609614" y="314151"/>
                </a:lnTo>
                <a:lnTo>
                  <a:pt x="609614" y="451667"/>
                </a:lnTo>
                <a:lnTo>
                  <a:pt x="599843" y="451667"/>
                </a:lnTo>
                <a:cubicBezTo>
                  <a:pt x="594404" y="451667"/>
                  <a:pt x="589979" y="456086"/>
                  <a:pt x="589979" y="461424"/>
                </a:cubicBezTo>
                <a:cubicBezTo>
                  <a:pt x="589979" y="466855"/>
                  <a:pt x="594404" y="471273"/>
                  <a:pt x="599843" y="471273"/>
                </a:cubicBezTo>
                <a:lnTo>
                  <a:pt x="609614" y="471273"/>
                </a:lnTo>
                <a:lnTo>
                  <a:pt x="609614" y="608697"/>
                </a:lnTo>
                <a:lnTo>
                  <a:pt x="0" y="608697"/>
                </a:lnTo>
                <a:lnTo>
                  <a:pt x="0" y="471273"/>
                </a:lnTo>
                <a:lnTo>
                  <a:pt x="9864" y="471273"/>
                </a:lnTo>
                <a:cubicBezTo>
                  <a:pt x="15303" y="471273"/>
                  <a:pt x="19635" y="466855"/>
                  <a:pt x="19635" y="461424"/>
                </a:cubicBezTo>
                <a:cubicBezTo>
                  <a:pt x="19635" y="456086"/>
                  <a:pt x="15303" y="451667"/>
                  <a:pt x="9864" y="451667"/>
                </a:cubicBezTo>
                <a:lnTo>
                  <a:pt x="0" y="451667"/>
                </a:lnTo>
                <a:lnTo>
                  <a:pt x="0" y="314151"/>
                </a:lnTo>
                <a:lnTo>
                  <a:pt x="39363" y="314151"/>
                </a:lnTo>
                <a:lnTo>
                  <a:pt x="39363" y="294546"/>
                </a:lnTo>
                <a:lnTo>
                  <a:pt x="0" y="294546"/>
                </a:lnTo>
                <a:lnTo>
                  <a:pt x="0" y="157122"/>
                </a:lnTo>
                <a:lnTo>
                  <a:pt x="9864" y="157122"/>
                </a:lnTo>
                <a:cubicBezTo>
                  <a:pt x="15303" y="157122"/>
                  <a:pt x="19635" y="152704"/>
                  <a:pt x="19635" y="147273"/>
                </a:cubicBezTo>
                <a:cubicBezTo>
                  <a:pt x="19635" y="141842"/>
                  <a:pt x="15303" y="137424"/>
                  <a:pt x="9864" y="137424"/>
                </a:cubicBezTo>
                <a:lnTo>
                  <a:pt x="0" y="137424"/>
                </a:lnTo>
                <a:close/>
              </a:path>
            </a:pathLst>
          </a:custGeom>
          <a:solidFill>
            <a:schemeClr val="bg2">
              <a:lumMod val="50000"/>
            </a:schemeClr>
          </a:solidFill>
          <a:ln>
            <a:noFill/>
          </a:ln>
        </p:spPr>
        <p:txBody>
          <a:bodyPr/>
          <a:lstStyle/>
          <a:p>
            <a:pPr defTabSz="914112"/>
            <a:endParaRPr lang="zh-CN" altLang="en-US" sz="1799" dirty="0">
              <a:solidFill>
                <a:srgbClr val="1D1D1A"/>
              </a:solidFill>
              <a:latin typeface="Huawei Sans" panose="020C0503030203020204" pitchFamily="34" charset="0"/>
              <a:cs typeface="+mn-ea"/>
              <a:sym typeface="+mn-lt"/>
            </a:endParaRPr>
          </a:p>
        </p:txBody>
      </p:sp>
      <p:sp>
        <p:nvSpPr>
          <p:cNvPr id="188" name="矩形 11"/>
          <p:cNvSpPr/>
          <p:nvPr/>
        </p:nvSpPr>
        <p:spPr>
          <a:xfrm>
            <a:off x="7976461" y="4863480"/>
            <a:ext cx="881434" cy="246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399" b="1" dirty="0">
                <a:solidFill>
                  <a:srgbClr val="C00000"/>
                </a:solidFill>
                <a:latin typeface="Huawei Sans" panose="020C0503030203020204" pitchFamily="34" charset="0"/>
                <a:ea typeface="微软雅黑"/>
                <a:cs typeface="+mn-ea"/>
                <a:sym typeface="+mn-lt"/>
              </a:rPr>
              <a:t>16 racks</a:t>
            </a:r>
          </a:p>
        </p:txBody>
      </p:sp>
      <p:sp>
        <p:nvSpPr>
          <p:cNvPr id="189" name="矩形 11"/>
          <p:cNvSpPr/>
          <p:nvPr/>
        </p:nvSpPr>
        <p:spPr>
          <a:xfrm>
            <a:off x="8024313" y="5622745"/>
            <a:ext cx="924408" cy="2465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487" tIns="15487" rIns="15487" bIns="15487" numCol="1" anchor="t">
            <a:spAutoFit/>
          </a:bodyPr>
          <a:lstStyle>
            <a:lvl1pPr defTabSz="1220811">
              <a:defRPr sz="1400" b="0">
                <a:latin typeface="Huawei Sans"/>
                <a:ea typeface="Huawei Sans"/>
                <a:cs typeface="Huawei Sans"/>
                <a:sym typeface="Huawei Sans"/>
              </a:defRPr>
            </a:lvl1pPr>
          </a:lstStyle>
          <a:p>
            <a:pPr algn="ctr" hangingPunct="0">
              <a:defRPr/>
            </a:pPr>
            <a:r>
              <a:rPr lang="en-US" sz="1399" b="1" dirty="0">
                <a:solidFill>
                  <a:srgbClr val="666666"/>
                </a:solidFill>
                <a:latin typeface="Huawei Sans" panose="020C0503030203020204" pitchFamily="34" charset="0"/>
                <a:ea typeface="微软雅黑"/>
                <a:cs typeface="+mn-ea"/>
                <a:sym typeface="+mn-lt"/>
              </a:rPr>
              <a:t>86 racks</a:t>
            </a:r>
          </a:p>
        </p:txBody>
      </p:sp>
      <p:grpSp>
        <p:nvGrpSpPr>
          <p:cNvPr id="190" name="组合 103"/>
          <p:cNvGrpSpPr/>
          <p:nvPr/>
        </p:nvGrpSpPr>
        <p:grpSpPr>
          <a:xfrm flipV="1">
            <a:off x="8948721" y="2899151"/>
            <a:ext cx="300130" cy="199439"/>
            <a:chOff x="7746386" y="2931576"/>
            <a:chExt cx="431750" cy="234764"/>
          </a:xfrm>
          <a:solidFill>
            <a:schemeClr val="bg1">
              <a:lumMod val="60000"/>
              <a:lumOff val="40000"/>
            </a:schemeClr>
          </a:solidFill>
        </p:grpSpPr>
        <p:sp>
          <p:nvSpPr>
            <p:cNvPr id="191" name="Freeform 11"/>
            <p:cNvSpPr/>
            <p:nvPr/>
          </p:nvSpPr>
          <p:spPr bwMode="auto">
            <a:xfrm rot="10800000" flipH="1">
              <a:off x="8020706" y="2931576"/>
              <a:ext cx="157430" cy="234764"/>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a:noFill/>
            </a:ln>
            <a:effectLst/>
            <a:scene3d>
              <a:camera prst="orthographicFront"/>
              <a:lightRig rig="threePt" dir="t">
                <a:rot lat="0" lon="0" rev="1200000"/>
              </a:lightRig>
            </a:scene3d>
            <a:sp3d/>
          </p:spPr>
          <p:txBody>
            <a:bodyPr wrap="square" lIns="16839" tIns="8420" rIns="16839" bIns="8420" anchor="ctr" anchorCtr="0">
              <a:noAutofit/>
            </a:bodyPr>
            <a:lstStyle/>
            <a:p>
              <a:pPr marL="0" lvl="4" indent="-228509" algn="ctr" eaLnBrk="0" fontAlgn="ctr" hangingPunct="0">
                <a:lnSpc>
                  <a:spcPct val="120000"/>
                </a:lnSpc>
                <a:spcBef>
                  <a:spcPts val="1135"/>
                </a:spcBef>
                <a:buClr>
                  <a:srgbClr val="CC9900"/>
                </a:buClr>
                <a:buSzPct val="60000"/>
                <a:buFont typeface="Wingdings" panose="05000000000000000000" pitchFamily="2" charset="2"/>
                <a:buChar char="n"/>
                <a:defRPr/>
              </a:pPr>
              <a:endParaRPr lang="zh-CN" altLang="en-US" sz="700" b="1" kern="0" dirty="0">
                <a:solidFill>
                  <a:srgbClr val="FFFFFF"/>
                </a:solidFill>
                <a:latin typeface="Huawei Sans" panose="020C0503030203020204" pitchFamily="34" charset="0"/>
                <a:cs typeface="+mn-ea"/>
                <a:sym typeface="+mn-lt"/>
              </a:endParaRPr>
            </a:p>
          </p:txBody>
        </p:sp>
        <p:sp>
          <p:nvSpPr>
            <p:cNvPr id="192" name="Freeform 11"/>
            <p:cNvSpPr/>
            <p:nvPr/>
          </p:nvSpPr>
          <p:spPr bwMode="auto">
            <a:xfrm rot="10800000" flipH="1">
              <a:off x="7746386" y="2931576"/>
              <a:ext cx="157430" cy="234764"/>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a:noFill/>
            </a:ln>
            <a:effectLst/>
            <a:scene3d>
              <a:camera prst="orthographicFront"/>
              <a:lightRig rig="threePt" dir="t">
                <a:rot lat="0" lon="0" rev="1200000"/>
              </a:lightRig>
            </a:scene3d>
            <a:sp3d/>
          </p:spPr>
          <p:txBody>
            <a:bodyPr wrap="square" lIns="16839" tIns="8420" rIns="16839" bIns="8420" anchor="ctr" anchorCtr="0">
              <a:noAutofit/>
            </a:bodyPr>
            <a:lstStyle/>
            <a:p>
              <a:pPr marL="0" lvl="4" indent="-228509" algn="ctr" eaLnBrk="0" fontAlgn="ctr" hangingPunct="0">
                <a:lnSpc>
                  <a:spcPct val="120000"/>
                </a:lnSpc>
                <a:spcBef>
                  <a:spcPts val="1135"/>
                </a:spcBef>
                <a:buClr>
                  <a:srgbClr val="CC9900"/>
                </a:buClr>
                <a:buSzPct val="60000"/>
                <a:buFont typeface="Wingdings" panose="05000000000000000000" pitchFamily="2" charset="2"/>
                <a:buChar char="n"/>
                <a:defRPr/>
              </a:pPr>
              <a:endParaRPr lang="zh-CN" altLang="en-US" sz="700" b="1" kern="0" dirty="0">
                <a:solidFill>
                  <a:srgbClr val="FFFFFF"/>
                </a:solidFill>
                <a:latin typeface="Huawei Sans" panose="020C0503030203020204" pitchFamily="34" charset="0"/>
                <a:cs typeface="+mn-ea"/>
                <a:sym typeface="+mn-lt"/>
              </a:endParaRPr>
            </a:p>
          </p:txBody>
        </p:sp>
      </p:grpSp>
      <p:sp>
        <p:nvSpPr>
          <p:cNvPr id="195" name="TextBox 60"/>
          <p:cNvSpPr txBox="1"/>
          <p:nvPr/>
        </p:nvSpPr>
        <p:spPr>
          <a:xfrm>
            <a:off x="7125860" y="1263636"/>
            <a:ext cx="3312380"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2000" dirty="0">
                <a:solidFill>
                  <a:srgbClr val="C00000"/>
                </a:solidFill>
                <a:latin typeface="Huawei Sans" panose="020C0503030203020204" pitchFamily="34" charset="0"/>
                <a:cs typeface="+mn-ea"/>
                <a:sym typeface="+mn-lt"/>
              </a:rPr>
              <a:t>Atlas 900 AI Cluster</a:t>
            </a:r>
          </a:p>
        </p:txBody>
      </p:sp>
      <p:sp>
        <p:nvSpPr>
          <p:cNvPr id="196" name="TextBox 60"/>
          <p:cNvSpPr txBox="1"/>
          <p:nvPr/>
        </p:nvSpPr>
        <p:spPr>
          <a:xfrm>
            <a:off x="7125860" y="1687587"/>
            <a:ext cx="3312380" cy="399709"/>
          </a:xfrm>
          <a:prstGeom prst="rect">
            <a:avLst/>
          </a:prstGeom>
          <a:noFill/>
          <a:ln>
            <a:noFill/>
            <a:headEnd/>
            <a:tailEnd/>
          </a:ln>
          <a:effectLst/>
          <a:scene3d>
            <a:camera prst="orthographicFront"/>
            <a:lightRig rig="threePt" dir="t">
              <a:rot lat="0" lon="0" rev="1200000"/>
            </a:lightRig>
          </a:scene3d>
          <a:sp3d/>
        </p:spPr>
        <p:txBody>
          <a:bodyPr lIns="16846" tIns="8423" rIns="16846" bIns="8423" anchor="ctr"/>
          <a:lstStyle>
            <a:defPPr>
              <a:defRPr lang="zh-CN"/>
            </a:defPPr>
            <a:lvl1pPr algn="ctr" eaLnBrk="0" fontAlgn="base" hangingPunct="0">
              <a:spcBef>
                <a:spcPct val="0"/>
              </a:spcBef>
              <a:spcAft>
                <a:spcPct val="0"/>
              </a:spcAft>
              <a:buClr>
                <a:srgbClr val="CC9900"/>
              </a:buClr>
              <a:defRPr b="1">
                <a:solidFill>
                  <a:schemeClr val="bg1"/>
                </a:solidFill>
                <a:latin typeface="Calibri" panose="020F0502020204030204" pitchFamily="34" charset="0"/>
                <a:ea typeface="+mj-ea"/>
                <a:cs typeface="Calibri" panose="020F0502020204030204" pitchFamily="34" charset="0"/>
              </a:defRPr>
            </a:lvl1pPr>
          </a:lstStyle>
          <a:p>
            <a:pPr>
              <a:defRPr/>
            </a:pPr>
            <a:r>
              <a:rPr lang="en-US" sz="1400" b="0">
                <a:solidFill>
                  <a:prstClr val="black">
                    <a:lumMod val="75000"/>
                    <a:lumOff val="25000"/>
                  </a:prstClr>
                </a:solidFill>
                <a:latin typeface="Huawei Sans" panose="020C0503030203020204" pitchFamily="34" charset="0"/>
                <a:cs typeface="+mn-ea"/>
                <a:sym typeface="+mn-lt"/>
              </a:rPr>
              <a:t>The first full liquid cooling AI cluster</a:t>
            </a:r>
          </a:p>
        </p:txBody>
      </p:sp>
      <p:cxnSp>
        <p:nvCxnSpPr>
          <p:cNvPr id="197" name="直接连接符 196"/>
          <p:cNvCxnSpPr/>
          <p:nvPr/>
        </p:nvCxnSpPr>
        <p:spPr>
          <a:xfrm>
            <a:off x="7450011" y="2199996"/>
            <a:ext cx="26640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5" name="组合 94"/>
          <p:cNvGrpSpPr/>
          <p:nvPr/>
        </p:nvGrpSpPr>
        <p:grpSpPr>
          <a:xfrm>
            <a:off x="9408877" y="93411"/>
            <a:ext cx="3004104" cy="399041"/>
            <a:chOff x="10773952" y="126560"/>
            <a:chExt cx="1630111" cy="399041"/>
          </a:xfrm>
        </p:grpSpPr>
        <p:sp>
          <p:nvSpPr>
            <p:cNvPr id="96" name="同侧圆角矩形 95"/>
            <p:cNvSpPr/>
            <p:nvPr/>
          </p:nvSpPr>
          <p:spPr bwMode="auto">
            <a:xfrm flipV="1">
              <a:off x="10818192" y="142143"/>
              <a:ext cx="1585871" cy="383458"/>
            </a:xfrm>
            <a:prstGeom prst="round2SameRect">
              <a:avLst>
                <a:gd name="adj1" fmla="val 16667"/>
                <a:gd name="adj2" fmla="val 18826"/>
              </a:avLst>
            </a:prstGeom>
            <a:solidFill>
              <a:srgbClr val="FFFFFF">
                <a:lumMod val="75000"/>
              </a:srgb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sz="1600" b="1" kern="0" dirty="0">
                <a:solidFill>
                  <a:srgbClr val="000000"/>
                </a:solidFill>
                <a:latin typeface="Huawei Sans" panose="020C0503030203020204" pitchFamily="34" charset="0"/>
                <a:cs typeface="+mn-ea"/>
                <a:sym typeface="+mn-lt"/>
              </a:endParaRPr>
            </a:p>
          </p:txBody>
        </p:sp>
        <p:sp>
          <p:nvSpPr>
            <p:cNvPr id="97" name="同侧圆角矩形 96"/>
            <p:cNvSpPr/>
            <p:nvPr/>
          </p:nvSpPr>
          <p:spPr bwMode="auto">
            <a:xfrm flipV="1">
              <a:off x="10773952" y="126560"/>
              <a:ext cx="1585871" cy="383458"/>
            </a:xfrm>
            <a:prstGeom prst="round2SameRect">
              <a:avLst>
                <a:gd name="adj1" fmla="val 16667"/>
                <a:gd name="adj2" fmla="val 18826"/>
              </a:avLst>
            </a:prstGeom>
            <a:solidFill>
              <a:srgbClr val="78000F"/>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defRPr/>
              </a:pPr>
              <a:endParaRPr lang="zh-CN" altLang="en-US" sz="1600" b="1" kern="0" dirty="0">
                <a:solidFill>
                  <a:srgbClr val="000000"/>
                </a:solidFill>
                <a:latin typeface="Huawei Sans" panose="020C0503030203020204" pitchFamily="34" charset="0"/>
                <a:cs typeface="+mn-ea"/>
                <a:sym typeface="+mn-lt"/>
              </a:endParaRPr>
            </a:p>
          </p:txBody>
        </p:sp>
        <p:sp>
          <p:nvSpPr>
            <p:cNvPr id="101" name="文本框 100"/>
            <p:cNvSpPr txBox="1"/>
            <p:nvPr/>
          </p:nvSpPr>
          <p:spPr>
            <a:xfrm>
              <a:off x="10777960" y="153104"/>
              <a:ext cx="1433471" cy="338554"/>
            </a:xfrm>
            <a:prstGeom prst="rect">
              <a:avLst/>
            </a:prstGeom>
            <a:noFill/>
          </p:spPr>
          <p:txBody>
            <a:bodyPr wrap="square" rtlCol="0">
              <a:spAutoFit/>
            </a:bodyPr>
            <a:lstStyle/>
            <a:p>
              <a:pPr algn="ctr" defTabSz="1219272"/>
              <a:r>
                <a:rPr lang="en-US" sz="1600" b="1" dirty="0">
                  <a:solidFill>
                    <a:prstClr val="white"/>
                  </a:solidFill>
                  <a:latin typeface="Huawei Sans" panose="020C0503030203020204" pitchFamily="34" charset="0"/>
                  <a:cs typeface="+mn-ea"/>
                  <a:sym typeface="+mn-lt"/>
                </a:rPr>
                <a:t>Superior compute power</a:t>
              </a:r>
            </a:p>
          </p:txBody>
        </p:sp>
      </p:grpSp>
    </p:spTree>
    <p:extLst>
      <p:ext uri="{BB962C8B-B14F-4D97-AF65-F5344CB8AC3E}">
        <p14:creationId xmlns:p14="http://schemas.microsoft.com/office/powerpoint/2010/main" val="8791109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895,&quot;width&quot;:1953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18,&quot;width&quot;:1600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18,&quot;width&quot;:16005}"/>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18,&quot;width&quot;:16005}"/>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215,&quot;width&quot;:1182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25,&quot;width&quot;:4555}"/>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230,&quot;width&quot;:11865}"/>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1_Title Slid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57575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14E5A528-164A-4F9B-B3A5-57862E2D7804}"/>
    </a:ext>
  </a:extLst>
</a:theme>
</file>

<file path=ppt/theme/theme10.xml><?xml version="1.0" encoding="utf-8"?>
<a:theme xmlns:a="http://schemas.openxmlformats.org/drawingml/2006/main" name="10_Chart page">
  <a:themeElements>
    <a:clrScheme name="">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00000"/>
      </a:folHlink>
    </a:clrScheme>
    <a:fontScheme name="fidpmvyv">
      <a:majorFont>
        <a:latin typeface="Huawei Sans"/>
        <a:ea typeface="微软雅黑"/>
        <a:cs typeface=""/>
      </a:majorFont>
      <a:minorFont>
        <a:latin typeface="Huawei Sans"/>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hart page">
  <a:themeElements>
    <a:clrScheme name="">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00000"/>
      </a:folHlink>
    </a:clrScheme>
    <a:fontScheme name="fidpmvyv">
      <a:majorFont>
        <a:latin typeface="Huawei Sans"/>
        <a:ea typeface="微软雅黑"/>
        <a:cs typeface=""/>
      </a:majorFont>
      <a:minorFont>
        <a:latin typeface="Huawei Sans"/>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3.xml><?xml version="1.0" encoding="utf-8"?>
<a:theme xmlns:a="http://schemas.openxmlformats.org/drawingml/2006/main" name="11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4.xml><?xml version="1.0" encoding="utf-8"?>
<a:theme xmlns:a="http://schemas.openxmlformats.org/drawingml/2006/main" name="12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3.xml><?xml version="1.0" encoding="utf-8"?>
<a:theme xmlns:a="http://schemas.openxmlformats.org/drawingml/2006/main" name="End pag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do4kpgrk">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PPT模板.pptx" id="{B4542FC2-A7B2-4ED3-BB20-F6750F3E246A}" vid="{EA8FFF94-8E03-4952-8515-70D42289DFEE}"/>
    </a:ext>
  </a:extLst>
</a:theme>
</file>

<file path=ppt/theme/theme4.xml><?xml version="1.0" encoding="utf-8"?>
<a:theme xmlns:a="http://schemas.openxmlformats.org/drawingml/2006/main" name="6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a:ea typeface="微软雅黑"/>
        <a:cs typeface=""/>
      </a:majorFont>
      <a:minorFont>
        <a:latin typeface="Huawei Sans"/>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art page">
  <a:themeElements>
    <a:clrScheme name="updated">
      <a:dk1>
        <a:srgbClr val="1D1D1A"/>
      </a:dk1>
      <a:lt1>
        <a:srgbClr val="1D1D1A"/>
      </a:lt1>
      <a:dk2>
        <a:srgbClr val="FFFFFF"/>
      </a:dk2>
      <a:lt2>
        <a:srgbClr val="FFFFFF"/>
      </a:lt2>
      <a:accent1>
        <a:srgbClr val="C7000A"/>
      </a:accent1>
      <a:accent2>
        <a:srgbClr val="C8102E"/>
      </a:accent2>
      <a:accent3>
        <a:srgbClr val="EA594F"/>
      </a:accent3>
      <a:accent4>
        <a:srgbClr val="F8B53C"/>
      </a:accent4>
      <a:accent5>
        <a:srgbClr val="231815"/>
      </a:accent5>
      <a:accent6>
        <a:srgbClr val="595757"/>
      </a:accent6>
      <a:hlink>
        <a:srgbClr val="898989"/>
      </a:hlink>
      <a:folHlink>
        <a:srgbClr val="B5B5B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7000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800" dirty="0" smtClean="0">
            <a:solidFill>
              <a:schemeClr val="accent2"/>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8.xml><?xml version="1.0" encoding="utf-8"?>
<a:theme xmlns:a="http://schemas.openxmlformats.org/drawingml/2006/main" name="9_Chart page">
  <a:themeElements>
    <a:clrScheme name="">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00000"/>
      </a:folHlink>
    </a:clrScheme>
    <a:fontScheme name="fidpmvyv">
      <a:majorFont>
        <a:latin typeface="Huawei Sans"/>
        <a:ea typeface="微软雅黑"/>
        <a:cs typeface=""/>
      </a:majorFont>
      <a:minorFont>
        <a:latin typeface="Huawei Sans"/>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hart page">
  <a:themeElements>
    <a:clrScheme name="">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00000"/>
      </a:folHlink>
    </a:clrScheme>
    <a:fontScheme name="fidpmvyv">
      <a:majorFont>
        <a:latin typeface="Huawei Sans"/>
        <a:ea typeface="微软雅黑"/>
        <a:cs typeface=""/>
      </a:majorFont>
      <a:minorFont>
        <a:latin typeface="Huawei Sans"/>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52915</TotalTime>
  <Words>8312</Words>
  <Application>Microsoft Office PowerPoint</Application>
  <PresentationFormat>自定义</PresentationFormat>
  <Paragraphs>1127</Paragraphs>
  <Slides>85</Slides>
  <Notes>77</Notes>
  <HiddenSlides>0</HiddenSlides>
  <MMClips>0</MMClips>
  <ScaleCrop>false</ScaleCrop>
  <HeadingPairs>
    <vt:vector size="8" baseType="variant">
      <vt:variant>
        <vt:lpstr>已用的字体</vt:lpstr>
      </vt:variant>
      <vt:variant>
        <vt:i4>19</vt:i4>
      </vt:variant>
      <vt:variant>
        <vt:lpstr>主题</vt:lpstr>
      </vt:variant>
      <vt:variant>
        <vt:i4>14</vt:i4>
      </vt:variant>
      <vt:variant>
        <vt:lpstr>嵌入 OLE 服务器</vt:lpstr>
      </vt:variant>
      <vt:variant>
        <vt:i4>1</vt:i4>
      </vt:variant>
      <vt:variant>
        <vt:lpstr>幻灯片标题</vt:lpstr>
      </vt:variant>
      <vt:variant>
        <vt:i4>85</vt:i4>
      </vt:variant>
    </vt:vector>
  </HeadingPairs>
  <TitlesOfParts>
    <vt:vector size="119" baseType="lpstr">
      <vt:lpstr>Microsoft JhengHei UI</vt:lpstr>
      <vt:lpstr>宋体</vt:lpstr>
      <vt:lpstr>Calibri</vt:lpstr>
      <vt:lpstr>等线</vt:lpstr>
      <vt:lpstr>微软雅黑</vt:lpstr>
      <vt:lpstr>Huawei Sans</vt:lpstr>
      <vt:lpstr>微软雅黑</vt:lpstr>
      <vt:lpstr>Arial Unicode MS</vt:lpstr>
      <vt:lpstr>FZLanTingHeiS-R-GB</vt:lpstr>
      <vt:lpstr>Akkurat Pro</vt:lpstr>
      <vt:lpstr>FZLanTingHei-M-GBK</vt:lpstr>
      <vt:lpstr>方正粗黑宋简体</vt:lpstr>
      <vt:lpstr>Calibri Light</vt:lpstr>
      <vt:lpstr>Arial</vt:lpstr>
      <vt:lpstr>Helvetica Neue</vt:lpstr>
      <vt:lpstr>Wingdings</vt:lpstr>
      <vt:lpstr>等线 Light</vt:lpstr>
      <vt:lpstr>Helvetica Neue Medium</vt:lpstr>
      <vt:lpstr>黑体</vt:lpstr>
      <vt:lpstr>1_Title Slide</vt:lpstr>
      <vt:lpstr>5_Chart page</vt:lpstr>
      <vt:lpstr>End page</vt:lpstr>
      <vt:lpstr>6_Chart page</vt:lpstr>
      <vt:lpstr>7_Chart page</vt:lpstr>
      <vt:lpstr>Chart page</vt:lpstr>
      <vt:lpstr>8_Chart page</vt:lpstr>
      <vt:lpstr>9_Chart page</vt:lpstr>
      <vt:lpstr>1_Chart page</vt:lpstr>
      <vt:lpstr>10_Chart page</vt:lpstr>
      <vt:lpstr>2_Chart page</vt:lpstr>
      <vt:lpstr>4_Chart page</vt:lpstr>
      <vt:lpstr>11_Chart page</vt:lpstr>
      <vt:lpstr>12_Chart page</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Ascend AI Processors Empower Superior Compute Intelligence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Atlas人工智能计算解决方案主打胶片-01(20200715)</dc:title>
  <dc:creator>peiyanran</dc:creator>
  <dc:description>共创行业AI新价值</dc:description>
  <cp:lastModifiedBy>Zhanghuisheng (Anja, TSC)</cp:lastModifiedBy>
  <cp:revision>1963</cp:revision>
  <cp:lastPrinted>2020-01-16T11:26:24Z</cp:lastPrinted>
  <dcterms:created xsi:type="dcterms:W3CDTF">2018-12-27T01:12:26Z</dcterms:created>
  <dcterms:modified xsi:type="dcterms:W3CDTF">2020-11-04T09:34:55Z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(3)WxdJ0Scm6odOGAQqNcyQ7cuOGf+5GsWxskKCfREnvlrZJ+pXd+ciHCLamw+86bJHQ85brfLZ
ruR82ddZSCCQDLu/JRjA/Pvq9FDYkpVrX49qYypNfmYFe5jYVjMnZE0fgspE0KJP9iFVtE6r
4hKKLcd20kY3GGIXbBJpVaNuCq9ep17/RSowIqeqjXfhjxkFP8AR5Gm7LujKkEiYowk+IPuQ
L3kLg4Xkp0xJz0z2EQ</vt:lpwstr>
  </property>
  <property fmtid="{D5CDD505-2E9C-101B-9397-08002B2CF9AE}" pid="3" name="_2015_ms_pID_7253431">
    <vt:lpwstr>xHjzKm4Pp/SM0FwDd2ViJm2Sm0km+7I0TMKaT8zXMd8ltSGidMf8dn
0i8UPkD8jPxc5TbfFTM/cnONeNM8WpzZWNkg8hm1P7tzoKKRyfMaAXQtC+thBwR0K9vXXXD8
wsxAgySZ143wus5boYJ7hzImOBwh3r4mV8leq0BcXwtFL9OBRfQCcWFhkb+A0+1oA7Xe8iul
g1QkhjwkMQq4gORi+OuZrL2BDKNs8VTCWfYd</vt:lpwstr>
  </property>
  <property fmtid="{D5CDD505-2E9C-101B-9397-08002B2CF9AE}" pid="4" name="_2015_ms_pID_7253432">
    <vt:lpwstr>uxsYoTHkjGIzM7PSTTbxqQg=</vt:lpwstr>
  </property>
  <property fmtid="{D5CDD505-2E9C-101B-9397-08002B2CF9AE}" pid="5" name="Presentation">
    <vt:lpwstr>Atlas人工智能计算解决方案主打胶片-01(20200715)</vt:lpwstr>
  </property>
  <property fmtid="{D5CDD505-2E9C-101B-9397-08002B2CF9AE}" pid="6" name="SlideDescription">
    <vt:lpwstr>共创行业AI新价值</vt:lpwstr>
  </property>
  <property fmtid="{D5CDD505-2E9C-101B-9397-08002B2CF9AE}" pid="7" name="_readonly">
    <vt:lpwstr/>
  </property>
  <property fmtid="{D5CDD505-2E9C-101B-9397-08002B2CF9AE}" pid="8" name="_change">
    <vt:lpwstr/>
  </property>
  <property fmtid="{D5CDD505-2E9C-101B-9397-08002B2CF9AE}" pid="9" name="_full-control">
    <vt:lpwstr/>
  </property>
  <property fmtid="{D5CDD505-2E9C-101B-9397-08002B2CF9AE}" pid="10" name="sflag">
    <vt:lpwstr>1603849717</vt:lpwstr>
  </property>
</Properties>
</file>